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5769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579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335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270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130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1026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167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635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280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90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1115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251DA-C385-4196-8E81-4FAE6BB58E89}" type="datetimeFigureOut">
              <a:rPr lang="pt-PT" smtClean="0"/>
              <a:t>20/03/2020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EF910-07D8-4C11-8302-AF495F35EE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269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58906" y="295834"/>
            <a:ext cx="10932459" cy="5957047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pt-PT" b="1" dirty="0" smtClean="0"/>
              <a:t>Aspetos da sociedade Portuguesa nos séculos XIII e XIV</a:t>
            </a:r>
          </a:p>
          <a:p>
            <a:pPr>
              <a:lnSpc>
                <a:spcPct val="150000"/>
              </a:lnSpc>
            </a:pPr>
            <a:r>
              <a:rPr lang="pt-PT" sz="2000" b="1" dirty="0" smtClean="0"/>
              <a:t>A sociedade portuguesa do século XIII era constituída por três grupos sociais</a:t>
            </a:r>
          </a:p>
          <a:p>
            <a:pPr algn="just">
              <a:lnSpc>
                <a:spcPct val="150000"/>
              </a:lnSpc>
            </a:pPr>
            <a:r>
              <a:rPr lang="pt-PT" sz="2000" b="1" dirty="0" smtClean="0"/>
              <a:t>A divisão da sociedade</a:t>
            </a:r>
          </a:p>
          <a:p>
            <a:pPr algn="just">
              <a:lnSpc>
                <a:spcPct val="150000"/>
              </a:lnSpc>
            </a:pPr>
            <a:r>
              <a:rPr lang="pt-PT" sz="2000" dirty="0" smtClean="0"/>
              <a:t>A população portuguesa do século XIII era constituída por três grupos sociais: </a:t>
            </a:r>
            <a:r>
              <a:rPr lang="pt-PT" sz="2000" b="1" dirty="0" smtClean="0"/>
              <a:t>nobreza</a:t>
            </a:r>
            <a:r>
              <a:rPr lang="pt-PT" sz="2000" dirty="0" smtClean="0"/>
              <a:t>, </a:t>
            </a:r>
            <a:r>
              <a:rPr lang="pt-PT" sz="2000" b="1" dirty="0" smtClean="0"/>
              <a:t>clero</a:t>
            </a:r>
            <a:r>
              <a:rPr lang="pt-PT" sz="2000" dirty="0" smtClean="0"/>
              <a:t> e </a:t>
            </a:r>
            <a:r>
              <a:rPr lang="pt-PT" sz="2000" b="1" dirty="0" smtClean="0"/>
              <a:t>povo</a:t>
            </a:r>
            <a:r>
              <a:rPr lang="pt-PT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pt-PT" sz="2000" dirty="0" smtClean="0"/>
              <a:t>Todos os grupos sociais deviam ao rei: fidelidade, obediência e auxílio. </a:t>
            </a:r>
          </a:p>
          <a:p>
            <a:pPr algn="just">
              <a:lnSpc>
                <a:spcPct val="150000"/>
              </a:lnSpc>
            </a:pPr>
            <a:r>
              <a:rPr lang="pt-PT" sz="2000" dirty="0" smtClean="0"/>
              <a:t>A </a:t>
            </a:r>
            <a:r>
              <a:rPr lang="pt-PT" sz="2000" b="1" dirty="0" smtClean="0"/>
              <a:t>nobreza</a:t>
            </a:r>
            <a:r>
              <a:rPr lang="pt-PT" sz="2000" dirty="0" smtClean="0"/>
              <a:t> e o </a:t>
            </a:r>
            <a:r>
              <a:rPr lang="pt-PT" sz="2000" b="1" dirty="0" smtClean="0"/>
              <a:t>clero</a:t>
            </a:r>
            <a:r>
              <a:rPr lang="pt-PT" sz="2000" dirty="0" smtClean="0"/>
              <a:t> eram os grupos sociais privilegiados, isto é, tinham muitas regalias. O povo, apesar de representar a maioria da população, era um grupo social </a:t>
            </a:r>
            <a:r>
              <a:rPr lang="pt-PT" sz="2000" b="1" dirty="0" smtClean="0"/>
              <a:t>não privilegiado </a:t>
            </a:r>
            <a:r>
              <a:rPr lang="pt-PT" sz="2000" dirty="0" smtClean="0"/>
              <a:t>porque tinha muitas obrigações e poucas regalias.</a:t>
            </a:r>
          </a:p>
          <a:p>
            <a:pPr algn="just">
              <a:lnSpc>
                <a:spcPct val="150000"/>
              </a:lnSpc>
            </a:pPr>
            <a:r>
              <a:rPr lang="pt-PT" sz="2000" dirty="0" smtClean="0"/>
              <a:t>Durante o período da formação de Portugal, </a:t>
            </a:r>
            <a:r>
              <a:rPr lang="pt-PT" sz="2000" b="1" dirty="0" smtClean="0"/>
              <a:t>os primeiros reis</a:t>
            </a:r>
            <a:r>
              <a:rPr lang="pt-PT" sz="2000" dirty="0" smtClean="0"/>
              <a:t>, à medida que iam conquistando terra aos Muçulmanos, </a:t>
            </a:r>
            <a:r>
              <a:rPr lang="pt-PT" sz="2000" b="1" dirty="0" smtClean="0"/>
              <a:t>reservaram terras para si</a:t>
            </a:r>
            <a:r>
              <a:rPr lang="pt-PT" sz="2000" dirty="0" smtClean="0"/>
              <a:t>. Outras deram-nas à </a:t>
            </a:r>
            <a:r>
              <a:rPr lang="pt-PT" sz="2000" b="1" dirty="0" smtClean="0"/>
              <a:t>nobreza </a:t>
            </a:r>
            <a:r>
              <a:rPr lang="pt-PT" sz="2000" dirty="0" smtClean="0"/>
              <a:t>e ao </a:t>
            </a:r>
            <a:r>
              <a:rPr lang="pt-PT" sz="2000" b="1" dirty="0" smtClean="0"/>
              <a:t>clero</a:t>
            </a:r>
            <a:r>
              <a:rPr lang="pt-PT" sz="2000" dirty="0" smtClean="0"/>
              <a:t> como forma de pagamento pelo auxílio prestados na guerra. Essas terras eram trabalhadas por </a:t>
            </a:r>
            <a:r>
              <a:rPr lang="pt-PT" sz="2000" b="1" dirty="0" smtClean="0"/>
              <a:t>homens e mulher do povo.</a:t>
            </a:r>
          </a:p>
          <a:p>
            <a:pPr algn="just">
              <a:lnSpc>
                <a:spcPct val="150000"/>
              </a:lnSpc>
            </a:pPr>
            <a:endParaRPr lang="pt-PT" sz="2000" dirty="0" smtClean="0"/>
          </a:p>
          <a:p>
            <a:pPr algn="just">
              <a:lnSpc>
                <a:spcPct val="150000"/>
              </a:lnSpc>
            </a:pPr>
            <a:endParaRPr lang="pt-PT" sz="2000" dirty="0" smtClean="0"/>
          </a:p>
          <a:p>
            <a:pPr algn="just">
              <a:lnSpc>
                <a:spcPct val="150000"/>
              </a:lnSpc>
            </a:pPr>
            <a:endParaRPr lang="pt-PT" sz="2000" dirty="0" smtClean="0"/>
          </a:p>
          <a:p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2477813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ção de Conteú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69" y="337625"/>
            <a:ext cx="9566031" cy="5594864"/>
          </a:xfrm>
        </p:spPr>
      </p:pic>
    </p:spTree>
    <p:extLst>
      <p:ext uri="{BB962C8B-B14F-4D97-AF65-F5344CB8AC3E}">
        <p14:creationId xmlns:p14="http://schemas.microsoft.com/office/powerpoint/2010/main" val="3215380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26" y="267287"/>
            <a:ext cx="10607039" cy="5711482"/>
          </a:xfrm>
        </p:spPr>
      </p:pic>
    </p:spTree>
    <p:extLst>
      <p:ext uri="{BB962C8B-B14F-4D97-AF65-F5344CB8AC3E}">
        <p14:creationId xmlns:p14="http://schemas.microsoft.com/office/powerpoint/2010/main" val="2561799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24" y="239152"/>
            <a:ext cx="10761784" cy="5866226"/>
          </a:xfrm>
        </p:spPr>
      </p:pic>
    </p:spTree>
    <p:extLst>
      <p:ext uri="{BB962C8B-B14F-4D97-AF65-F5344CB8AC3E}">
        <p14:creationId xmlns:p14="http://schemas.microsoft.com/office/powerpoint/2010/main" val="184824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60" y="228600"/>
            <a:ext cx="10811434" cy="5862918"/>
          </a:xfrm>
        </p:spPr>
      </p:pic>
    </p:spTree>
    <p:extLst>
      <p:ext uri="{BB962C8B-B14F-4D97-AF65-F5344CB8AC3E}">
        <p14:creationId xmlns:p14="http://schemas.microsoft.com/office/powerpoint/2010/main" val="4047018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894" y="457200"/>
            <a:ext cx="10152530" cy="5719763"/>
          </a:xfrm>
        </p:spPr>
      </p:pic>
    </p:spTree>
    <p:extLst>
      <p:ext uri="{BB962C8B-B14F-4D97-AF65-F5344CB8AC3E}">
        <p14:creationId xmlns:p14="http://schemas.microsoft.com/office/powerpoint/2010/main" val="2897716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06" y="416860"/>
            <a:ext cx="10260105" cy="5782234"/>
          </a:xfrm>
        </p:spPr>
      </p:pic>
    </p:spTree>
    <p:extLst>
      <p:ext uri="{BB962C8B-B14F-4D97-AF65-F5344CB8AC3E}">
        <p14:creationId xmlns:p14="http://schemas.microsoft.com/office/powerpoint/2010/main" val="32077380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155</Words>
  <Application>Microsoft Office PowerPoint</Application>
  <PresentationFormat>Ecrã Panorâmico</PresentationFormat>
  <Paragraphs>9</Paragraphs>
  <Slides>7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Rosalia</dc:creator>
  <cp:lastModifiedBy>Rosalia</cp:lastModifiedBy>
  <cp:revision>15</cp:revision>
  <dcterms:created xsi:type="dcterms:W3CDTF">2020-03-20T16:20:22Z</dcterms:created>
  <dcterms:modified xsi:type="dcterms:W3CDTF">2020-03-20T20:18:11Z</dcterms:modified>
</cp:coreProperties>
</file>