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12192000" cy="6858000"/>
  <p:notesSz cx="6858000" cy="9144000"/>
  <p:defaultTextStyle>
    <a:defPPr>
      <a:defRPr lang="pt-P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44" autoAdjust="0"/>
    <p:restoredTop sz="94660"/>
  </p:normalViewPr>
  <p:slideViewPr>
    <p:cSldViewPr snapToGrid="0">
      <p:cViewPr varScale="1">
        <p:scale>
          <a:sx n="71" d="100"/>
          <a:sy n="71" d="100"/>
        </p:scale>
        <p:origin x="612" y="5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o de título">
    <p:spTree>
      <p:nvGrpSpPr>
        <p:cNvPr id="1" name=""/>
        <p:cNvGrpSpPr/>
        <p:nvPr/>
      </p:nvGrpSpPr>
      <p:grpSpPr>
        <a:xfrm>
          <a:off x="0" y="0"/>
          <a:ext cx="0" cy="0"/>
          <a:chOff x="0" y="0"/>
          <a:chExt cx="0" cy="0"/>
        </a:xfrm>
      </p:grpSpPr>
      <p:sp>
        <p:nvSpPr>
          <p:cNvPr id="2" name="Título 1"/>
          <p:cNvSpPr>
            <a:spLocks noGrp="1"/>
          </p:cNvSpPr>
          <p:nvPr>
            <p:ph type="ctrTitle"/>
          </p:nvPr>
        </p:nvSpPr>
        <p:spPr>
          <a:xfrm>
            <a:off x="1524000" y="1122363"/>
            <a:ext cx="9144000" cy="2387600"/>
          </a:xfrm>
        </p:spPr>
        <p:txBody>
          <a:bodyPr anchor="b"/>
          <a:lstStyle>
            <a:lvl1pPr algn="ctr">
              <a:defRPr sz="6000"/>
            </a:lvl1pPr>
          </a:lstStyle>
          <a:p>
            <a:r>
              <a:rPr lang="pt-PT" smtClean="0"/>
              <a:t>Clique para editar o estilo</a:t>
            </a:r>
            <a:endParaRPr lang="pt-PT"/>
          </a:p>
        </p:txBody>
      </p:sp>
      <p:sp>
        <p:nvSpPr>
          <p:cNvPr id="3" name="Subtítu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pt-PT" smtClean="0"/>
              <a:t>Faça clique para editar o estilo</a:t>
            </a:r>
            <a:endParaRPr lang="pt-PT"/>
          </a:p>
        </p:txBody>
      </p:sp>
      <p:sp>
        <p:nvSpPr>
          <p:cNvPr id="4" name="Marcador de Posição da Data 3"/>
          <p:cNvSpPr>
            <a:spLocks noGrp="1"/>
          </p:cNvSpPr>
          <p:nvPr>
            <p:ph type="dt" sz="half" idx="10"/>
          </p:nvPr>
        </p:nvSpPr>
        <p:spPr/>
        <p:txBody>
          <a:bodyPr/>
          <a:lstStyle/>
          <a:p>
            <a:fld id="{F9261C68-B5EC-48A9-8C0E-2E5B50A4C9FA}" type="datetimeFigureOut">
              <a:rPr lang="pt-PT" smtClean="0"/>
              <a:t>16/03/2020</a:t>
            </a:fld>
            <a:endParaRPr lang="pt-PT"/>
          </a:p>
        </p:txBody>
      </p:sp>
      <p:sp>
        <p:nvSpPr>
          <p:cNvPr id="5" name="Marcador de Posição do Rodapé 4"/>
          <p:cNvSpPr>
            <a:spLocks noGrp="1"/>
          </p:cNvSpPr>
          <p:nvPr>
            <p:ph type="ftr" sz="quarter" idx="11"/>
          </p:nvPr>
        </p:nvSpPr>
        <p:spPr/>
        <p:txBody>
          <a:bodyPr/>
          <a:lstStyle/>
          <a:p>
            <a:endParaRPr lang="pt-PT"/>
          </a:p>
        </p:txBody>
      </p:sp>
      <p:sp>
        <p:nvSpPr>
          <p:cNvPr id="6" name="Marcador de Posição do Número do Diapositivo 5"/>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3182749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e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PT" smtClean="0"/>
              <a:t>Clique para editar o estilo</a:t>
            </a:r>
            <a:endParaRPr lang="pt-PT"/>
          </a:p>
        </p:txBody>
      </p:sp>
      <p:sp>
        <p:nvSpPr>
          <p:cNvPr id="3" name="Marcador de Posição de Texto Vertical 2"/>
          <p:cNvSpPr>
            <a:spLocks noGrp="1"/>
          </p:cNvSpPr>
          <p:nvPr>
            <p:ph type="body" orient="vert" idx="1"/>
          </p:nvPr>
        </p:nvSpPr>
        <p:spPr/>
        <p:txBody>
          <a:bodyPr vert="eaVert"/>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a Data 3"/>
          <p:cNvSpPr>
            <a:spLocks noGrp="1"/>
          </p:cNvSpPr>
          <p:nvPr>
            <p:ph type="dt" sz="half" idx="10"/>
          </p:nvPr>
        </p:nvSpPr>
        <p:spPr/>
        <p:txBody>
          <a:bodyPr/>
          <a:lstStyle/>
          <a:p>
            <a:fld id="{F9261C68-B5EC-48A9-8C0E-2E5B50A4C9FA}" type="datetimeFigureOut">
              <a:rPr lang="pt-PT" smtClean="0"/>
              <a:t>16/03/2020</a:t>
            </a:fld>
            <a:endParaRPr lang="pt-PT"/>
          </a:p>
        </p:txBody>
      </p:sp>
      <p:sp>
        <p:nvSpPr>
          <p:cNvPr id="5" name="Marcador de Posição do Rodapé 4"/>
          <p:cNvSpPr>
            <a:spLocks noGrp="1"/>
          </p:cNvSpPr>
          <p:nvPr>
            <p:ph type="ftr" sz="quarter" idx="11"/>
          </p:nvPr>
        </p:nvSpPr>
        <p:spPr/>
        <p:txBody>
          <a:bodyPr/>
          <a:lstStyle/>
          <a:p>
            <a:endParaRPr lang="pt-PT"/>
          </a:p>
        </p:txBody>
      </p:sp>
      <p:sp>
        <p:nvSpPr>
          <p:cNvPr id="6" name="Marcador de Posição do Número do Diapositivo 5"/>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7035852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e texto">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8724900" y="365125"/>
            <a:ext cx="2628900" cy="5811838"/>
          </a:xfrm>
        </p:spPr>
        <p:txBody>
          <a:bodyPr vert="eaVert"/>
          <a:lstStyle/>
          <a:p>
            <a:r>
              <a:rPr lang="pt-PT" smtClean="0"/>
              <a:t>Clique para editar o estilo</a:t>
            </a:r>
            <a:endParaRPr lang="pt-PT"/>
          </a:p>
        </p:txBody>
      </p:sp>
      <p:sp>
        <p:nvSpPr>
          <p:cNvPr id="3" name="Marcador de Posição de Texto Vertical 2"/>
          <p:cNvSpPr>
            <a:spLocks noGrp="1"/>
          </p:cNvSpPr>
          <p:nvPr>
            <p:ph type="body" orient="vert" idx="1"/>
          </p:nvPr>
        </p:nvSpPr>
        <p:spPr>
          <a:xfrm>
            <a:off x="838200" y="365125"/>
            <a:ext cx="7734300" cy="5811838"/>
          </a:xfrm>
        </p:spPr>
        <p:txBody>
          <a:bodyPr vert="eaVert"/>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a Data 3"/>
          <p:cNvSpPr>
            <a:spLocks noGrp="1"/>
          </p:cNvSpPr>
          <p:nvPr>
            <p:ph type="dt" sz="half" idx="10"/>
          </p:nvPr>
        </p:nvSpPr>
        <p:spPr/>
        <p:txBody>
          <a:bodyPr/>
          <a:lstStyle/>
          <a:p>
            <a:fld id="{F9261C68-B5EC-48A9-8C0E-2E5B50A4C9FA}" type="datetimeFigureOut">
              <a:rPr lang="pt-PT" smtClean="0"/>
              <a:t>16/03/2020</a:t>
            </a:fld>
            <a:endParaRPr lang="pt-PT"/>
          </a:p>
        </p:txBody>
      </p:sp>
      <p:sp>
        <p:nvSpPr>
          <p:cNvPr id="5" name="Marcador de Posição do Rodapé 4"/>
          <p:cNvSpPr>
            <a:spLocks noGrp="1"/>
          </p:cNvSpPr>
          <p:nvPr>
            <p:ph type="ftr" sz="quarter" idx="11"/>
          </p:nvPr>
        </p:nvSpPr>
        <p:spPr/>
        <p:txBody>
          <a:bodyPr/>
          <a:lstStyle/>
          <a:p>
            <a:endParaRPr lang="pt-PT"/>
          </a:p>
        </p:txBody>
      </p:sp>
      <p:sp>
        <p:nvSpPr>
          <p:cNvPr id="6" name="Marcador de Posição do Número do Diapositivo 5"/>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39837085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e objet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PT" smtClean="0"/>
              <a:t>Clique para editar o estilo</a:t>
            </a:r>
            <a:endParaRPr lang="pt-PT"/>
          </a:p>
        </p:txBody>
      </p:sp>
      <p:sp>
        <p:nvSpPr>
          <p:cNvPr id="3" name="Marcador de Posição de Conteúdo 2"/>
          <p:cNvSpPr>
            <a:spLocks noGrp="1"/>
          </p:cNvSpPr>
          <p:nvPr>
            <p:ph idx="1"/>
          </p:nvPr>
        </p:nvSpPr>
        <p:spPr/>
        <p:txBody>
          <a:body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a Data 3"/>
          <p:cNvSpPr>
            <a:spLocks noGrp="1"/>
          </p:cNvSpPr>
          <p:nvPr>
            <p:ph type="dt" sz="half" idx="10"/>
          </p:nvPr>
        </p:nvSpPr>
        <p:spPr/>
        <p:txBody>
          <a:bodyPr/>
          <a:lstStyle/>
          <a:p>
            <a:fld id="{F9261C68-B5EC-48A9-8C0E-2E5B50A4C9FA}" type="datetimeFigureOut">
              <a:rPr lang="pt-PT" smtClean="0"/>
              <a:t>16/03/2020</a:t>
            </a:fld>
            <a:endParaRPr lang="pt-PT"/>
          </a:p>
        </p:txBody>
      </p:sp>
      <p:sp>
        <p:nvSpPr>
          <p:cNvPr id="5" name="Marcador de Posição do Rodapé 4"/>
          <p:cNvSpPr>
            <a:spLocks noGrp="1"/>
          </p:cNvSpPr>
          <p:nvPr>
            <p:ph type="ftr" sz="quarter" idx="11"/>
          </p:nvPr>
        </p:nvSpPr>
        <p:spPr/>
        <p:txBody>
          <a:bodyPr/>
          <a:lstStyle/>
          <a:p>
            <a:endParaRPr lang="pt-PT"/>
          </a:p>
        </p:txBody>
      </p:sp>
      <p:sp>
        <p:nvSpPr>
          <p:cNvPr id="6" name="Marcador de Posição do Número do Diapositivo 5"/>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184738035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Cabeçalho da Secção">
    <p:spTree>
      <p:nvGrpSpPr>
        <p:cNvPr id="1" name=""/>
        <p:cNvGrpSpPr/>
        <p:nvPr/>
      </p:nvGrpSpPr>
      <p:grpSpPr>
        <a:xfrm>
          <a:off x="0" y="0"/>
          <a:ext cx="0" cy="0"/>
          <a:chOff x="0" y="0"/>
          <a:chExt cx="0" cy="0"/>
        </a:xfrm>
      </p:grpSpPr>
      <p:sp>
        <p:nvSpPr>
          <p:cNvPr id="2" name="Título 1"/>
          <p:cNvSpPr>
            <a:spLocks noGrp="1"/>
          </p:cNvSpPr>
          <p:nvPr>
            <p:ph type="title"/>
          </p:nvPr>
        </p:nvSpPr>
        <p:spPr>
          <a:xfrm>
            <a:off x="831850" y="1709738"/>
            <a:ext cx="10515600" cy="2852737"/>
          </a:xfrm>
        </p:spPr>
        <p:txBody>
          <a:bodyPr anchor="b"/>
          <a:lstStyle>
            <a:lvl1pPr>
              <a:defRPr sz="6000"/>
            </a:lvl1pPr>
          </a:lstStyle>
          <a:p>
            <a:r>
              <a:rPr lang="pt-PT" smtClean="0"/>
              <a:t>Clique para editar o estilo</a:t>
            </a:r>
            <a:endParaRPr lang="pt-PT"/>
          </a:p>
        </p:txBody>
      </p:sp>
      <p:sp>
        <p:nvSpPr>
          <p:cNvPr id="3" name="Marcador de Posição do Tex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pt-PT" smtClean="0"/>
              <a:t>Clique para editar os estilos</a:t>
            </a:r>
          </a:p>
        </p:txBody>
      </p:sp>
      <p:sp>
        <p:nvSpPr>
          <p:cNvPr id="4" name="Marcador de Posição da Data 3"/>
          <p:cNvSpPr>
            <a:spLocks noGrp="1"/>
          </p:cNvSpPr>
          <p:nvPr>
            <p:ph type="dt" sz="half" idx="10"/>
          </p:nvPr>
        </p:nvSpPr>
        <p:spPr/>
        <p:txBody>
          <a:bodyPr/>
          <a:lstStyle/>
          <a:p>
            <a:fld id="{F9261C68-B5EC-48A9-8C0E-2E5B50A4C9FA}" type="datetimeFigureOut">
              <a:rPr lang="pt-PT" smtClean="0"/>
              <a:t>16/03/2020</a:t>
            </a:fld>
            <a:endParaRPr lang="pt-PT"/>
          </a:p>
        </p:txBody>
      </p:sp>
      <p:sp>
        <p:nvSpPr>
          <p:cNvPr id="5" name="Marcador de Posição do Rodapé 4"/>
          <p:cNvSpPr>
            <a:spLocks noGrp="1"/>
          </p:cNvSpPr>
          <p:nvPr>
            <p:ph type="ftr" sz="quarter" idx="11"/>
          </p:nvPr>
        </p:nvSpPr>
        <p:spPr/>
        <p:txBody>
          <a:bodyPr/>
          <a:lstStyle/>
          <a:p>
            <a:endParaRPr lang="pt-PT"/>
          </a:p>
        </p:txBody>
      </p:sp>
      <p:sp>
        <p:nvSpPr>
          <p:cNvPr id="6" name="Marcador de Posição do Número do Diapositivo 5"/>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314901709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Conteúdo Dup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PT" smtClean="0"/>
              <a:t>Clique para editar o estilo</a:t>
            </a:r>
            <a:endParaRPr lang="pt-PT"/>
          </a:p>
        </p:txBody>
      </p:sp>
      <p:sp>
        <p:nvSpPr>
          <p:cNvPr id="3" name="Marcador de Posição de Conteúdo 2"/>
          <p:cNvSpPr>
            <a:spLocks noGrp="1"/>
          </p:cNvSpPr>
          <p:nvPr>
            <p:ph sz="half" idx="1"/>
          </p:nvPr>
        </p:nvSpPr>
        <p:spPr>
          <a:xfrm>
            <a:off x="838200" y="1825625"/>
            <a:ext cx="5181600" cy="4351338"/>
          </a:xfrm>
        </p:spPr>
        <p:txBody>
          <a:body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e Conteúdo 3"/>
          <p:cNvSpPr>
            <a:spLocks noGrp="1"/>
          </p:cNvSpPr>
          <p:nvPr>
            <p:ph sz="half" idx="2"/>
          </p:nvPr>
        </p:nvSpPr>
        <p:spPr>
          <a:xfrm>
            <a:off x="6172200" y="1825625"/>
            <a:ext cx="5181600" cy="4351338"/>
          </a:xfrm>
        </p:spPr>
        <p:txBody>
          <a:body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5" name="Marcador de Posição da Data 4"/>
          <p:cNvSpPr>
            <a:spLocks noGrp="1"/>
          </p:cNvSpPr>
          <p:nvPr>
            <p:ph type="dt" sz="half" idx="10"/>
          </p:nvPr>
        </p:nvSpPr>
        <p:spPr/>
        <p:txBody>
          <a:bodyPr/>
          <a:lstStyle/>
          <a:p>
            <a:fld id="{F9261C68-B5EC-48A9-8C0E-2E5B50A4C9FA}" type="datetimeFigureOut">
              <a:rPr lang="pt-PT" smtClean="0"/>
              <a:t>16/03/2020</a:t>
            </a:fld>
            <a:endParaRPr lang="pt-PT"/>
          </a:p>
        </p:txBody>
      </p:sp>
      <p:sp>
        <p:nvSpPr>
          <p:cNvPr id="6" name="Marcador de Posição do Rodapé 5"/>
          <p:cNvSpPr>
            <a:spLocks noGrp="1"/>
          </p:cNvSpPr>
          <p:nvPr>
            <p:ph type="ftr" sz="quarter" idx="11"/>
          </p:nvPr>
        </p:nvSpPr>
        <p:spPr/>
        <p:txBody>
          <a:bodyPr/>
          <a:lstStyle/>
          <a:p>
            <a:endParaRPr lang="pt-PT"/>
          </a:p>
        </p:txBody>
      </p:sp>
      <p:sp>
        <p:nvSpPr>
          <p:cNvPr id="7" name="Marcador de Posição do Número do Diapositivo 6"/>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6685296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ção">
    <p:spTree>
      <p:nvGrpSpPr>
        <p:cNvPr id="1" name=""/>
        <p:cNvGrpSpPr/>
        <p:nvPr/>
      </p:nvGrpSpPr>
      <p:grpSpPr>
        <a:xfrm>
          <a:off x="0" y="0"/>
          <a:ext cx="0" cy="0"/>
          <a:chOff x="0" y="0"/>
          <a:chExt cx="0" cy="0"/>
        </a:xfrm>
      </p:grpSpPr>
      <p:sp>
        <p:nvSpPr>
          <p:cNvPr id="2" name="Título 1"/>
          <p:cNvSpPr>
            <a:spLocks noGrp="1"/>
          </p:cNvSpPr>
          <p:nvPr>
            <p:ph type="title"/>
          </p:nvPr>
        </p:nvSpPr>
        <p:spPr>
          <a:xfrm>
            <a:off x="839788" y="365125"/>
            <a:ext cx="10515600" cy="1325563"/>
          </a:xfrm>
        </p:spPr>
        <p:txBody>
          <a:bodyPr/>
          <a:lstStyle/>
          <a:p>
            <a:r>
              <a:rPr lang="pt-PT" smtClean="0"/>
              <a:t>Clique para editar o estilo</a:t>
            </a:r>
            <a:endParaRPr lang="pt-PT"/>
          </a:p>
        </p:txBody>
      </p:sp>
      <p:sp>
        <p:nvSpPr>
          <p:cNvPr id="3" name="Marcador de Posição do Tex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PT" smtClean="0"/>
              <a:t>Clique para editar os estilos</a:t>
            </a:r>
          </a:p>
        </p:txBody>
      </p:sp>
      <p:sp>
        <p:nvSpPr>
          <p:cNvPr id="4" name="Marcador de Posição de Conteúdo 3"/>
          <p:cNvSpPr>
            <a:spLocks noGrp="1"/>
          </p:cNvSpPr>
          <p:nvPr>
            <p:ph sz="half" idx="2"/>
          </p:nvPr>
        </p:nvSpPr>
        <p:spPr>
          <a:xfrm>
            <a:off x="839788" y="2505075"/>
            <a:ext cx="5157787" cy="3684588"/>
          </a:xfrm>
        </p:spPr>
        <p:txBody>
          <a:body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5" name="Marcador de Posição do Tex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PT" smtClean="0"/>
              <a:t>Clique para editar os estilos</a:t>
            </a:r>
          </a:p>
        </p:txBody>
      </p:sp>
      <p:sp>
        <p:nvSpPr>
          <p:cNvPr id="6" name="Marcador de Posição de Conteúdo 5"/>
          <p:cNvSpPr>
            <a:spLocks noGrp="1"/>
          </p:cNvSpPr>
          <p:nvPr>
            <p:ph sz="quarter" idx="4"/>
          </p:nvPr>
        </p:nvSpPr>
        <p:spPr>
          <a:xfrm>
            <a:off x="6172200" y="2505075"/>
            <a:ext cx="5183188" cy="3684588"/>
          </a:xfrm>
        </p:spPr>
        <p:txBody>
          <a:body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7" name="Marcador de Posição da Data 6"/>
          <p:cNvSpPr>
            <a:spLocks noGrp="1"/>
          </p:cNvSpPr>
          <p:nvPr>
            <p:ph type="dt" sz="half" idx="10"/>
          </p:nvPr>
        </p:nvSpPr>
        <p:spPr/>
        <p:txBody>
          <a:bodyPr/>
          <a:lstStyle/>
          <a:p>
            <a:fld id="{F9261C68-B5EC-48A9-8C0E-2E5B50A4C9FA}" type="datetimeFigureOut">
              <a:rPr lang="pt-PT" smtClean="0"/>
              <a:t>16/03/2020</a:t>
            </a:fld>
            <a:endParaRPr lang="pt-PT"/>
          </a:p>
        </p:txBody>
      </p:sp>
      <p:sp>
        <p:nvSpPr>
          <p:cNvPr id="8" name="Marcador de Posição do Rodapé 7"/>
          <p:cNvSpPr>
            <a:spLocks noGrp="1"/>
          </p:cNvSpPr>
          <p:nvPr>
            <p:ph type="ftr" sz="quarter" idx="11"/>
          </p:nvPr>
        </p:nvSpPr>
        <p:spPr/>
        <p:txBody>
          <a:bodyPr/>
          <a:lstStyle/>
          <a:p>
            <a:endParaRPr lang="pt-PT"/>
          </a:p>
        </p:txBody>
      </p:sp>
      <p:sp>
        <p:nvSpPr>
          <p:cNvPr id="9" name="Marcador de Posição do Número do Diapositivo 8"/>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106473629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 títu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pt-PT" smtClean="0"/>
              <a:t>Clique para editar o estilo</a:t>
            </a:r>
            <a:endParaRPr lang="pt-PT"/>
          </a:p>
        </p:txBody>
      </p:sp>
      <p:sp>
        <p:nvSpPr>
          <p:cNvPr id="3" name="Marcador de Posição da Data 2"/>
          <p:cNvSpPr>
            <a:spLocks noGrp="1"/>
          </p:cNvSpPr>
          <p:nvPr>
            <p:ph type="dt" sz="half" idx="10"/>
          </p:nvPr>
        </p:nvSpPr>
        <p:spPr/>
        <p:txBody>
          <a:bodyPr/>
          <a:lstStyle/>
          <a:p>
            <a:fld id="{F9261C68-B5EC-48A9-8C0E-2E5B50A4C9FA}" type="datetimeFigureOut">
              <a:rPr lang="pt-PT" smtClean="0"/>
              <a:t>16/03/2020</a:t>
            </a:fld>
            <a:endParaRPr lang="pt-PT"/>
          </a:p>
        </p:txBody>
      </p:sp>
      <p:sp>
        <p:nvSpPr>
          <p:cNvPr id="4" name="Marcador de Posição do Rodapé 3"/>
          <p:cNvSpPr>
            <a:spLocks noGrp="1"/>
          </p:cNvSpPr>
          <p:nvPr>
            <p:ph type="ftr" sz="quarter" idx="11"/>
          </p:nvPr>
        </p:nvSpPr>
        <p:spPr/>
        <p:txBody>
          <a:bodyPr/>
          <a:lstStyle/>
          <a:p>
            <a:endParaRPr lang="pt-PT"/>
          </a:p>
        </p:txBody>
      </p:sp>
      <p:sp>
        <p:nvSpPr>
          <p:cNvPr id="5" name="Marcador de Posição do Número do Diapositivo 4"/>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33030073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m branco">
    <p:spTree>
      <p:nvGrpSpPr>
        <p:cNvPr id="1" name=""/>
        <p:cNvGrpSpPr/>
        <p:nvPr/>
      </p:nvGrpSpPr>
      <p:grpSpPr>
        <a:xfrm>
          <a:off x="0" y="0"/>
          <a:ext cx="0" cy="0"/>
          <a:chOff x="0" y="0"/>
          <a:chExt cx="0" cy="0"/>
        </a:xfrm>
      </p:grpSpPr>
      <p:sp>
        <p:nvSpPr>
          <p:cNvPr id="2" name="Marcador de Posição da Data 1"/>
          <p:cNvSpPr>
            <a:spLocks noGrp="1"/>
          </p:cNvSpPr>
          <p:nvPr>
            <p:ph type="dt" sz="half" idx="10"/>
          </p:nvPr>
        </p:nvSpPr>
        <p:spPr/>
        <p:txBody>
          <a:bodyPr/>
          <a:lstStyle/>
          <a:p>
            <a:fld id="{F9261C68-B5EC-48A9-8C0E-2E5B50A4C9FA}" type="datetimeFigureOut">
              <a:rPr lang="pt-PT" smtClean="0"/>
              <a:t>16/03/2020</a:t>
            </a:fld>
            <a:endParaRPr lang="pt-PT"/>
          </a:p>
        </p:txBody>
      </p:sp>
      <p:sp>
        <p:nvSpPr>
          <p:cNvPr id="3" name="Marcador de Posição do Rodapé 2"/>
          <p:cNvSpPr>
            <a:spLocks noGrp="1"/>
          </p:cNvSpPr>
          <p:nvPr>
            <p:ph type="ftr" sz="quarter" idx="11"/>
          </p:nvPr>
        </p:nvSpPr>
        <p:spPr/>
        <p:txBody>
          <a:bodyPr/>
          <a:lstStyle/>
          <a:p>
            <a:endParaRPr lang="pt-PT"/>
          </a:p>
        </p:txBody>
      </p:sp>
      <p:sp>
        <p:nvSpPr>
          <p:cNvPr id="4" name="Marcador de Posição do Número do Diapositivo 3"/>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41435166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údo com Legenda">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pt-PT" smtClean="0"/>
              <a:t>Clique para editar o estilo</a:t>
            </a:r>
            <a:endParaRPr lang="pt-PT"/>
          </a:p>
        </p:txBody>
      </p:sp>
      <p:sp>
        <p:nvSpPr>
          <p:cNvPr id="3" name="Marcador de Posição de Conteúd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o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PT" smtClean="0"/>
              <a:t>Clique para editar os estilos</a:t>
            </a:r>
          </a:p>
        </p:txBody>
      </p:sp>
      <p:sp>
        <p:nvSpPr>
          <p:cNvPr id="5" name="Marcador de Posição da Data 4"/>
          <p:cNvSpPr>
            <a:spLocks noGrp="1"/>
          </p:cNvSpPr>
          <p:nvPr>
            <p:ph type="dt" sz="half" idx="10"/>
          </p:nvPr>
        </p:nvSpPr>
        <p:spPr/>
        <p:txBody>
          <a:bodyPr/>
          <a:lstStyle/>
          <a:p>
            <a:fld id="{F9261C68-B5EC-48A9-8C0E-2E5B50A4C9FA}" type="datetimeFigureOut">
              <a:rPr lang="pt-PT" smtClean="0"/>
              <a:t>16/03/2020</a:t>
            </a:fld>
            <a:endParaRPr lang="pt-PT"/>
          </a:p>
        </p:txBody>
      </p:sp>
      <p:sp>
        <p:nvSpPr>
          <p:cNvPr id="6" name="Marcador de Posição do Rodapé 5"/>
          <p:cNvSpPr>
            <a:spLocks noGrp="1"/>
          </p:cNvSpPr>
          <p:nvPr>
            <p:ph type="ftr" sz="quarter" idx="11"/>
          </p:nvPr>
        </p:nvSpPr>
        <p:spPr/>
        <p:txBody>
          <a:bodyPr/>
          <a:lstStyle/>
          <a:p>
            <a:endParaRPr lang="pt-PT"/>
          </a:p>
        </p:txBody>
      </p:sp>
      <p:sp>
        <p:nvSpPr>
          <p:cNvPr id="7" name="Marcador de Posição do Número do Diapositivo 6"/>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353759549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m com Legenda">
    <p:spTree>
      <p:nvGrpSpPr>
        <p:cNvPr id="1" name=""/>
        <p:cNvGrpSpPr/>
        <p:nvPr/>
      </p:nvGrpSpPr>
      <p:grpSpPr>
        <a:xfrm>
          <a:off x="0" y="0"/>
          <a:ext cx="0" cy="0"/>
          <a:chOff x="0" y="0"/>
          <a:chExt cx="0" cy="0"/>
        </a:xfrm>
      </p:grpSpPr>
      <p:sp>
        <p:nvSpPr>
          <p:cNvPr id="2" name="Título 1"/>
          <p:cNvSpPr>
            <a:spLocks noGrp="1"/>
          </p:cNvSpPr>
          <p:nvPr>
            <p:ph type="title"/>
          </p:nvPr>
        </p:nvSpPr>
        <p:spPr>
          <a:xfrm>
            <a:off x="839788" y="457200"/>
            <a:ext cx="3932237" cy="1600200"/>
          </a:xfrm>
        </p:spPr>
        <p:txBody>
          <a:bodyPr anchor="b"/>
          <a:lstStyle>
            <a:lvl1pPr>
              <a:defRPr sz="3200"/>
            </a:lvl1pPr>
          </a:lstStyle>
          <a:p>
            <a:r>
              <a:rPr lang="pt-PT" smtClean="0"/>
              <a:t>Clique para editar o estilo</a:t>
            </a:r>
            <a:endParaRPr lang="pt-PT"/>
          </a:p>
        </p:txBody>
      </p:sp>
      <p:sp>
        <p:nvSpPr>
          <p:cNvPr id="3" name="Marcador de Posição da Imagem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pt-PT"/>
          </a:p>
        </p:txBody>
      </p:sp>
      <p:sp>
        <p:nvSpPr>
          <p:cNvPr id="4" name="Marcador de Posição do Tex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PT" smtClean="0"/>
              <a:t>Clique para editar os estilos</a:t>
            </a:r>
          </a:p>
        </p:txBody>
      </p:sp>
      <p:sp>
        <p:nvSpPr>
          <p:cNvPr id="5" name="Marcador de Posição da Data 4"/>
          <p:cNvSpPr>
            <a:spLocks noGrp="1"/>
          </p:cNvSpPr>
          <p:nvPr>
            <p:ph type="dt" sz="half" idx="10"/>
          </p:nvPr>
        </p:nvSpPr>
        <p:spPr/>
        <p:txBody>
          <a:bodyPr/>
          <a:lstStyle/>
          <a:p>
            <a:fld id="{F9261C68-B5EC-48A9-8C0E-2E5B50A4C9FA}" type="datetimeFigureOut">
              <a:rPr lang="pt-PT" smtClean="0"/>
              <a:t>16/03/2020</a:t>
            </a:fld>
            <a:endParaRPr lang="pt-PT"/>
          </a:p>
        </p:txBody>
      </p:sp>
      <p:sp>
        <p:nvSpPr>
          <p:cNvPr id="6" name="Marcador de Posição do Rodapé 5"/>
          <p:cNvSpPr>
            <a:spLocks noGrp="1"/>
          </p:cNvSpPr>
          <p:nvPr>
            <p:ph type="ftr" sz="quarter" idx="11"/>
          </p:nvPr>
        </p:nvSpPr>
        <p:spPr/>
        <p:txBody>
          <a:bodyPr/>
          <a:lstStyle/>
          <a:p>
            <a:endParaRPr lang="pt-PT"/>
          </a:p>
        </p:txBody>
      </p:sp>
      <p:sp>
        <p:nvSpPr>
          <p:cNvPr id="7" name="Marcador de Posição do Número do Diapositivo 6"/>
          <p:cNvSpPr>
            <a:spLocks noGrp="1"/>
          </p:cNvSpPr>
          <p:nvPr>
            <p:ph type="sldNum" sz="quarter" idx="12"/>
          </p:nvPr>
        </p:nvSpPr>
        <p:spPr/>
        <p:txBody>
          <a:bodyPr/>
          <a:lstStyle/>
          <a:p>
            <a:fld id="{AF1E670B-FA6A-4273-BAAA-16206FF6F80E}" type="slidenum">
              <a:rPr lang="pt-PT" smtClean="0"/>
              <a:t>‹nº›</a:t>
            </a:fld>
            <a:endParaRPr lang="pt-PT"/>
          </a:p>
        </p:txBody>
      </p:sp>
    </p:spTree>
    <p:extLst>
      <p:ext uri="{BB962C8B-B14F-4D97-AF65-F5344CB8AC3E}">
        <p14:creationId xmlns:p14="http://schemas.microsoft.com/office/powerpoint/2010/main" val="31595748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Posição do Títu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pt-PT" smtClean="0"/>
              <a:t>Clique para editar o estilo</a:t>
            </a:r>
            <a:endParaRPr lang="pt-PT"/>
          </a:p>
        </p:txBody>
      </p:sp>
      <p:sp>
        <p:nvSpPr>
          <p:cNvPr id="3" name="Marcador de Posição do Tex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pt-PT" smtClean="0"/>
              <a:t>Clique para editar os estilos</a:t>
            </a:r>
          </a:p>
          <a:p>
            <a:pPr lvl="1"/>
            <a:r>
              <a:rPr lang="pt-PT" smtClean="0"/>
              <a:t>Segundo nível</a:t>
            </a:r>
          </a:p>
          <a:p>
            <a:pPr lvl="2"/>
            <a:r>
              <a:rPr lang="pt-PT" smtClean="0"/>
              <a:t>Terceiro nível</a:t>
            </a:r>
          </a:p>
          <a:p>
            <a:pPr lvl="3"/>
            <a:r>
              <a:rPr lang="pt-PT" smtClean="0"/>
              <a:t>Quarto nível</a:t>
            </a:r>
          </a:p>
          <a:p>
            <a:pPr lvl="4"/>
            <a:r>
              <a:rPr lang="pt-PT" smtClean="0"/>
              <a:t>Quinto nível</a:t>
            </a:r>
            <a:endParaRPr lang="pt-PT"/>
          </a:p>
        </p:txBody>
      </p:sp>
      <p:sp>
        <p:nvSpPr>
          <p:cNvPr id="4" name="Marcador de Posição da Dat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9261C68-B5EC-48A9-8C0E-2E5B50A4C9FA}" type="datetimeFigureOut">
              <a:rPr lang="pt-PT" smtClean="0"/>
              <a:t>16/03/2020</a:t>
            </a:fld>
            <a:endParaRPr lang="pt-PT"/>
          </a:p>
        </p:txBody>
      </p:sp>
      <p:sp>
        <p:nvSpPr>
          <p:cNvPr id="5" name="Marcador de Posição do Rodapé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pt-PT"/>
          </a:p>
        </p:txBody>
      </p:sp>
      <p:sp>
        <p:nvSpPr>
          <p:cNvPr id="6" name="Marcador de Posição do Número do Diapositivo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F1E670B-FA6A-4273-BAAA-16206FF6F80E}" type="slidenum">
              <a:rPr lang="pt-PT" smtClean="0"/>
              <a:t>‹nº›</a:t>
            </a:fld>
            <a:endParaRPr lang="pt-PT"/>
          </a:p>
        </p:txBody>
      </p:sp>
    </p:spTree>
    <p:extLst>
      <p:ext uri="{BB962C8B-B14F-4D97-AF65-F5344CB8AC3E}">
        <p14:creationId xmlns:p14="http://schemas.microsoft.com/office/powerpoint/2010/main" val="179075337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pt-P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ctrTitle"/>
          </p:nvPr>
        </p:nvSpPr>
        <p:spPr>
          <a:xfrm>
            <a:off x="1828800" y="463457"/>
            <a:ext cx="8839200" cy="1082955"/>
          </a:xfrm>
        </p:spPr>
        <p:txBody>
          <a:bodyPr>
            <a:normAutofit/>
          </a:bodyPr>
          <a:lstStyle/>
          <a:p>
            <a:r>
              <a:rPr lang="pt-PT" sz="4000" dirty="0" smtClean="0">
                <a:solidFill>
                  <a:schemeClr val="accent2"/>
                </a:solidFill>
              </a:rPr>
              <a:t>PORTUGAL NOS SÉCULOS XIII E XIV</a:t>
            </a:r>
            <a:endParaRPr lang="pt-PT" sz="4000" dirty="0">
              <a:solidFill>
                <a:schemeClr val="accent2"/>
              </a:solidFill>
            </a:endParaRPr>
          </a:p>
        </p:txBody>
      </p:sp>
      <p:sp>
        <p:nvSpPr>
          <p:cNvPr id="3" name="Subtítulo 2"/>
          <p:cNvSpPr>
            <a:spLocks noGrp="1"/>
          </p:cNvSpPr>
          <p:nvPr>
            <p:ph type="subTitle" idx="1"/>
          </p:nvPr>
        </p:nvSpPr>
        <p:spPr>
          <a:xfrm>
            <a:off x="1828800" y="1882588"/>
            <a:ext cx="9144000" cy="4262718"/>
          </a:xfrm>
        </p:spPr>
        <p:txBody>
          <a:bodyPr>
            <a:normAutofit fontScale="92500" lnSpcReduction="10000"/>
          </a:bodyPr>
          <a:lstStyle/>
          <a:p>
            <a:r>
              <a:rPr lang="pt-PT" sz="2800" b="1" dirty="0" smtClean="0"/>
              <a:t>As principais atividades económicas</a:t>
            </a:r>
          </a:p>
          <a:p>
            <a:pPr algn="just">
              <a:lnSpc>
                <a:spcPct val="150000"/>
              </a:lnSpc>
            </a:pPr>
            <a:r>
              <a:rPr lang="pt-PT" sz="2000" b="1" dirty="0" smtClean="0"/>
              <a:t>A agricultura </a:t>
            </a:r>
            <a:r>
              <a:rPr lang="pt-PT" sz="2000" dirty="0" smtClean="0"/>
              <a:t>era a principal atividade da população e os produtos agrícolas </a:t>
            </a:r>
            <a:r>
              <a:rPr lang="pt-PT" sz="2000" dirty="0" smtClean="0">
                <a:solidFill>
                  <a:schemeClr val="accent1"/>
                </a:solidFill>
              </a:rPr>
              <a:t>( cereais, vinho, azeite, legumes, frutos variados e linho) </a:t>
            </a:r>
            <a:r>
              <a:rPr lang="pt-PT" sz="2000" dirty="0" smtClean="0"/>
              <a:t>eram a base da sua alimentação.</a:t>
            </a:r>
            <a:endParaRPr lang="pt-PT" sz="2000" dirty="0"/>
          </a:p>
          <a:p>
            <a:pPr algn="just">
              <a:lnSpc>
                <a:spcPct val="150000"/>
              </a:lnSpc>
            </a:pPr>
            <a:r>
              <a:rPr lang="pt-PT" sz="2000" b="1" dirty="0" smtClean="0"/>
              <a:t>A pastorícia e criação de  gado </a:t>
            </a:r>
            <a:r>
              <a:rPr lang="pt-PT" sz="2000" dirty="0" smtClean="0">
                <a:solidFill>
                  <a:schemeClr val="accent1"/>
                </a:solidFill>
              </a:rPr>
              <a:t>(ovelhas, cabras, porcos, bois e cavalos</a:t>
            </a:r>
            <a:r>
              <a:rPr lang="pt-PT" sz="2000" dirty="0" smtClean="0"/>
              <a:t>) tinham uma grande importância na economia.</a:t>
            </a:r>
          </a:p>
          <a:p>
            <a:pPr algn="just">
              <a:lnSpc>
                <a:spcPct val="150000"/>
              </a:lnSpc>
            </a:pPr>
            <a:r>
              <a:rPr lang="pt-PT" sz="2000" b="1" dirty="0" smtClean="0"/>
              <a:t>A floresta </a:t>
            </a:r>
            <a:r>
              <a:rPr lang="pt-PT" sz="2000" dirty="0" smtClean="0">
                <a:solidFill>
                  <a:schemeClr val="accent1"/>
                </a:solidFill>
              </a:rPr>
              <a:t>(lenha e madeira, cortiça, mel e cera) </a:t>
            </a:r>
            <a:r>
              <a:rPr lang="pt-PT" sz="2000" dirty="0" smtClean="0"/>
              <a:t>fornecia caça, madeira e muitos outros produtos essenciais ao dia a dia da população.</a:t>
            </a:r>
          </a:p>
          <a:p>
            <a:pPr algn="just">
              <a:lnSpc>
                <a:spcPct val="150000"/>
              </a:lnSpc>
            </a:pPr>
            <a:r>
              <a:rPr lang="pt-PT" sz="2000" dirty="0" smtClean="0"/>
              <a:t>Quando existiam maus anos agrícolas </a:t>
            </a:r>
            <a:r>
              <a:rPr lang="pt-PT" sz="2000" dirty="0" smtClean="0">
                <a:solidFill>
                  <a:schemeClr val="accent1"/>
                </a:solidFill>
              </a:rPr>
              <a:t>(anos de grandes secas ou períodos de chuvas muito</a:t>
            </a:r>
            <a:r>
              <a:rPr lang="pt-PT" sz="2000" dirty="0" smtClean="0"/>
              <a:t> </a:t>
            </a:r>
            <a:r>
              <a:rPr lang="pt-PT" sz="2000" dirty="0" smtClean="0">
                <a:solidFill>
                  <a:schemeClr val="accent1"/>
                </a:solidFill>
              </a:rPr>
              <a:t>prolongados)</a:t>
            </a:r>
            <a:r>
              <a:rPr lang="pt-PT" sz="2000" dirty="0" smtClean="0"/>
              <a:t>,</a:t>
            </a:r>
            <a:r>
              <a:rPr lang="pt-PT" sz="2000" dirty="0" smtClean="0">
                <a:solidFill>
                  <a:schemeClr val="accent1"/>
                </a:solidFill>
              </a:rPr>
              <a:t> </a:t>
            </a:r>
            <a:r>
              <a:rPr lang="pt-PT" sz="2000" dirty="0" smtClean="0"/>
              <a:t>a situação era pior. Eram anos de fomes e de epidemias.</a:t>
            </a:r>
          </a:p>
          <a:p>
            <a:pPr algn="just">
              <a:lnSpc>
                <a:spcPct val="150000"/>
              </a:lnSpc>
            </a:pPr>
            <a:endParaRPr lang="pt-PT" sz="2000" dirty="0"/>
          </a:p>
        </p:txBody>
      </p:sp>
    </p:spTree>
    <p:extLst>
      <p:ext uri="{BB962C8B-B14F-4D97-AF65-F5344CB8AC3E}">
        <p14:creationId xmlns:p14="http://schemas.microsoft.com/office/powerpoint/2010/main" val="10155652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Marcador de Posição de Conteúdo 2"/>
          <p:cNvSpPr>
            <a:spLocks noGrp="1"/>
          </p:cNvSpPr>
          <p:nvPr>
            <p:ph idx="1"/>
          </p:nvPr>
        </p:nvSpPr>
        <p:spPr>
          <a:xfrm>
            <a:off x="838200" y="524434"/>
            <a:ext cx="10820400" cy="5768789"/>
          </a:xfrm>
        </p:spPr>
        <p:txBody>
          <a:bodyPr>
            <a:normAutofit lnSpcReduction="10000"/>
          </a:bodyPr>
          <a:lstStyle/>
          <a:p>
            <a:pPr marL="0" indent="0" algn="just">
              <a:lnSpc>
                <a:spcPct val="150000"/>
              </a:lnSpc>
              <a:buNone/>
            </a:pPr>
            <a:r>
              <a:rPr lang="pt-PT" sz="2400" b="1" dirty="0" smtClean="0"/>
              <a:t>A pesca e a salicultura </a:t>
            </a:r>
            <a:r>
              <a:rPr lang="pt-PT" sz="2000" dirty="0" smtClean="0"/>
              <a:t>- o </a:t>
            </a:r>
            <a:r>
              <a:rPr lang="pt-PT" sz="2000" b="1" dirty="0" smtClean="0"/>
              <a:t>mar</a:t>
            </a:r>
            <a:r>
              <a:rPr lang="pt-PT" sz="2000" dirty="0" smtClean="0"/>
              <a:t> e os </a:t>
            </a:r>
            <a:r>
              <a:rPr lang="pt-PT" sz="2000" b="1" dirty="0" smtClean="0"/>
              <a:t>rios</a:t>
            </a:r>
            <a:r>
              <a:rPr lang="pt-PT" sz="2000" dirty="0" smtClean="0"/>
              <a:t> forneciam à população os produtos provenientes da </a:t>
            </a:r>
            <a:r>
              <a:rPr lang="pt-PT" sz="2000" b="1" dirty="0" smtClean="0"/>
              <a:t>pesca</a:t>
            </a:r>
            <a:r>
              <a:rPr lang="pt-PT" sz="2000" dirty="0" smtClean="0"/>
              <a:t> </a:t>
            </a:r>
            <a:r>
              <a:rPr lang="pt-PT" sz="2000" dirty="0" smtClean="0">
                <a:solidFill>
                  <a:schemeClr val="accent1"/>
                </a:solidFill>
              </a:rPr>
              <a:t>(marítima e fluvial) </a:t>
            </a:r>
            <a:r>
              <a:rPr lang="pt-PT" sz="2000" dirty="0" smtClean="0"/>
              <a:t>e da </a:t>
            </a:r>
            <a:r>
              <a:rPr lang="pt-PT" sz="2000" b="1" dirty="0" smtClean="0"/>
              <a:t>salicultura</a:t>
            </a:r>
            <a:r>
              <a:rPr lang="pt-PT" sz="2000" dirty="0" smtClean="0"/>
              <a:t> </a:t>
            </a:r>
            <a:r>
              <a:rPr lang="pt-PT" sz="2000" dirty="0" smtClean="0">
                <a:solidFill>
                  <a:schemeClr val="accent1"/>
                </a:solidFill>
              </a:rPr>
              <a:t>(muito importante para a alimentação e conserva de peixe).</a:t>
            </a:r>
          </a:p>
          <a:p>
            <a:pPr marL="0" indent="0" algn="just">
              <a:lnSpc>
                <a:spcPct val="150000"/>
              </a:lnSpc>
              <a:buNone/>
            </a:pPr>
            <a:r>
              <a:rPr lang="pt-PT" sz="2000" dirty="0" smtClean="0"/>
              <a:t>A pesca marítima era essencialmente próximo da costa - </a:t>
            </a:r>
            <a:r>
              <a:rPr lang="pt-PT" sz="2000" b="1" dirty="0" smtClean="0"/>
              <a:t>pesca costeira</a:t>
            </a:r>
            <a:r>
              <a:rPr lang="pt-PT" sz="2000" dirty="0" smtClean="0"/>
              <a:t>.</a:t>
            </a:r>
          </a:p>
          <a:p>
            <a:pPr marL="0" indent="0" algn="just">
              <a:lnSpc>
                <a:spcPct val="150000"/>
              </a:lnSpc>
              <a:buNone/>
            </a:pPr>
            <a:endParaRPr lang="pt-PT" sz="2000" dirty="0" smtClean="0"/>
          </a:p>
          <a:p>
            <a:pPr marL="0" indent="0" algn="just">
              <a:lnSpc>
                <a:spcPct val="150000"/>
              </a:lnSpc>
              <a:buNone/>
            </a:pPr>
            <a:r>
              <a:rPr lang="pt-PT" sz="2400" b="1" dirty="0" smtClean="0"/>
              <a:t>O artesanato </a:t>
            </a:r>
            <a:r>
              <a:rPr lang="pt-PT" sz="2000" dirty="0" smtClean="0"/>
              <a:t>- nas zonas rurais </a:t>
            </a:r>
            <a:r>
              <a:rPr lang="pt-PT" sz="2000" dirty="0" smtClean="0">
                <a:solidFill>
                  <a:schemeClr val="accent1"/>
                </a:solidFill>
              </a:rPr>
              <a:t>(o calçado, os instrumentos, alfaias agrícolas, redes de pesca, barcos, telhas, velas de cera, etc.) </a:t>
            </a:r>
            <a:r>
              <a:rPr lang="pt-PT" sz="2000" dirty="0" smtClean="0"/>
              <a:t>eram produzidos pelos </a:t>
            </a:r>
            <a:r>
              <a:rPr lang="pt-PT" sz="2000" b="1" dirty="0" smtClean="0"/>
              <a:t>artesãos</a:t>
            </a:r>
            <a:r>
              <a:rPr lang="pt-PT" sz="2000" dirty="0" smtClean="0"/>
              <a:t> locais.</a:t>
            </a:r>
          </a:p>
          <a:p>
            <a:pPr marL="0" indent="0" algn="just">
              <a:lnSpc>
                <a:spcPct val="150000"/>
              </a:lnSpc>
              <a:buNone/>
            </a:pPr>
            <a:r>
              <a:rPr lang="pt-PT" sz="2000" dirty="0" smtClean="0"/>
              <a:t>Nas </a:t>
            </a:r>
            <a:r>
              <a:rPr lang="pt-PT" sz="2000" b="1" dirty="0" smtClean="0"/>
              <a:t>povoações urbanas </a:t>
            </a:r>
            <a:r>
              <a:rPr lang="pt-PT" sz="2000" dirty="0" smtClean="0"/>
              <a:t>também havia toda a espécie de </a:t>
            </a:r>
            <a:r>
              <a:rPr lang="pt-PT" sz="2000" b="1" dirty="0" smtClean="0"/>
              <a:t>ofícios ou mesteres</a:t>
            </a:r>
            <a:r>
              <a:rPr lang="pt-PT" sz="2000" dirty="0" smtClean="0"/>
              <a:t>. </a:t>
            </a:r>
          </a:p>
          <a:p>
            <a:pPr marL="0" indent="0" algn="just">
              <a:lnSpc>
                <a:spcPct val="150000"/>
              </a:lnSpc>
              <a:buNone/>
            </a:pPr>
            <a:r>
              <a:rPr lang="pt-PT" sz="2000" dirty="0" smtClean="0"/>
              <a:t>Os </a:t>
            </a:r>
            <a:r>
              <a:rPr lang="pt-PT" sz="2000" b="1" dirty="0" smtClean="0"/>
              <a:t>artesãos ou mesteirais </a:t>
            </a:r>
            <a:r>
              <a:rPr lang="pt-PT" sz="2000" dirty="0" smtClean="0"/>
              <a:t>eram trabalhadores especializados num só ofício </a:t>
            </a:r>
            <a:r>
              <a:rPr lang="pt-PT" sz="2000" dirty="0" smtClean="0">
                <a:solidFill>
                  <a:schemeClr val="accent1"/>
                </a:solidFill>
              </a:rPr>
              <a:t>(carpinteiros, pedreiros, alfaiates, sapateiros, carniceiros, ferreiros, oleiros, etc…)</a:t>
            </a:r>
            <a:r>
              <a:rPr lang="pt-PT" sz="2000" dirty="0" smtClean="0"/>
              <a:t>.</a:t>
            </a:r>
          </a:p>
          <a:p>
            <a:pPr marL="0" indent="0" algn="just">
              <a:lnSpc>
                <a:spcPct val="150000"/>
              </a:lnSpc>
              <a:buNone/>
            </a:pPr>
            <a:r>
              <a:rPr lang="pt-PT" sz="2000" dirty="0" smtClean="0"/>
              <a:t>Trabalhavam em pequenas </a:t>
            </a:r>
            <a:r>
              <a:rPr lang="pt-PT" sz="2000" b="1" dirty="0" smtClean="0"/>
              <a:t>lojas ou tendas </a:t>
            </a:r>
            <a:r>
              <a:rPr lang="pt-PT" sz="2000" dirty="0" smtClean="0"/>
              <a:t>onde fabricavam ou vendiam o que produziam e agrupavam –se por </a:t>
            </a:r>
            <a:r>
              <a:rPr lang="pt-PT" sz="2000" b="1" dirty="0" smtClean="0"/>
              <a:t>ruas de atividades</a:t>
            </a:r>
            <a:r>
              <a:rPr lang="pt-PT" sz="2000" dirty="0" smtClean="0"/>
              <a:t>.</a:t>
            </a:r>
          </a:p>
          <a:p>
            <a:pPr marL="0" indent="0" algn="just">
              <a:lnSpc>
                <a:spcPct val="150000"/>
              </a:lnSpc>
              <a:buNone/>
            </a:pPr>
            <a:endParaRPr lang="pt-PT" sz="2000" dirty="0"/>
          </a:p>
        </p:txBody>
      </p:sp>
    </p:spTree>
    <p:extLst>
      <p:ext uri="{BB962C8B-B14F-4D97-AF65-F5344CB8AC3E}">
        <p14:creationId xmlns:p14="http://schemas.microsoft.com/office/powerpoint/2010/main" val="226291310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753035" y="365124"/>
            <a:ext cx="10838329" cy="6492876"/>
          </a:xfrm>
        </p:spPr>
        <p:txBody>
          <a:bodyPr>
            <a:normAutofit fontScale="90000"/>
          </a:bodyPr>
          <a:lstStyle/>
          <a:p>
            <a:pPr>
              <a:lnSpc>
                <a:spcPct val="150000"/>
              </a:lnSpc>
            </a:pPr>
            <a:r>
              <a:rPr lang="pt-PT" sz="2400" b="1" dirty="0" smtClean="0"/>
              <a:t/>
            </a:r>
            <a:br>
              <a:rPr lang="pt-PT" sz="2400" b="1" dirty="0" smtClean="0"/>
            </a:br>
            <a:r>
              <a:rPr lang="pt-PT" sz="2400" b="1" dirty="0"/>
              <a:t/>
            </a:r>
            <a:br>
              <a:rPr lang="pt-PT" sz="2400" b="1" dirty="0"/>
            </a:br>
            <a:r>
              <a:rPr lang="pt-PT" sz="2400" b="1" dirty="0" smtClean="0"/>
              <a:t>O comércio  - </a:t>
            </a:r>
            <a:r>
              <a:rPr lang="pt-PT" sz="2200" dirty="0" smtClean="0"/>
              <a:t>a partir do século XIII a atividade comercial teve um grande desenvolvimento.</a:t>
            </a:r>
            <a:br>
              <a:rPr lang="pt-PT" sz="2200" dirty="0" smtClean="0"/>
            </a:br>
            <a:r>
              <a:rPr lang="pt-PT" sz="2200" dirty="0" smtClean="0"/>
              <a:t>O </a:t>
            </a:r>
            <a:r>
              <a:rPr lang="pt-PT" sz="2200" b="1" dirty="0" smtClean="0"/>
              <a:t>comércio interno, </a:t>
            </a:r>
            <a:r>
              <a:rPr lang="pt-PT" sz="2200" dirty="0" smtClean="0"/>
              <a:t>isto é o comércio realizado dentro do próprio país, fazia-se principalmente em locais fixos: </a:t>
            </a:r>
            <a:r>
              <a:rPr lang="pt-PT" sz="2200" b="1" dirty="0" smtClean="0"/>
              <a:t>mercados</a:t>
            </a:r>
            <a:r>
              <a:rPr lang="pt-PT" sz="2200" dirty="0" smtClean="0"/>
              <a:t> e </a:t>
            </a:r>
            <a:r>
              <a:rPr lang="pt-PT" sz="2200" b="1" dirty="0" smtClean="0"/>
              <a:t>feiras</a:t>
            </a:r>
            <a:r>
              <a:rPr lang="pt-PT" sz="2200" dirty="0" smtClean="0"/>
              <a:t>.</a:t>
            </a:r>
            <a:br>
              <a:rPr lang="pt-PT" sz="2200" dirty="0" smtClean="0"/>
            </a:br>
            <a:r>
              <a:rPr lang="pt-PT" sz="2200" dirty="0" smtClean="0"/>
              <a:t>As </a:t>
            </a:r>
            <a:r>
              <a:rPr lang="pt-PT" sz="2200" b="1" dirty="0" smtClean="0"/>
              <a:t>feiras</a:t>
            </a:r>
            <a:r>
              <a:rPr lang="pt-PT" sz="2200" dirty="0" smtClean="0"/>
              <a:t> realizavam-se periodicamente </a:t>
            </a:r>
            <a:r>
              <a:rPr lang="pt-PT" sz="2200" dirty="0" smtClean="0">
                <a:solidFill>
                  <a:schemeClr val="accent1"/>
                </a:solidFill>
              </a:rPr>
              <a:t>(semanais, mensais ou anuais) </a:t>
            </a:r>
            <a:r>
              <a:rPr lang="pt-PT" sz="2200" dirty="0" smtClean="0"/>
              <a:t>e aí acorriam mercadores, regatões, camponeses das redondezas e almocreves.</a:t>
            </a:r>
            <a:br>
              <a:rPr lang="pt-PT" sz="2200" dirty="0" smtClean="0"/>
            </a:br>
            <a:r>
              <a:rPr lang="pt-PT" sz="2200" dirty="0" smtClean="0"/>
              <a:t>Os </a:t>
            </a:r>
            <a:r>
              <a:rPr lang="pt-PT" sz="2200" b="1" dirty="0" smtClean="0"/>
              <a:t>almocreves</a:t>
            </a:r>
            <a:r>
              <a:rPr lang="pt-PT" sz="2200" dirty="0" smtClean="0"/>
              <a:t>  eram pequenos comerciantes que transportavam de terra em terra e de feira em feira as suas mercadorias.  Assim,  os  almocreves  eram  aproveitados  pela  população  para  o  envio  de  encomendas  e  mensagens.</a:t>
            </a:r>
            <a:br>
              <a:rPr lang="pt-PT" sz="2200" dirty="0" smtClean="0"/>
            </a:br>
            <a:r>
              <a:rPr lang="pt-PT" sz="2200" dirty="0" smtClean="0"/>
              <a:t>Reis como D. Afonso III e D. Dinis procuraram </a:t>
            </a:r>
            <a:r>
              <a:rPr lang="pt-PT" sz="2200" b="1" dirty="0" smtClean="0"/>
              <a:t>promover o comércio </a:t>
            </a:r>
            <a:r>
              <a:rPr lang="pt-PT" sz="2200" dirty="0" smtClean="0"/>
              <a:t>. Para isso, criaram por todo o reino </a:t>
            </a:r>
            <a:r>
              <a:rPr lang="pt-PT" sz="2200" b="1" dirty="0" smtClean="0"/>
              <a:t>59</a:t>
            </a:r>
            <a:r>
              <a:rPr lang="pt-PT" sz="2200" dirty="0" smtClean="0"/>
              <a:t> feiras. Em alguns sítios criaram </a:t>
            </a:r>
            <a:r>
              <a:rPr lang="pt-PT" sz="2200" b="1" dirty="0" smtClean="0"/>
              <a:t>feiras francas, </a:t>
            </a:r>
            <a:r>
              <a:rPr lang="pt-PT" sz="2200" dirty="0" smtClean="0"/>
              <a:t>locais onde os vendedores não pagavam impostos sobre os produtos que vendiam.</a:t>
            </a:r>
            <a:br>
              <a:rPr lang="pt-PT" sz="2200" dirty="0" smtClean="0"/>
            </a:br>
            <a:r>
              <a:rPr lang="pt-PT" sz="2200" dirty="0" smtClean="0"/>
              <a:t>Além do comércio interno, os portugueses também comercializavam com outros países – </a:t>
            </a:r>
            <a:r>
              <a:rPr lang="pt-PT" sz="2200" b="1" dirty="0" smtClean="0"/>
              <a:t>comércio externo.</a:t>
            </a:r>
            <a:r>
              <a:rPr lang="pt-PT" sz="2200" dirty="0" smtClean="0"/>
              <a:t/>
            </a:r>
            <a:br>
              <a:rPr lang="pt-PT" sz="2200" dirty="0" smtClean="0"/>
            </a:br>
            <a:r>
              <a:rPr lang="pt-PT" sz="2000" dirty="0" smtClean="0"/>
              <a:t/>
            </a:r>
            <a:br>
              <a:rPr lang="pt-PT" sz="2000" dirty="0" smtClean="0"/>
            </a:br>
            <a:r>
              <a:rPr lang="pt-PT" sz="2000" dirty="0" smtClean="0"/>
              <a:t/>
            </a:r>
            <a:br>
              <a:rPr lang="pt-PT" sz="2000" dirty="0" smtClean="0"/>
            </a:br>
            <a:r>
              <a:rPr lang="pt-PT" sz="2000" dirty="0">
                <a:solidFill>
                  <a:schemeClr val="accent1"/>
                </a:solidFill>
              </a:rPr>
              <a:t/>
            </a:r>
            <a:br>
              <a:rPr lang="pt-PT" sz="2000" dirty="0">
                <a:solidFill>
                  <a:schemeClr val="accent1"/>
                </a:solidFill>
              </a:rPr>
            </a:br>
            <a:endParaRPr lang="pt-PT" sz="2000" dirty="0">
              <a:solidFill>
                <a:schemeClr val="accent1"/>
              </a:solidFill>
            </a:endParaRPr>
          </a:p>
        </p:txBody>
      </p:sp>
    </p:spTree>
    <p:extLst>
      <p:ext uri="{BB962C8B-B14F-4D97-AF65-F5344CB8AC3E}">
        <p14:creationId xmlns:p14="http://schemas.microsoft.com/office/powerpoint/2010/main" val="3166900980"/>
      </p:ext>
    </p:extLst>
  </p:cSld>
  <p:clrMapOvr>
    <a:masterClrMapping/>
  </p:clrMapOvr>
</p:sld>
</file>

<file path=ppt/theme/theme1.xml><?xml version="1.0" encoding="utf-8"?>
<a:theme xmlns:a="http://schemas.openxmlformats.org/drawingml/2006/main" name="Tema do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83</TotalTime>
  <Words>274</Words>
  <Application>Microsoft Office PowerPoint</Application>
  <PresentationFormat>Ecrã Panorâmico</PresentationFormat>
  <Paragraphs>14</Paragraphs>
  <Slides>3</Slides>
  <Notes>0</Notes>
  <HiddenSlides>0</HiddenSlides>
  <MMClips>0</MMClips>
  <ScaleCrop>false</ScaleCrop>
  <HeadingPairs>
    <vt:vector size="6" baseType="variant">
      <vt:variant>
        <vt:lpstr>Tipos de letra usados</vt:lpstr>
      </vt:variant>
      <vt:variant>
        <vt:i4>3</vt:i4>
      </vt:variant>
      <vt:variant>
        <vt:lpstr>Tema</vt:lpstr>
      </vt:variant>
      <vt:variant>
        <vt:i4>1</vt:i4>
      </vt:variant>
      <vt:variant>
        <vt:lpstr>Títulos dos diapositivos</vt:lpstr>
      </vt:variant>
      <vt:variant>
        <vt:i4>3</vt:i4>
      </vt:variant>
    </vt:vector>
  </HeadingPairs>
  <TitlesOfParts>
    <vt:vector size="7" baseType="lpstr">
      <vt:lpstr>Arial</vt:lpstr>
      <vt:lpstr>Calibri</vt:lpstr>
      <vt:lpstr>Calibri Light</vt:lpstr>
      <vt:lpstr>Tema do Office</vt:lpstr>
      <vt:lpstr>PORTUGAL NOS SÉCULOS XIII E XIV</vt:lpstr>
      <vt:lpstr>Apresentação do PowerPoint</vt:lpstr>
      <vt:lpstr>  O comércio  - a partir do século XIII a atividade comercial teve um grande desenvolvimento. O comércio interno, isto é o comércio realizado dentro do próprio país, fazia-se principalmente em locais fixos: mercados e feiras. As feiras realizavam-se periodicamente (semanais, mensais ou anuais) e aí acorriam mercadores, regatões, camponeses das redondezas e almocreves. Os almocreves  eram pequenos comerciantes que transportavam de terra em terra e de feira em feira as suas mercadorias.  Assim,  os  almocreves  eram  aproveitados  pela  população  para  o  envio  de  encomendas  e  mensagens. Reis como D. Afonso III e D. Dinis procuraram promover o comércio . Para isso, criaram por todo o reino 59 feiras. Em alguns sítios criaram feiras francas, locais onde os vendedores não pagavam impostos sobre os produtos que vendiam. Além do comércio interno, os portugueses também comercializavam com outros países – comércio externo.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PORTUGAL NOS SÉCULOS XIII E XIV</dc:title>
  <dc:creator>Rosalia</dc:creator>
  <cp:lastModifiedBy>Rosalia</cp:lastModifiedBy>
  <cp:revision>11</cp:revision>
  <dcterms:created xsi:type="dcterms:W3CDTF">2020-03-16T22:18:32Z</dcterms:created>
  <dcterms:modified xsi:type="dcterms:W3CDTF">2020-03-16T23:42:26Z</dcterms:modified>
</cp:coreProperties>
</file>

<file path=docProps/thumbnail.jpeg>
</file>