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8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9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10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11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2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3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5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6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8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9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20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21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22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23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24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25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26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2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28.xml" ContentType="application/vnd.openxmlformats-officedocument.theme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29.xml" ContentType="application/vnd.openxmlformats-officedocument.theme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30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31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32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33.xml" ContentType="application/vnd.openxmlformats-officedocument.theme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theme/theme34.xml" ContentType="application/vnd.openxmlformats-officedocument.theme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theme/theme35.xml" ContentType="application/vnd.openxmlformats-officedocument.theme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theme/theme36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37.xml" ContentType="application/vnd.openxmlformats-officedocument.theme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38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theme/theme39.xml" ContentType="application/vnd.openxmlformats-officedocument.theme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theme/theme40.xml" ContentType="application/vnd.openxmlformats-officedocument.theme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theme/theme41.xml" ContentType="application/vnd.openxmlformats-officedocument.theme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42.xml" ContentType="application/vnd.openxmlformats-officedocument.theme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theme/theme43.xml" ContentType="application/vnd.openxmlformats-officedocument.theme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theme/theme44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theme/theme45.xml" ContentType="application/vnd.openxmlformats-officedocument.theme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theme/theme46.xml" ContentType="application/vnd.openxmlformats-officedocument.theme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theme/theme47.xml" ContentType="application/vnd.openxmlformats-officedocument.theme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theme/theme48.xml" ContentType="application/vnd.openxmlformats-officedocument.theme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49.xml" ContentType="application/vnd.openxmlformats-officedocument.theme+xml"/>
  <Override PartName="/ppt/theme/theme5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76" r:id="rId3"/>
    <p:sldMasterId id="2147483684" r:id="rId4"/>
    <p:sldMasterId id="2147483692" r:id="rId5"/>
    <p:sldMasterId id="2147483700" r:id="rId6"/>
    <p:sldMasterId id="2147483708" r:id="rId7"/>
    <p:sldMasterId id="2147483716" r:id="rId8"/>
    <p:sldMasterId id="2147483724" r:id="rId9"/>
    <p:sldMasterId id="2147483732" r:id="rId10"/>
    <p:sldMasterId id="2147483740" r:id="rId11"/>
    <p:sldMasterId id="2147483748" r:id="rId12"/>
    <p:sldMasterId id="2147483756" r:id="rId13"/>
    <p:sldMasterId id="2147483764" r:id="rId14"/>
    <p:sldMasterId id="2147483772" r:id="rId15"/>
    <p:sldMasterId id="2147483780" r:id="rId16"/>
    <p:sldMasterId id="2147483788" r:id="rId17"/>
    <p:sldMasterId id="2147483796" r:id="rId18"/>
    <p:sldMasterId id="2147483804" r:id="rId19"/>
    <p:sldMasterId id="2147483812" r:id="rId20"/>
    <p:sldMasterId id="2147483820" r:id="rId21"/>
    <p:sldMasterId id="2147483828" r:id="rId22"/>
    <p:sldMasterId id="2147483836" r:id="rId23"/>
    <p:sldMasterId id="2147483844" r:id="rId24"/>
    <p:sldMasterId id="2147483852" r:id="rId25"/>
    <p:sldMasterId id="2147483860" r:id="rId26"/>
    <p:sldMasterId id="2147483868" r:id="rId27"/>
    <p:sldMasterId id="2147483876" r:id="rId28"/>
    <p:sldMasterId id="2147483884" r:id="rId29"/>
    <p:sldMasterId id="2147483892" r:id="rId30"/>
    <p:sldMasterId id="2147483900" r:id="rId31"/>
    <p:sldMasterId id="2147483908" r:id="rId32"/>
    <p:sldMasterId id="2147483916" r:id="rId33"/>
    <p:sldMasterId id="2147483924" r:id="rId34"/>
    <p:sldMasterId id="2147483932" r:id="rId35"/>
    <p:sldMasterId id="2147483940" r:id="rId36"/>
    <p:sldMasterId id="2147483948" r:id="rId37"/>
    <p:sldMasterId id="2147483956" r:id="rId38"/>
    <p:sldMasterId id="2147483964" r:id="rId39"/>
    <p:sldMasterId id="2147483972" r:id="rId40"/>
    <p:sldMasterId id="2147483980" r:id="rId41"/>
    <p:sldMasterId id="2147483988" r:id="rId42"/>
    <p:sldMasterId id="2147483996" r:id="rId43"/>
    <p:sldMasterId id="2147484004" r:id="rId44"/>
    <p:sldMasterId id="2147484012" r:id="rId45"/>
    <p:sldMasterId id="2147484020" r:id="rId46"/>
    <p:sldMasterId id="2147484028" r:id="rId47"/>
    <p:sldMasterId id="2147484036" r:id="rId48"/>
    <p:sldMasterId id="2147484044" r:id="rId49"/>
  </p:sldMasterIdLst>
  <p:notesMasterIdLst>
    <p:notesMasterId r:id="rId110"/>
  </p:notesMasterIdLst>
  <p:sldIdLst>
    <p:sldId id="272" r:id="rId50"/>
    <p:sldId id="273" r:id="rId51"/>
    <p:sldId id="274" r:id="rId52"/>
    <p:sldId id="275" r:id="rId53"/>
    <p:sldId id="276" r:id="rId54"/>
    <p:sldId id="277" r:id="rId55"/>
    <p:sldId id="278" r:id="rId56"/>
    <p:sldId id="279" r:id="rId57"/>
    <p:sldId id="280" r:id="rId58"/>
    <p:sldId id="281" r:id="rId59"/>
    <p:sldId id="282" r:id="rId60"/>
    <p:sldId id="283" r:id="rId61"/>
    <p:sldId id="284" r:id="rId62"/>
    <p:sldId id="285" r:id="rId63"/>
    <p:sldId id="286" r:id="rId64"/>
    <p:sldId id="295" r:id="rId65"/>
    <p:sldId id="296" r:id="rId66"/>
    <p:sldId id="297" r:id="rId67"/>
    <p:sldId id="298" r:id="rId68"/>
    <p:sldId id="299" r:id="rId69"/>
    <p:sldId id="300" r:id="rId70"/>
    <p:sldId id="301" r:id="rId71"/>
    <p:sldId id="302" r:id="rId72"/>
    <p:sldId id="303" r:id="rId73"/>
    <p:sldId id="312" r:id="rId74"/>
    <p:sldId id="313" r:id="rId75"/>
    <p:sldId id="314" r:id="rId76"/>
    <p:sldId id="315" r:id="rId77"/>
    <p:sldId id="316" r:id="rId78"/>
    <p:sldId id="317" r:id="rId79"/>
    <p:sldId id="318" r:id="rId80"/>
    <p:sldId id="321" r:id="rId81"/>
    <p:sldId id="328" r:id="rId82"/>
    <p:sldId id="329" r:id="rId83"/>
    <p:sldId id="330" r:id="rId84"/>
    <p:sldId id="331" r:id="rId85"/>
    <p:sldId id="332" r:id="rId86"/>
    <p:sldId id="339" r:id="rId87"/>
    <p:sldId id="340" r:id="rId88"/>
    <p:sldId id="341" r:id="rId89"/>
    <p:sldId id="342" r:id="rId90"/>
    <p:sldId id="343" r:id="rId91"/>
    <p:sldId id="344" r:id="rId92"/>
    <p:sldId id="350" r:id="rId93"/>
    <p:sldId id="351" r:id="rId94"/>
    <p:sldId id="352" r:id="rId95"/>
    <p:sldId id="353" r:id="rId96"/>
    <p:sldId id="354" r:id="rId97"/>
    <p:sldId id="359" r:id="rId98"/>
    <p:sldId id="360" r:id="rId99"/>
    <p:sldId id="361" r:id="rId100"/>
    <p:sldId id="362" r:id="rId101"/>
    <p:sldId id="367" r:id="rId102"/>
    <p:sldId id="368" r:id="rId103"/>
    <p:sldId id="369" r:id="rId104"/>
    <p:sldId id="370" r:id="rId105"/>
    <p:sldId id="378" r:id="rId106"/>
    <p:sldId id="379" r:id="rId107"/>
    <p:sldId id="380" r:id="rId108"/>
    <p:sldId id="381" r:id="rId10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14.xml"/><Relationship Id="rId68" Type="http://schemas.openxmlformats.org/officeDocument/2006/relationships/slide" Target="slides/slide19.xml"/><Relationship Id="rId84" Type="http://schemas.openxmlformats.org/officeDocument/2006/relationships/slide" Target="slides/slide35.xml"/><Relationship Id="rId89" Type="http://schemas.openxmlformats.org/officeDocument/2006/relationships/slide" Target="slides/slide40.xml"/><Relationship Id="rId1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8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" Target="slides/slide4.xml"/><Relationship Id="rId58" Type="http://schemas.openxmlformats.org/officeDocument/2006/relationships/slide" Target="slides/slide9.xml"/><Relationship Id="rId66" Type="http://schemas.openxmlformats.org/officeDocument/2006/relationships/slide" Target="slides/slide17.xml"/><Relationship Id="rId74" Type="http://schemas.openxmlformats.org/officeDocument/2006/relationships/slide" Target="slides/slide25.xml"/><Relationship Id="rId79" Type="http://schemas.openxmlformats.org/officeDocument/2006/relationships/slide" Target="slides/slide30.xml"/><Relationship Id="rId87" Type="http://schemas.openxmlformats.org/officeDocument/2006/relationships/slide" Target="slides/slide38.xml"/><Relationship Id="rId102" Type="http://schemas.openxmlformats.org/officeDocument/2006/relationships/slide" Target="slides/slide53.xml"/><Relationship Id="rId11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2.xml"/><Relationship Id="rId82" Type="http://schemas.openxmlformats.org/officeDocument/2006/relationships/slide" Target="slides/slide33.xml"/><Relationship Id="rId90" Type="http://schemas.openxmlformats.org/officeDocument/2006/relationships/slide" Target="slides/slide41.xml"/><Relationship Id="rId95" Type="http://schemas.openxmlformats.org/officeDocument/2006/relationships/slide" Target="slides/slide46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7.xml"/><Relationship Id="rId64" Type="http://schemas.openxmlformats.org/officeDocument/2006/relationships/slide" Target="slides/slide15.xml"/><Relationship Id="rId69" Type="http://schemas.openxmlformats.org/officeDocument/2006/relationships/slide" Target="slides/slide20.xml"/><Relationship Id="rId77" Type="http://schemas.openxmlformats.org/officeDocument/2006/relationships/slide" Target="slides/slide28.xml"/><Relationship Id="rId100" Type="http://schemas.openxmlformats.org/officeDocument/2006/relationships/slide" Target="slides/slide51.xml"/><Relationship Id="rId105" Type="http://schemas.openxmlformats.org/officeDocument/2006/relationships/slide" Target="slides/slide56.xml"/><Relationship Id="rId11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.xml"/><Relationship Id="rId72" Type="http://schemas.openxmlformats.org/officeDocument/2006/relationships/slide" Target="slides/slide23.xml"/><Relationship Id="rId80" Type="http://schemas.openxmlformats.org/officeDocument/2006/relationships/slide" Target="slides/slide31.xml"/><Relationship Id="rId85" Type="http://schemas.openxmlformats.org/officeDocument/2006/relationships/slide" Target="slides/slide36.xml"/><Relationship Id="rId93" Type="http://schemas.openxmlformats.org/officeDocument/2006/relationships/slide" Target="slides/slide44.xml"/><Relationship Id="rId98" Type="http://schemas.openxmlformats.org/officeDocument/2006/relationships/slide" Target="slides/slide4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10.xml"/><Relationship Id="rId67" Type="http://schemas.openxmlformats.org/officeDocument/2006/relationships/slide" Target="slides/slide18.xml"/><Relationship Id="rId103" Type="http://schemas.openxmlformats.org/officeDocument/2006/relationships/slide" Target="slides/slide54.xml"/><Relationship Id="rId108" Type="http://schemas.openxmlformats.org/officeDocument/2006/relationships/slide" Target="slides/slide59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5.xml"/><Relationship Id="rId62" Type="http://schemas.openxmlformats.org/officeDocument/2006/relationships/slide" Target="slides/slide13.xml"/><Relationship Id="rId70" Type="http://schemas.openxmlformats.org/officeDocument/2006/relationships/slide" Target="slides/slide21.xml"/><Relationship Id="rId75" Type="http://schemas.openxmlformats.org/officeDocument/2006/relationships/slide" Target="slides/slide26.xml"/><Relationship Id="rId83" Type="http://schemas.openxmlformats.org/officeDocument/2006/relationships/slide" Target="slides/slide34.xml"/><Relationship Id="rId88" Type="http://schemas.openxmlformats.org/officeDocument/2006/relationships/slide" Target="slides/slide39.xml"/><Relationship Id="rId91" Type="http://schemas.openxmlformats.org/officeDocument/2006/relationships/slide" Target="slides/slide42.xml"/><Relationship Id="rId96" Type="http://schemas.openxmlformats.org/officeDocument/2006/relationships/slide" Target="slides/slide47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8.xml"/><Relationship Id="rId106" Type="http://schemas.openxmlformats.org/officeDocument/2006/relationships/slide" Target="slides/slide57.xml"/><Relationship Id="rId114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3.xml"/><Relationship Id="rId60" Type="http://schemas.openxmlformats.org/officeDocument/2006/relationships/slide" Target="slides/slide11.xml"/><Relationship Id="rId65" Type="http://schemas.openxmlformats.org/officeDocument/2006/relationships/slide" Target="slides/slide16.xml"/><Relationship Id="rId73" Type="http://schemas.openxmlformats.org/officeDocument/2006/relationships/slide" Target="slides/slide24.xml"/><Relationship Id="rId78" Type="http://schemas.openxmlformats.org/officeDocument/2006/relationships/slide" Target="slides/slide29.xml"/><Relationship Id="rId81" Type="http://schemas.openxmlformats.org/officeDocument/2006/relationships/slide" Target="slides/slide32.xml"/><Relationship Id="rId86" Type="http://schemas.openxmlformats.org/officeDocument/2006/relationships/slide" Target="slides/slide37.xml"/><Relationship Id="rId94" Type="http://schemas.openxmlformats.org/officeDocument/2006/relationships/slide" Target="slides/slide45.xml"/><Relationship Id="rId99" Type="http://schemas.openxmlformats.org/officeDocument/2006/relationships/slide" Target="slides/slide50.xml"/><Relationship Id="rId101" Type="http://schemas.openxmlformats.org/officeDocument/2006/relationships/slide" Target="slides/slide5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60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1.xml"/><Relationship Id="rId55" Type="http://schemas.openxmlformats.org/officeDocument/2006/relationships/slide" Target="slides/slide6.xml"/><Relationship Id="rId76" Type="http://schemas.openxmlformats.org/officeDocument/2006/relationships/slide" Target="slides/slide27.xml"/><Relationship Id="rId97" Type="http://schemas.openxmlformats.org/officeDocument/2006/relationships/slide" Target="slides/slide48.xml"/><Relationship Id="rId104" Type="http://schemas.openxmlformats.org/officeDocument/2006/relationships/slide" Target="slides/slide5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2.xml"/><Relationship Id="rId92" Type="http://schemas.openxmlformats.org/officeDocument/2006/relationships/slide" Target="slides/slide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81EE3-621F-4BF4-9A8B-C542DB8D8884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CD37E-0402-4651-9967-3BADF626EB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66122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97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697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dirty="0" smtClean="0"/>
          </a:p>
        </p:txBody>
      </p:sp>
      <p:sp>
        <p:nvSpPr>
          <p:cNvPr id="76698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840C5E-8922-4226-85B9-CA426C12B304}" type="slidenum">
              <a:rPr lang="pt-PT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/>
              <a:t>1</a:t>
            </a:fld>
            <a:endParaRPr lang="pt-PT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41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0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  <a:p>
            <a:endParaRPr lang="pt-PT" smtClean="0"/>
          </a:p>
        </p:txBody>
      </p:sp>
      <p:sp>
        <p:nvSpPr>
          <p:cNvPr id="76800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DB74E4-CA8A-46BE-A21A-ED4304D0B6DB}" type="slidenum">
              <a:rPr lang="pt-PT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/>
              <a:t>28</a:t>
            </a:fld>
            <a:endParaRPr lang="pt-PT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9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9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0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4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5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6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9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0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3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4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5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5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6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6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7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9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0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0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3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4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4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5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5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6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6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7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3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9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4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5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358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7955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31579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9617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21321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1738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5375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11490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8383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61216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4671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230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42550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20844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05752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28238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660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88849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88693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30715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65427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03558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14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2759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9705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74958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73921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85820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696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63487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1797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60440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20011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06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13196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5019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1579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43505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6487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63897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55558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9137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43709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41938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297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91006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636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44344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1035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88991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27386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92746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21228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51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04449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489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8597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52296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17508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38156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8685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7710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932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72323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32534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49185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317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84380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52090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1655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35930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64420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05045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29734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07615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9715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9253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79978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03504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38554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32044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48170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25467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518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2880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66243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24631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17666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996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7670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45731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43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57915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09919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9195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846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60731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429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3789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38459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2457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80759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35528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66462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10936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97321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4103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64786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88623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29570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00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86786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3022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6301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4904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9173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4285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13354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47223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14123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96926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74634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9996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4354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951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3601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94253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71909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73280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14827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706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68154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131814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064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7707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598479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00253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21359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1005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1803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43659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80651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85001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02527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77503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8998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86859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927678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201970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57976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83396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8247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9247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55977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19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24985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85172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47830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6246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4974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335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3877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0172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23355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8648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1778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610951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7565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3154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99307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25048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6152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76893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84071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19054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23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06325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46291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25334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87486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739667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6674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6675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6498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5930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21405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93214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065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3382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51112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5500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8864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81862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51247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533379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982632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92398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0975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1984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44456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80332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767852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08627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85232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89329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691657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9307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859556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18847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9999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7896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24586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29384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51523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5721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92351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91502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995223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17607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456979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513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9024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24944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7064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74903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102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600743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969929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280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34365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5934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08711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7648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465197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999371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6065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6442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388186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1581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3404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758064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52208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79303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2768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47996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751862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9428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05059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424776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06669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681222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61668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913641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699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90583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80292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554288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67228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355817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841019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231519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6251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02121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2042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 smtClean="0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 smtClean="0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80666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7702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368368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573348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356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409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1579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86112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506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728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627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6955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9411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888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0131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78751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6644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1459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730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2767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119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567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1443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22621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130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462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1645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7568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6245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3677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28970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804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004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930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0923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995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980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948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22333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061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81228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999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158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0982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3880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0788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53349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7508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693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1154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514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8557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5724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36007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481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73361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300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7289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61517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59598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7570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83000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870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1715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1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80161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63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40256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6036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4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7306"/>
          <a:stretch/>
        </p:blipFill>
        <p:spPr>
          <a:xfrm>
            <a:off x="8514632" y="66544"/>
            <a:ext cx="442985" cy="43012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107504" y="-27384"/>
            <a:ext cx="86430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32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  <a:prstGeom prst="rect">
            <a:avLst/>
          </a:prstGeom>
        </p:spPr>
        <p:txBody>
          <a:bodyPr lIns="0" rIns="0">
            <a:sp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7612" y="1391621"/>
            <a:ext cx="8632589" cy="369332"/>
          </a:xfrm>
          <a:prstGeom prst="rect">
            <a:avLst/>
          </a:prstGeom>
        </p:spPr>
        <p:txBody>
          <a:bodyPr lIns="0" rIns="0">
            <a:spAutoFit/>
          </a:bodyPr>
          <a:lstStyle>
            <a:lvl1pPr marL="0" indent="0">
              <a:buClr>
                <a:srgbClr val="C00000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883221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481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C06FCB2-A6E9-42F1-812F-433C15895710}" type="datetimeFigureOut">
              <a:rPr lang="pt-PT">
                <a:solidFill>
                  <a:prstClr val="black"/>
                </a:solidFill>
              </a:rPr>
              <a:pPr/>
              <a:t>24/03/2020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DD47BAB-F046-4181-9017-E754ABB61368}" type="slidenum">
              <a:rPr lang="pt-PT">
                <a:solidFill>
                  <a:prstClr val="black"/>
                </a:solidFill>
              </a:rPr>
              <a:pPr/>
              <a:t>‹nº›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0169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93C1-34A2-40B7-A75F-FE1930F7931E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C6D8C-E91B-4E08-A0DC-60C5E506DFAC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6347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A351E-4171-47CA-9B55-3B868B3B780D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18B51-A788-407E-A012-E060739079A3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4013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8ECE4-9B43-47DC-BAD1-DB2BEBC1D2B7}" type="datetimeFigureOut">
              <a:rPr lang="pt-PT">
                <a:solidFill>
                  <a:prstClr val="black"/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/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61E58-727F-4E28-828C-DB3215F8E1E6}" type="slidenum">
              <a:rPr lang="pt-PT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4364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t="3300" r="9545"/>
          <a:stretch/>
        </p:blipFill>
        <p:spPr>
          <a:xfrm>
            <a:off x="-55756" y="1628800"/>
            <a:ext cx="9222058" cy="52729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628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34102" y="404664"/>
            <a:ext cx="873038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pt-PT" sz="4600" b="1" dirty="0" smtClean="0">
                <a:solidFill>
                  <a:prstClr val="white"/>
                </a:solidFill>
                <a:latin typeface="Calibri" panose="020F0502020204030204" pitchFamily="34" charset="0"/>
              </a:rPr>
              <a:t>RISCOS E CATÁSTROFES NATURAIS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0" y="6236473"/>
            <a:ext cx="1695687" cy="50489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116989"/>
            <a:ext cx="1373441" cy="56920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8871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theme" Target="../theme/theme12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theme" Target="../theme/theme13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heme" Target="../theme/theme1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theme" Target="../theme/theme16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theme" Target="../theme/theme17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6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2.xml"/><Relationship Id="rId7" Type="http://schemas.openxmlformats.org/officeDocument/2006/relationships/theme" Target="../theme/theme18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theme" Target="../theme/theme19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theme" Target="../theme/theme2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theme" Target="../theme/theme21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43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2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5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theme" Target="../theme/theme23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7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theme" Target="../theme/theme24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64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71.xml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7.xml"/><Relationship Id="rId7" Type="http://schemas.openxmlformats.org/officeDocument/2006/relationships/theme" Target="../theme/theme26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8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theme" Target="../theme/theme27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84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theme" Target="../theme/theme28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theme" Target="../theme/theme29.xml"/><Relationship Id="rId3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theme" Target="../theme/theme30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5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theme" Target="../theme/theme31.xml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5" Type="http://schemas.openxmlformats.org/officeDocument/2006/relationships/slideLayout" Target="../slideLayouts/slideLayout213.xml"/><Relationship Id="rId4" Type="http://schemas.openxmlformats.org/officeDocument/2006/relationships/slideLayout" Target="../slideLayouts/slideLayout212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theme" Target="../theme/theme32.xml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9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3.xml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5" Type="http://schemas.openxmlformats.org/officeDocument/2006/relationships/slideLayout" Target="../slideLayouts/slideLayout227.xml"/><Relationship Id="rId4" Type="http://schemas.openxmlformats.org/officeDocument/2006/relationships/slideLayout" Target="../slideLayouts/slideLayout226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theme" Target="../theme/theme34.xml"/><Relationship Id="rId3" Type="http://schemas.openxmlformats.org/officeDocument/2006/relationships/slideLayout" Target="../slideLayouts/slideLayout232.xml"/><Relationship Id="rId7" Type="http://schemas.openxmlformats.org/officeDocument/2006/relationships/slideLayout" Target="../slideLayouts/slideLayout236.xml"/><Relationship Id="rId2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35.xml"/><Relationship Id="rId5" Type="http://schemas.openxmlformats.org/officeDocument/2006/relationships/slideLayout" Target="../slideLayouts/slideLayout234.xml"/><Relationship Id="rId4" Type="http://schemas.openxmlformats.org/officeDocument/2006/relationships/slideLayout" Target="../slideLayouts/slideLayout233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theme" Target="../theme/theme35.xml"/><Relationship Id="rId3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43.xml"/><Relationship Id="rId2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37.xml"/><Relationship Id="rId6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40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theme" Target="../theme/theme36.xml"/><Relationship Id="rId3" Type="http://schemas.openxmlformats.org/officeDocument/2006/relationships/slideLayout" Target="../slideLayouts/slideLayout246.xml"/><Relationship Id="rId7" Type="http://schemas.openxmlformats.org/officeDocument/2006/relationships/slideLayout" Target="../slideLayouts/slideLayout250.xml"/><Relationship Id="rId2" Type="http://schemas.openxmlformats.org/officeDocument/2006/relationships/slideLayout" Target="../slideLayouts/slideLayout245.xml"/><Relationship Id="rId1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7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theme" Target="../theme/theme37.xml"/><Relationship Id="rId3" Type="http://schemas.openxmlformats.org/officeDocument/2006/relationships/slideLayout" Target="../slideLayouts/slideLayout253.xml"/><Relationship Id="rId7" Type="http://schemas.openxmlformats.org/officeDocument/2006/relationships/slideLayout" Target="../slideLayouts/slideLayout257.xml"/><Relationship Id="rId2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51.xml"/><Relationship Id="rId6" Type="http://schemas.openxmlformats.org/officeDocument/2006/relationships/slideLayout" Target="../slideLayouts/slideLayout256.xml"/><Relationship Id="rId5" Type="http://schemas.openxmlformats.org/officeDocument/2006/relationships/slideLayout" Target="../slideLayouts/slideLayout255.xml"/><Relationship Id="rId4" Type="http://schemas.openxmlformats.org/officeDocument/2006/relationships/slideLayout" Target="../slideLayouts/slideLayout254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theme" Target="../theme/theme38.xml"/><Relationship Id="rId3" Type="http://schemas.openxmlformats.org/officeDocument/2006/relationships/slideLayout" Target="../slideLayouts/slideLayout260.xml"/><Relationship Id="rId7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59.xml"/><Relationship Id="rId1" Type="http://schemas.openxmlformats.org/officeDocument/2006/relationships/slideLayout" Target="../slideLayouts/slideLayout258.xml"/><Relationship Id="rId6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61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theme" Target="../theme/theme39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theme" Target="../theme/theme40.xml"/><Relationship Id="rId3" Type="http://schemas.openxmlformats.org/officeDocument/2006/relationships/slideLayout" Target="../slideLayouts/slideLayout274.xml"/><Relationship Id="rId7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73.xml"/><Relationship Id="rId1" Type="http://schemas.openxmlformats.org/officeDocument/2006/relationships/slideLayout" Target="../slideLayouts/slideLayout272.xml"/><Relationship Id="rId6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5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theme" Target="../theme/theme41.xml"/><Relationship Id="rId3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85.xml"/><Relationship Id="rId2" Type="http://schemas.openxmlformats.org/officeDocument/2006/relationships/slideLayout" Target="../slideLayouts/slideLayout280.xml"/><Relationship Id="rId1" Type="http://schemas.openxmlformats.org/officeDocument/2006/relationships/slideLayout" Target="../slideLayouts/slideLayout279.xml"/><Relationship Id="rId6" Type="http://schemas.openxmlformats.org/officeDocument/2006/relationships/slideLayout" Target="../slideLayouts/slideLayout284.xml"/><Relationship Id="rId5" Type="http://schemas.openxmlformats.org/officeDocument/2006/relationships/slideLayout" Target="../slideLayouts/slideLayout283.xml"/><Relationship Id="rId4" Type="http://schemas.openxmlformats.org/officeDocument/2006/relationships/slideLayout" Target="../slideLayouts/slideLayout282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theme" Target="../theme/theme42.xml"/><Relationship Id="rId3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92.xml"/><Relationship Id="rId2" Type="http://schemas.openxmlformats.org/officeDocument/2006/relationships/slideLayout" Target="../slideLayouts/slideLayout287.xml"/><Relationship Id="rId1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91.xml"/><Relationship Id="rId5" Type="http://schemas.openxmlformats.org/officeDocument/2006/relationships/slideLayout" Target="../slideLayouts/slideLayout290.xml"/><Relationship Id="rId4" Type="http://schemas.openxmlformats.org/officeDocument/2006/relationships/slideLayout" Target="../slideLayouts/slideLayout289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theme" Target="../theme/theme43.xml"/><Relationship Id="rId3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99.xml"/><Relationship Id="rId2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93.xml"/><Relationship Id="rId6" Type="http://schemas.openxmlformats.org/officeDocument/2006/relationships/slideLayout" Target="../slideLayouts/slideLayout298.xml"/><Relationship Id="rId5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96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4.xml"/><Relationship Id="rId3" Type="http://schemas.openxmlformats.org/officeDocument/2006/relationships/slideLayout" Target="../slideLayouts/slideLayout302.xml"/><Relationship Id="rId7" Type="http://schemas.openxmlformats.org/officeDocument/2006/relationships/slideLayout" Target="../slideLayouts/slideLayout306.xml"/><Relationship Id="rId2" Type="http://schemas.openxmlformats.org/officeDocument/2006/relationships/slideLayout" Target="../slideLayouts/slideLayout301.xml"/><Relationship Id="rId1" Type="http://schemas.openxmlformats.org/officeDocument/2006/relationships/slideLayout" Target="../slideLayouts/slideLayout300.xml"/><Relationship Id="rId6" Type="http://schemas.openxmlformats.org/officeDocument/2006/relationships/slideLayout" Target="../slideLayouts/slideLayout305.xml"/><Relationship Id="rId5" Type="http://schemas.openxmlformats.org/officeDocument/2006/relationships/slideLayout" Target="../slideLayouts/slideLayout304.xml"/><Relationship Id="rId4" Type="http://schemas.openxmlformats.org/officeDocument/2006/relationships/slideLayout" Target="../slideLayouts/slideLayout303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theme" Target="../theme/theme45.xml"/><Relationship Id="rId3" Type="http://schemas.openxmlformats.org/officeDocument/2006/relationships/slideLayout" Target="../slideLayouts/slideLayout309.xml"/><Relationship Id="rId7" Type="http://schemas.openxmlformats.org/officeDocument/2006/relationships/slideLayout" Target="../slideLayouts/slideLayout313.xml"/><Relationship Id="rId2" Type="http://schemas.openxmlformats.org/officeDocument/2006/relationships/slideLayout" Target="../slideLayouts/slideLayout308.xml"/><Relationship Id="rId1" Type="http://schemas.openxmlformats.org/officeDocument/2006/relationships/slideLayout" Target="../slideLayouts/slideLayout307.xml"/><Relationship Id="rId6" Type="http://schemas.openxmlformats.org/officeDocument/2006/relationships/slideLayout" Target="../slideLayouts/slideLayout312.xml"/><Relationship Id="rId5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10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theme" Target="../theme/theme46.xml"/><Relationship Id="rId3" Type="http://schemas.openxmlformats.org/officeDocument/2006/relationships/slideLayout" Target="../slideLayouts/slideLayout316.xml"/><Relationship Id="rId7" Type="http://schemas.openxmlformats.org/officeDocument/2006/relationships/slideLayout" Target="../slideLayouts/slideLayout320.xml"/><Relationship Id="rId2" Type="http://schemas.openxmlformats.org/officeDocument/2006/relationships/slideLayout" Target="../slideLayouts/slideLayout315.xml"/><Relationship Id="rId1" Type="http://schemas.openxmlformats.org/officeDocument/2006/relationships/slideLayout" Target="../slideLayouts/slideLayout314.xml"/><Relationship Id="rId6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7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theme" Target="../theme/theme47.xml"/><Relationship Id="rId3" Type="http://schemas.openxmlformats.org/officeDocument/2006/relationships/slideLayout" Target="../slideLayouts/slideLayout323.xml"/><Relationship Id="rId7" Type="http://schemas.openxmlformats.org/officeDocument/2006/relationships/slideLayout" Target="../slideLayouts/slideLayout327.xml"/><Relationship Id="rId2" Type="http://schemas.openxmlformats.org/officeDocument/2006/relationships/slideLayout" Target="../slideLayouts/slideLayout322.xml"/><Relationship Id="rId1" Type="http://schemas.openxmlformats.org/officeDocument/2006/relationships/slideLayout" Target="../slideLayouts/slideLayout321.xml"/><Relationship Id="rId6" Type="http://schemas.openxmlformats.org/officeDocument/2006/relationships/slideLayout" Target="../slideLayouts/slideLayout326.xml"/><Relationship Id="rId5" Type="http://schemas.openxmlformats.org/officeDocument/2006/relationships/slideLayout" Target="../slideLayouts/slideLayout325.xml"/><Relationship Id="rId4" Type="http://schemas.openxmlformats.org/officeDocument/2006/relationships/slideLayout" Target="../slideLayouts/slideLayout324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theme" Target="../theme/theme48.xml"/><Relationship Id="rId3" Type="http://schemas.openxmlformats.org/officeDocument/2006/relationships/slideLayout" Target="../slideLayouts/slideLayout330.xml"/><Relationship Id="rId7" Type="http://schemas.openxmlformats.org/officeDocument/2006/relationships/slideLayout" Target="../slideLayouts/slideLayout334.xml"/><Relationship Id="rId2" Type="http://schemas.openxmlformats.org/officeDocument/2006/relationships/slideLayout" Target="../slideLayouts/slideLayout329.xml"/><Relationship Id="rId1" Type="http://schemas.openxmlformats.org/officeDocument/2006/relationships/slideLayout" Target="../slideLayouts/slideLayout328.xml"/><Relationship Id="rId6" Type="http://schemas.openxmlformats.org/officeDocument/2006/relationships/slideLayout" Target="../slideLayouts/slideLayout333.xml"/><Relationship Id="rId5" Type="http://schemas.openxmlformats.org/officeDocument/2006/relationships/slideLayout" Target="../slideLayouts/slideLayout332.xml"/><Relationship Id="rId4" Type="http://schemas.openxmlformats.org/officeDocument/2006/relationships/slideLayout" Target="../slideLayouts/slideLayout331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theme" Target="../theme/theme49.xml"/><Relationship Id="rId3" Type="http://schemas.openxmlformats.org/officeDocument/2006/relationships/slideLayout" Target="../slideLayouts/slideLayout337.xml"/><Relationship Id="rId7" Type="http://schemas.openxmlformats.org/officeDocument/2006/relationships/slideLayout" Target="../slideLayouts/slideLayout341.xml"/><Relationship Id="rId2" Type="http://schemas.openxmlformats.org/officeDocument/2006/relationships/slideLayout" Target="../slideLayouts/slideLayout336.xml"/><Relationship Id="rId1" Type="http://schemas.openxmlformats.org/officeDocument/2006/relationships/slideLayout" Target="../slideLayouts/slideLayout335.xml"/><Relationship Id="rId6" Type="http://schemas.openxmlformats.org/officeDocument/2006/relationships/slideLayout" Target="../slideLayouts/slideLayout340.xml"/><Relationship Id="rId5" Type="http://schemas.openxmlformats.org/officeDocument/2006/relationships/slideLayout" Target="../slideLayouts/slideLayout339.xml"/><Relationship Id="rId4" Type="http://schemas.openxmlformats.org/officeDocument/2006/relationships/slideLayout" Target="../slideLayouts/slideLayout3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153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334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66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01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57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3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952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2786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68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567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2" r:id="rId5"/>
    <p:sldLayoutId id="2147483803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55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68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347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133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9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47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979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8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3969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6" r:id="rId5"/>
    <p:sldLayoutId id="2147483867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43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96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2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66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4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58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55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8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37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49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39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398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22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29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379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2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60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25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74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09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91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7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847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4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885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861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6494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64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647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767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Ficheiro:Hurricane_structure_graphic_pt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upload.wikimedia.org/wikipedia/commons/5/54/Hurricane_andrew_fema_2563.jpg" TargetMode="External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translate.googleusercontent.com/translate_c?hl=pt-PT&amp;langpair=en|pt&amp;u=http://en.wikipedia.org/wiki/1900_Atlantic_hurricane_season&amp;rurl=translate.google.pt&amp;usg=ALkJrhjcfj0Dk25zzxdHn7QoY5ltvb0DBQ" TargetMode="External"/><Relationship Id="rId13" Type="http://schemas.openxmlformats.org/officeDocument/2006/relationships/hyperlink" Target="http://translate.googleusercontent.com/translate_c?hl=pt-PT&amp;langpair=en|pt&amp;u=http://en.wikipedia.org/wiki/1992_Atlantic_hurricane_season&amp;rurl=translate.google.pt&amp;usg=ALkJrhhA5Fvb0wxdqTZAEw3WwWan1xmpyg" TargetMode="External"/><Relationship Id="rId18" Type="http://schemas.openxmlformats.org/officeDocument/2006/relationships/hyperlink" Target="http://translate.googleusercontent.com/translate_c?hl=pt-PT&amp;langpair=en|pt&amp;u=http://en.wikipedia.org/wiki/1928_Okeechobee_hurricane&amp;rurl=translate.google.pt&amp;usg=ALkJrhjRYMWTsGPbRvc1YkgwPqLStwNlJw" TargetMode="External"/><Relationship Id="rId3" Type="http://schemas.openxmlformats.org/officeDocument/2006/relationships/hyperlink" Target="http://translate.googleusercontent.com/translate_c?hl=pt-PT&amp;langpair=en|pt&amp;u=http://en.wikipedia.org/wiki/Hurricane_Andrew&amp;rurl=translate.google.pt&amp;usg=ALkJrhiux_fhL1GF6D1WGAf4cm-UdAeLEA" TargetMode="External"/><Relationship Id="rId21" Type="http://schemas.openxmlformats.org/officeDocument/2006/relationships/hyperlink" Target="http://translate.googleusercontent.com/translate_c?hl=pt-PT&amp;langpair=en|pt&amp;u=http://en.wikipedia.org/wiki/1960_Atlantic_hurricane_season&amp;rurl=translate.google.pt&amp;usg=ALkJrhiT0X_BWG3IqwaACEnXAOEDkccidw" TargetMode="External"/><Relationship Id="rId7" Type="http://schemas.openxmlformats.org/officeDocument/2006/relationships/hyperlink" Target="http://translate.googleusercontent.com/translate_c?hl=pt-PT&amp;langpair=en|pt&amp;u=http://en.wikipedia.org/wiki/1900_Galveston_hurricane&amp;rurl=translate.google.pt&amp;usg=ALkJrhgD5wo2TGc5_yGWFnogrOE3m6oI9A" TargetMode="External"/><Relationship Id="rId12" Type="http://schemas.openxmlformats.org/officeDocument/2006/relationships/hyperlink" Target="http://translate.googleusercontent.com/translate_c?hl=pt-PT&amp;langpair=en|pt&amp;u=http://en.wikipedia.org/wiki/1915_Atlantic_hurricane_season&amp;rurl=translate.google.pt&amp;usg=ALkJrhiotUBvCCaC-guKcuuzbO1EUXQJNg" TargetMode="External"/><Relationship Id="rId17" Type="http://schemas.openxmlformats.org/officeDocument/2006/relationships/hyperlink" Target="http://translate.googleusercontent.com/translate_c?hl=pt-PT&amp;langpair=en|pt&amp;u=http://en.wikipedia.org/wiki/1944_Atlantic_hurricane_season&amp;rurl=translate.google.pt&amp;usg=ALkJrhh78aKI7E2bogmm4RiPmEXMbvDzVQ" TargetMode="External"/><Relationship Id="rId2" Type="http://schemas.openxmlformats.org/officeDocument/2006/relationships/image" Target="../media/image18.jpeg"/><Relationship Id="rId16" Type="http://schemas.openxmlformats.org/officeDocument/2006/relationships/hyperlink" Target="http://translate.googleusercontent.com/translate_c?hl=pt-PT&amp;langpair=en|pt&amp;u=http://en.wikipedia.org/wiki/1944_Cuba%E2%80%93Florida_hurricane&amp;rurl=translate.google.pt&amp;usg=ALkJrhj6wqsBk29GSKL0VO5wSsBrRg3eYw" TargetMode="External"/><Relationship Id="rId20" Type="http://schemas.openxmlformats.org/officeDocument/2006/relationships/hyperlink" Target="http://translate.googleusercontent.com/translate_c?hl=pt-PT&amp;langpair=en|pt&amp;u=http://en.wikipedia.org/wiki/Hurricane_Donna&amp;rurl=translate.google.pt&amp;usg=ALkJrhiyoI1baMo-OLZ8Ni0X8mGXn-iVeA" TargetMode="External"/><Relationship Id="rId1" Type="http://schemas.openxmlformats.org/officeDocument/2006/relationships/slideLayout" Target="../slideLayouts/slideLayout75.xml"/><Relationship Id="rId6" Type="http://schemas.openxmlformats.org/officeDocument/2006/relationships/hyperlink" Target="http://translate.googleusercontent.com/translate_c?hl=pt-PT&amp;langpair=en|pt&amp;u=http://en.wikipedia.org/wiki/1926_Atlantic_hurricane_season&amp;rurl=translate.google.pt&amp;usg=ALkJrhiRVG4eSop0vaAz0rlt-izBeKStMw" TargetMode="External"/><Relationship Id="rId11" Type="http://schemas.openxmlformats.org/officeDocument/2006/relationships/hyperlink" Target="http://translate.googleusercontent.com/translate_c?hl=pt-PT&amp;langpair=en|pt&amp;u=http://en.wikipedia.org/wiki/1915_Galveston_hurricane&amp;rurl=translate.google.pt&amp;usg=ALkJrhj53pnTKcqQdqWEPfdOXWL0_GLJLw" TargetMode="External"/><Relationship Id="rId24" Type="http://schemas.openxmlformats.org/officeDocument/2006/relationships/hyperlink" Target="http://translate.googleusercontent.com/translate_c?hl=pt-PT&amp;langpair=en|pt&amp;u=http://en.wikipedia.org/wiki/List_of_costliest_Atlantic_hurricanes&amp;rurl=translate.google.pt&amp;usg=ALkJrhhSSxNV9KIf8SulFAkCWijiGiWx1w" TargetMode="External"/><Relationship Id="rId5" Type="http://schemas.openxmlformats.org/officeDocument/2006/relationships/hyperlink" Target="http://translate.googleusercontent.com/translate_c?hl=pt-PT&amp;langpair=en|pt&amp;u=http://en.wikipedia.org/wiki/1926_Miami_hurricane&amp;rurl=translate.google.pt&amp;usg=ALkJrhipAYiafzRQG5mU1DW1l3LFOxSPzQ" TargetMode="External"/><Relationship Id="rId15" Type="http://schemas.openxmlformats.org/officeDocument/2006/relationships/hyperlink" Target="http://translate.googleusercontent.com/translate_c?hl=pt-PT&amp;langpair=en|pt&amp;u=http://en.wikipedia.org/wiki/1938_Atlantic_hurricane_season&amp;rurl=translate.google.pt&amp;usg=ALkJrhjNFsGB_GjnOy_A72gEGmL6sQxmAQ" TargetMode="External"/><Relationship Id="rId23" Type="http://schemas.openxmlformats.org/officeDocument/2006/relationships/hyperlink" Target="http://translate.googleusercontent.com/translate_c?hl=pt-PT&amp;langpair=en|pt&amp;u=http://en.wikipedia.org/wiki/1969_Atlantic_hurricane_season&amp;rurl=translate.google.pt&amp;usg=ALkJrhj788viNMTrahBqM_SFxx3kL9CIZA" TargetMode="External"/><Relationship Id="rId10" Type="http://schemas.openxmlformats.org/officeDocument/2006/relationships/hyperlink" Target="http://translate.googleusercontent.com/translate_c?hl=pt-PT&amp;langpair=en|pt&amp;u=http://en.wikipedia.org/wiki/2005_Atlantic_hurricane_season&amp;rurl=translate.google.pt&amp;usg=ALkJrhiE2nrhENPUU_p2n4t1YxdB57UaPg" TargetMode="External"/><Relationship Id="rId19" Type="http://schemas.openxmlformats.org/officeDocument/2006/relationships/hyperlink" Target="http://translate.googleusercontent.com/translate_c?hl=pt-PT&amp;langpair=en|pt&amp;u=http://en.wikipedia.org/wiki/1928_Atlantic_hurricane_season&amp;rurl=translate.google.pt&amp;usg=ALkJrhg3TnRMlfwZt8o49wygok3Bd9IhHQ" TargetMode="External"/><Relationship Id="rId4" Type="http://schemas.openxmlformats.org/officeDocument/2006/relationships/hyperlink" Target="http://translate.googleusercontent.com/translate_c?hl=pt-PT&amp;langpair=en|pt&amp;u=http://en.wikipedia.org/wiki/USD&amp;rurl=translate.google.pt&amp;usg=ALkJrhht5xyJZ0yJUJLxMIxMxdi84cNV2A" TargetMode="External"/><Relationship Id="rId9" Type="http://schemas.openxmlformats.org/officeDocument/2006/relationships/hyperlink" Target="http://translate.googleusercontent.com/translate_c?hl=pt-PT&amp;langpair=en|pt&amp;u=http://en.wikipedia.org/wiki/Hurricane_Katrina&amp;rurl=translate.google.pt&amp;usg=ALkJrhhpKrbfq__B7l55bUnFyocuQKxWcA" TargetMode="External"/><Relationship Id="rId14" Type="http://schemas.openxmlformats.org/officeDocument/2006/relationships/hyperlink" Target="http://translate.googleusercontent.com/translate_c?hl=pt-PT&amp;langpair=en|pt&amp;u=http://en.wikipedia.org/wiki/1938_New_England_hurricane&amp;rurl=translate.google.pt&amp;usg=ALkJrhjGZ-IRmMdBPF7tv3ekgECk6JMQNA" TargetMode="External"/><Relationship Id="rId22" Type="http://schemas.openxmlformats.org/officeDocument/2006/relationships/hyperlink" Target="http://translate.googleusercontent.com/translate_c?hl=pt-PT&amp;langpair=en|pt&amp;u=http://en.wikipedia.org/wiki/Hurricane_Camille&amp;rurl=translate.google.pt&amp;usg=ALkJrhjik83UqQOeC23Pk8OO3befz_1yYA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pt/imgres?imgurl=http://i.olhares.com/data/big/182/1824355.jpg&amp;imgrefurl=http://br.olhares.com/tromba_dagua_palmas___sc_foto1824355.html&amp;h=750&amp;w=499&amp;sz=71&amp;tbnid=lGJ5lZ4fqK_aRM:&amp;tbnh=275&amp;tbnw=183&amp;prev=/images?q=Imagens+de+uma+Tromba+de+%C3%A1gua&amp;zoom=1&amp;q=Imagens+de+uma+Tromba+de+%C3%A1gua&amp;hl=pt-PT&amp;usg=__LhqKe1U7SgLKqvxz5Fx1oQMUAW4=&amp;sa=X&amp;ei=PY9RTYXLJdOxhQfs39TPCA&amp;ved=0CBoQ9QEwAg" TargetMode="External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9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0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5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6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6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7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5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8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0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3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0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3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12" Type="http://schemas.openxmlformats.org/officeDocument/2006/relationships/image" Target="../media/image65.jpeg"/><Relationship Id="rId2" Type="http://schemas.openxmlformats.org/officeDocument/2006/relationships/image" Target="../media/image55.jpeg"/><Relationship Id="rId16" Type="http://schemas.openxmlformats.org/officeDocument/2006/relationships/image" Target="../media/image69.jpeg"/><Relationship Id="rId1" Type="http://schemas.openxmlformats.org/officeDocument/2006/relationships/slideLayout" Target="../slideLayouts/slideLayout308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5" Type="http://schemas.openxmlformats.org/officeDocument/2006/relationships/image" Target="../media/image6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Relationship Id="rId14" Type="http://schemas.openxmlformats.org/officeDocument/2006/relationships/image" Target="../media/image67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13" Type="http://schemas.openxmlformats.org/officeDocument/2006/relationships/image" Target="../media/image67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12" Type="http://schemas.openxmlformats.org/officeDocument/2006/relationships/image" Target="../media/image66.jpeg"/><Relationship Id="rId2" Type="http://schemas.openxmlformats.org/officeDocument/2006/relationships/image" Target="../media/image56.jpeg"/><Relationship Id="rId16" Type="http://schemas.openxmlformats.org/officeDocument/2006/relationships/image" Target="../media/image63.jpeg"/><Relationship Id="rId1" Type="http://schemas.openxmlformats.org/officeDocument/2006/relationships/slideLayout" Target="../slideLayouts/slideLayout308.xml"/><Relationship Id="rId6" Type="http://schemas.openxmlformats.org/officeDocument/2006/relationships/image" Target="../media/image60.jpeg"/><Relationship Id="rId11" Type="http://schemas.openxmlformats.org/officeDocument/2006/relationships/image" Target="../media/image65.jpeg"/><Relationship Id="rId5" Type="http://schemas.openxmlformats.org/officeDocument/2006/relationships/image" Target="../media/image59.jpeg"/><Relationship Id="rId15" Type="http://schemas.openxmlformats.org/officeDocument/2006/relationships/image" Target="../media/image55.jpeg"/><Relationship Id="rId10" Type="http://schemas.openxmlformats.org/officeDocument/2006/relationships/image" Target="../media/image69.jpeg"/><Relationship Id="rId4" Type="http://schemas.openxmlformats.org/officeDocument/2006/relationships/image" Target="../media/image58.jpeg"/><Relationship Id="rId9" Type="http://schemas.openxmlformats.org/officeDocument/2006/relationships/image" Target="../media/image64.jpeg"/><Relationship Id="rId14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0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Título 1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649287"/>
          </a:xfrm>
        </p:spPr>
        <p:txBody>
          <a:bodyPr/>
          <a:lstStyle/>
          <a:p>
            <a:pPr algn="ctr"/>
            <a:r>
              <a:rPr lang="pt-PT" sz="2400" dirty="0" smtClean="0"/>
              <a:t>Riscos e Catástrofes Naturais</a:t>
            </a:r>
          </a:p>
        </p:txBody>
      </p:sp>
      <p:pic>
        <p:nvPicPr>
          <p:cNvPr id="429059" name="Picture 2" descr="C:\Users\fernando\Pictures\2011-01-01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476672"/>
            <a:ext cx="871296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Fernando Martins\Pictures\img1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73017"/>
            <a:ext cx="8712968" cy="3284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885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202" name="Picture 2" descr="C:\Users\fernando\Pictures\2011-01-01\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492375"/>
            <a:ext cx="3384550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5203" name="CaixaDeTexto 2"/>
          <p:cNvSpPr txBox="1">
            <a:spLocks noChangeArrowheads="1"/>
          </p:cNvSpPr>
          <p:nvPr/>
        </p:nvSpPr>
        <p:spPr bwMode="auto">
          <a:xfrm>
            <a:off x="2051050" y="115888"/>
            <a:ext cx="496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Estrutura de um Ciclone Tropical</a:t>
            </a:r>
          </a:p>
        </p:txBody>
      </p:sp>
      <p:pic>
        <p:nvPicPr>
          <p:cNvPr id="435204" name="Picture 6" descr="http://upload.wikimedia.org/wikipedia/commons/thumb/5/57/Hurricane_structure_graphic_pt.jpg/250px-Hurricane_structure_graphic_p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620713"/>
            <a:ext cx="8353425" cy="436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796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226" name="Picture 2" descr="C:\Users\fernando\Pictures\2011-01-01\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404813"/>
            <a:ext cx="6985000" cy="606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169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250" name="Picture 2" descr="C:\Users\fernando\Pictures\2011-01-01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88640"/>
            <a:ext cx="4896097" cy="6553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Users\fernando\Pictures\2011-01-01\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39959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623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Título 1"/>
          <p:cNvSpPr>
            <a:spLocks noGrp="1"/>
          </p:cNvSpPr>
          <p:nvPr>
            <p:ph type="ctrTitle"/>
          </p:nvPr>
        </p:nvSpPr>
        <p:spPr>
          <a:xfrm>
            <a:off x="755650" y="115888"/>
            <a:ext cx="7772400" cy="649287"/>
          </a:xfrm>
        </p:spPr>
        <p:txBody>
          <a:bodyPr/>
          <a:lstStyle/>
          <a:p>
            <a:r>
              <a:rPr lang="pt-PT" sz="3200" dirty="0" smtClean="0"/>
              <a:t>Efeitos da Passagem de um Furacão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 dirty="0"/>
          </a:p>
        </p:txBody>
      </p:sp>
      <p:pic>
        <p:nvPicPr>
          <p:cNvPr id="439300" name="Picture 2" descr="Arquivo: Hurricane fema 2563.jpg andre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836613"/>
            <a:ext cx="8739187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954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Título 1"/>
          <p:cNvSpPr>
            <a:spLocks noGrp="1"/>
          </p:cNvSpPr>
          <p:nvPr>
            <p:ph type="ctrTitle"/>
          </p:nvPr>
        </p:nvSpPr>
        <p:spPr>
          <a:xfrm>
            <a:off x="971600" y="0"/>
            <a:ext cx="7772400" cy="431800"/>
          </a:xfrm>
        </p:spPr>
        <p:txBody>
          <a:bodyPr/>
          <a:lstStyle/>
          <a:p>
            <a:r>
              <a:rPr lang="pt-PT" sz="3200" dirty="0" smtClean="0"/>
              <a:t>Efeitos da Passagem de um Furacão</a:t>
            </a:r>
          </a:p>
        </p:txBody>
      </p:sp>
      <p:pic>
        <p:nvPicPr>
          <p:cNvPr id="440323" name="Picture 2" descr="Fotos da Destruição do Furacão Ik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4788024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4809644" y="548680"/>
          <a:ext cx="4334356" cy="6309318"/>
        </p:xfrm>
        <a:graphic>
          <a:graphicData uri="http://schemas.openxmlformats.org/drawingml/2006/table">
            <a:tbl>
              <a:tblPr/>
              <a:tblGrid>
                <a:gridCol w="1083589"/>
                <a:gridCol w="1083589"/>
                <a:gridCol w="1083589"/>
                <a:gridCol w="1083589"/>
              </a:tblGrid>
              <a:tr h="83072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Costeies </a:t>
                      </a: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US </a:t>
                      </a:r>
                      <a:r>
                        <a:rPr lang="pt-PT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Atlântica </a:t>
                      </a:r>
                      <a:r>
                        <a:rPr lang="pt-PT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hurricanes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Mais caro EUA furacões no Atlântico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b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Total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estimated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property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damage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adjusted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for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wealth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normalization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 baseline="300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[ 28 ]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danos à propriedade total estimado, ajustado para a normalização de riqueza </a:t>
                      </a:r>
                      <a:r>
                        <a:rPr lang="pt-PT" sz="1100" u="sng" baseline="30000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[28]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626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Rank</a:t>
                      </a: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 Classificar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Hurricane Furacão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Season Temporada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Cost (2005 </a:t>
                      </a:r>
                      <a:r>
                        <a:rPr lang="pt-PT" sz="1100" b="1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USD"/>
                        </a:rPr>
                        <a:t>USD</a:t>
                      </a: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 ) Custo (2005 </a:t>
                      </a:r>
                      <a:r>
                        <a:rPr lang="pt-PT" sz="1100" b="1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USD"/>
                        </a:rPr>
                        <a:t>USD</a:t>
                      </a: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 )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6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1 1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1926 de furacões de Miami"/>
                        </a:rPr>
                        <a:t>"Miami"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1926 de furacões de Miami"/>
                        </a:rPr>
                        <a:t>"</a:t>
                      </a:r>
                      <a:r>
                        <a:rPr lang="pt-PT" sz="11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1926 de furacões de Miami"/>
                        </a:rPr>
                        <a:t>Miami</a:t>
                      </a: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1926 de furacões de Miami"/>
                        </a:rPr>
                        <a:t>"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1926 Temporada de furacões no Atlântico"/>
                        </a:rPr>
                        <a:t>1926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1926 Temporada de furacões no Atlântico"/>
                        </a:rPr>
                        <a:t>1926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$157 billion 157,000 milhões dólar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2 2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00 do furacão Galveston"/>
                        </a:rPr>
                        <a:t>"</a:t>
                      </a:r>
                      <a:r>
                        <a:rPr lang="pt-PT" sz="11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00 do furacão Galveston"/>
                        </a:rPr>
                        <a:t>Galveston</a:t>
                      </a: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00 do furacão Galveston"/>
                        </a:rPr>
                        <a:t>"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00 do furacão Galveston"/>
                        </a:rPr>
                        <a:t>"</a:t>
                      </a:r>
                      <a:r>
                        <a:rPr lang="pt-PT" sz="11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00 do furacão Galveston"/>
                        </a:rPr>
                        <a:t>Galveston</a:t>
                      </a: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1900 do furacão Galveston"/>
                        </a:rPr>
                        <a:t>"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1900 Temporada de furacões no Atlântico"/>
                        </a:rPr>
                        <a:t>1900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1900 Temporada de furacões no Atlântico"/>
                        </a:rPr>
                        <a:t>1900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$99.4 billion 99,4 bilhões dólares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3 3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O furacão Katrina"/>
                        </a:rPr>
                        <a:t>Katrina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O furacão Katrina"/>
                        </a:rPr>
                        <a:t>Katrina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2005 Temporada de furacões no Atlântico"/>
                        </a:rPr>
                        <a:t>2005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2005 Temporada de furacões no Atlântico"/>
                        </a:rPr>
                        <a:t>2005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$81.0 billion $ 81,0 bilhões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4 4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1915 do furacão Galveston"/>
                        </a:rPr>
                        <a:t>"Galveston"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1915 do furacão Galveston"/>
                        </a:rPr>
                        <a:t>"Galveston"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1915 Temporada de furacões no Atlântico"/>
                        </a:rPr>
                        <a:t>1915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1915 Temporada de furacões no Atlântico"/>
                        </a:rPr>
                        <a:t>1915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$68.0 billion $ 68,0 bilhões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5 5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Andrew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Andrew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tooltip="1992 Temporada de furacões no Atlântico"/>
                        </a:rPr>
                        <a:t>1992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tooltip="1992 Temporada de furacões no Atlântico"/>
                        </a:rPr>
                        <a:t>1992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$55.8 billion 55,8 bilhões dólares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6 6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4" tooltip="1938 New England furacão"/>
                        </a:rPr>
                        <a:t>"New England"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4" tooltip="1938 New England furacão"/>
                        </a:rPr>
                        <a:t>"New England"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5" tooltip="1938 Temporada de furacões no Atlântico"/>
                        </a:rPr>
                        <a:t>1938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5" tooltip="1938 Temporada de furacões no Atlântico"/>
                        </a:rPr>
                        <a:t>1938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$39.2 billion 39,2 bilhões dólares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7 7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6" tooltip="furacão 1944 Cuba-Flórida"/>
                        </a:rPr>
                        <a:t>"Cuba–Florida"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6" tooltip="furacão 1944 Cuba-Flórida"/>
                        </a:rPr>
                        <a:t>"Cuba e Florida"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7" tooltip="1944 Temporada de furacões no Atlântico"/>
                        </a:rPr>
                        <a:t>1944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7" tooltip="1944 Temporada de furacões no Atlântico"/>
                        </a:rPr>
                        <a:t>1944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$38.7 billion 38,7 bilhões dólares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8 8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8" tooltip="1928 do furacão Okeechobee"/>
                        </a:rPr>
                        <a:t>"Okeechobee"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8" tooltip="1928 do furacão Okeechobee"/>
                        </a:rPr>
                        <a:t>"Okeechobee"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9" tooltip="1928 Temporada de furacões no Atlântico"/>
                        </a:rPr>
                        <a:t>1928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9" tooltip="1928 Temporada de furacões no Atlântico"/>
                        </a:rPr>
                        <a:t>1928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$33.6 billion 33,6 bilhões dólares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9 9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0" tooltip="Furacão Donna"/>
                        </a:rPr>
                        <a:t>Donna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0" tooltip="Furacão Donna"/>
                        </a:rPr>
                        <a:t>Donna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1" tooltip="1960 Temporada de furacões no Atlântico"/>
                        </a:rPr>
                        <a:t>1960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1" tooltip="1960 Temporada de furacões no Atlântico"/>
                        </a:rPr>
                        <a:t>1960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$26.8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billion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26,8 bilhões dólares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>
                          <a:latin typeface="Times New Roman"/>
                          <a:ea typeface="Times New Roman"/>
                          <a:cs typeface="Times New Roman"/>
                        </a:rPr>
                        <a:t>10 10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2" tooltip="Furacão Camille"/>
                        </a:rPr>
                        <a:t>Camille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2" tooltip="Furacão Camille"/>
                        </a:rPr>
                        <a:t>Camille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3" tooltip="1969 Temporada de furacões no Atlântico"/>
                        </a:rPr>
                        <a:t>1969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3" tooltip="1969 Temporada de furacões no Atlântico"/>
                        </a:rPr>
                        <a:t>1969</a:t>
                      </a:r>
                      <a:r>
                        <a:rPr lang="pt-PT" sz="11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$21.2 </a:t>
                      </a:r>
                      <a:r>
                        <a:rPr lang="pt-PT" sz="1100" dirty="0" err="1">
                          <a:latin typeface="Times New Roman"/>
                          <a:ea typeface="Times New Roman"/>
                          <a:cs typeface="Times New Roman"/>
                        </a:rPr>
                        <a:t>billion</a:t>
                      </a:r>
                      <a:r>
                        <a:rPr lang="pt-PT" sz="1100" dirty="0">
                          <a:latin typeface="Times New Roman"/>
                          <a:ea typeface="Times New Roman"/>
                          <a:cs typeface="Times New Roman"/>
                        </a:rPr>
                        <a:t> 21,2 bilhões dólares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53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Main</a:t>
                      </a: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pt-PT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article</a:t>
                      </a: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pt-PT" sz="1100" b="1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List</a:t>
                      </a:r>
                      <a:r>
                        <a:rPr lang="pt-PT" sz="1100" b="1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 </a:t>
                      </a:r>
                      <a:r>
                        <a:rPr lang="pt-PT" sz="1100" b="1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of</a:t>
                      </a:r>
                      <a:r>
                        <a:rPr lang="pt-PT" sz="1100" b="1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 </a:t>
                      </a:r>
                      <a:r>
                        <a:rPr lang="pt-PT" sz="1100" b="1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costliest</a:t>
                      </a:r>
                      <a:r>
                        <a:rPr lang="pt-PT" sz="1100" b="1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 </a:t>
                      </a:r>
                      <a:r>
                        <a:rPr lang="pt-PT" sz="1100" b="1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Atlantic</a:t>
                      </a:r>
                      <a:r>
                        <a:rPr lang="pt-PT" sz="1100" b="1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 </a:t>
                      </a:r>
                      <a:r>
                        <a:rPr lang="pt-PT" sz="1100" b="1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hurricanes</a:t>
                      </a: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 Ver artigo principal: </a:t>
                      </a:r>
                      <a:r>
                        <a:rPr lang="pt-PT" sz="1100" b="1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4" tooltip="Lista de furacões no Atlântico mais caro"/>
                        </a:rPr>
                        <a:t>Lista de furacões no Atlântico mais caro</a:t>
                      </a:r>
                      <a:r>
                        <a:rPr lang="pt-PT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pt-PT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72" marR="6772" marT="6772" marB="67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9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Título 1"/>
          <p:cNvSpPr>
            <a:spLocks noGrp="1"/>
          </p:cNvSpPr>
          <p:nvPr>
            <p:ph type="ctrTitle"/>
          </p:nvPr>
        </p:nvSpPr>
        <p:spPr>
          <a:xfrm>
            <a:off x="755650" y="115888"/>
            <a:ext cx="7772400" cy="360362"/>
          </a:xfrm>
        </p:spPr>
        <p:txBody>
          <a:bodyPr/>
          <a:lstStyle/>
          <a:p>
            <a:pPr algn="ctr"/>
            <a:r>
              <a:rPr lang="pt-PT" b="1" dirty="0" smtClean="0"/>
              <a:t>Tornado</a:t>
            </a:r>
          </a:p>
        </p:txBody>
      </p:sp>
      <p:pic>
        <p:nvPicPr>
          <p:cNvPr id="442371" name="Picture 2" descr="C:\Users\fernando\Pictures\2011-01-01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8187"/>
            <a:ext cx="4788024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fernando\Pictures\2011-02-16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692696"/>
            <a:ext cx="4427984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040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4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5" y="260648"/>
            <a:ext cx="9127655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844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0"/>
          <a:stretch/>
        </p:blipFill>
        <p:spPr>
          <a:xfrm>
            <a:off x="0" y="974804"/>
            <a:ext cx="9144000" cy="591058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0" y="548680"/>
            <a:ext cx="9144000" cy="461665"/>
          </a:xfrm>
          <a:prstGeom prst="rect">
            <a:avLst/>
          </a:prstGeom>
          <a:solidFill>
            <a:srgbClr val="F2DCDB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</a:rPr>
              <a:t>RISCOS NATURAIS DE NATUREZA CLIMÁTICA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14018"/>
          <a:stretch/>
        </p:blipFill>
        <p:spPr>
          <a:xfrm>
            <a:off x="-7298" y="548680"/>
            <a:ext cx="616852" cy="461665"/>
          </a:xfrm>
          <a:prstGeom prst="rect">
            <a:avLst/>
          </a:prstGeom>
        </p:spPr>
      </p:pic>
      <p:sp>
        <p:nvSpPr>
          <p:cNvPr id="35" name="Title 1"/>
          <p:cNvSpPr txBox="1">
            <a:spLocks/>
          </p:cNvSpPr>
          <p:nvPr/>
        </p:nvSpPr>
        <p:spPr>
          <a:xfrm>
            <a:off x="0" y="6143503"/>
            <a:ext cx="46754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200" dirty="0" smtClean="0">
                <a:solidFill>
                  <a:prstClr val="black"/>
                </a:solidFill>
              </a:rPr>
              <a:t>EUA</a:t>
            </a:r>
            <a:endParaRPr lang="pt-PT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1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50">
        <p:fade/>
      </p:transition>
    </mc:Choice>
    <mc:Fallback xmlns="">
      <p:transition spd="med" advTm="4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52" y="764704"/>
            <a:ext cx="9144000" cy="6096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0" y="548680"/>
            <a:ext cx="9144000" cy="461665"/>
          </a:xfrm>
          <a:prstGeom prst="rect">
            <a:avLst/>
          </a:prstGeom>
          <a:solidFill>
            <a:srgbClr val="F2DCDB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</a:rPr>
              <a:t>RISCOS NATURAIS DE NATUREZA CLIMÁTICA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14018"/>
          <a:stretch/>
        </p:blipFill>
        <p:spPr>
          <a:xfrm>
            <a:off x="-7298" y="548680"/>
            <a:ext cx="616852" cy="461665"/>
          </a:xfrm>
          <a:prstGeom prst="rect">
            <a:avLst/>
          </a:prstGeom>
        </p:spPr>
      </p:pic>
      <p:sp>
        <p:nvSpPr>
          <p:cNvPr id="35" name="Title 1"/>
          <p:cNvSpPr txBox="1">
            <a:spLocks/>
          </p:cNvSpPr>
          <p:nvPr/>
        </p:nvSpPr>
        <p:spPr>
          <a:xfrm>
            <a:off x="0" y="6143503"/>
            <a:ext cx="46754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200" dirty="0" smtClean="0">
                <a:solidFill>
                  <a:prstClr val="black"/>
                </a:solidFill>
              </a:rPr>
              <a:t>EUA</a:t>
            </a:r>
            <a:endParaRPr lang="pt-PT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50">
        <p:fade/>
      </p:transition>
    </mc:Choice>
    <mc:Fallback xmlns="">
      <p:transition spd="med" advTm="4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Título 1"/>
          <p:cNvSpPr>
            <a:spLocks noGrp="1"/>
          </p:cNvSpPr>
          <p:nvPr>
            <p:ph type="ctrTitle"/>
          </p:nvPr>
        </p:nvSpPr>
        <p:spPr>
          <a:xfrm>
            <a:off x="684213" y="115888"/>
            <a:ext cx="7772400" cy="504825"/>
          </a:xfrm>
        </p:spPr>
        <p:txBody>
          <a:bodyPr/>
          <a:lstStyle/>
          <a:p>
            <a:r>
              <a:rPr lang="pt-PT" sz="2800" b="1" smtClean="0"/>
              <a:t> </a:t>
            </a:r>
            <a:r>
              <a:rPr lang="pt-PT" sz="2400" b="1" smtClean="0"/>
              <a:t>Destruição provocada pela passagem de um tornado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/>
          </a:p>
        </p:txBody>
      </p:sp>
      <p:pic>
        <p:nvPicPr>
          <p:cNvPr id="444420" name="Picture 2" descr="http://www.metsul.com/__editor/imagemanager/images/julho2010c/sinos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20713"/>
            <a:ext cx="8785225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60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217612" y="2492896"/>
            <a:ext cx="8632589" cy="2605842"/>
          </a:xfrm>
        </p:spPr>
        <p:txBody>
          <a:bodyPr/>
          <a:lstStyle/>
          <a:p>
            <a:pPr marL="0" indent="0">
              <a:buNone/>
            </a:pPr>
            <a:r>
              <a:rPr lang="pt-PT" sz="2400" b="1" i="1" dirty="0" smtClean="0">
                <a:solidFill>
                  <a:srgbClr val="C00000"/>
                </a:solidFill>
              </a:rPr>
              <a:t>1</a:t>
            </a:r>
            <a:r>
              <a:rPr lang="pt-PT" sz="2400" b="1" i="1" dirty="0">
                <a:solidFill>
                  <a:srgbClr val="C00000"/>
                </a:solidFill>
              </a:rPr>
              <a:t>. </a:t>
            </a:r>
            <a:r>
              <a:rPr lang="pt-PT" sz="2400" b="1" i="1" dirty="0"/>
              <a:t>Conhecer conceitos relacionados com a teoria do risco </a:t>
            </a:r>
            <a:endParaRPr lang="pt-PT" sz="2400" b="1" dirty="0"/>
          </a:p>
          <a:p>
            <a:pPr marL="457200" lvl="1" indent="0">
              <a:buNone/>
            </a:pPr>
            <a:r>
              <a:rPr lang="pt-PT" sz="2200" b="1" dirty="0" smtClean="0">
                <a:solidFill>
                  <a:srgbClr val="C00000"/>
                </a:solidFill>
              </a:rPr>
              <a:t>1.1. </a:t>
            </a:r>
            <a:r>
              <a:rPr lang="pt-PT" sz="2200" dirty="0" smtClean="0"/>
              <a:t>Distinguir </a:t>
            </a:r>
            <a:r>
              <a:rPr lang="pt-PT" sz="2200" dirty="0"/>
              <a:t>suscetibilidade e vulnerabilidade de risco. </a:t>
            </a:r>
          </a:p>
          <a:p>
            <a:pPr marL="457200" lvl="1" indent="0">
              <a:buNone/>
            </a:pPr>
            <a:r>
              <a:rPr lang="pt-PT" sz="2200" b="1" dirty="0" smtClean="0">
                <a:solidFill>
                  <a:srgbClr val="C00000"/>
                </a:solidFill>
              </a:rPr>
              <a:t>1.2. </a:t>
            </a:r>
            <a:r>
              <a:rPr lang="pt-PT" sz="2200" dirty="0" smtClean="0"/>
              <a:t>Distinguir </a:t>
            </a:r>
            <a:r>
              <a:rPr lang="pt-PT" sz="2200" dirty="0"/>
              <a:t>risco de </a:t>
            </a:r>
            <a:r>
              <a:rPr lang="pt-PT" sz="2200" dirty="0" smtClean="0"/>
              <a:t>catástrofe.</a:t>
            </a:r>
            <a:endParaRPr lang="pt-PT" sz="2200" dirty="0"/>
          </a:p>
          <a:p>
            <a:pPr marL="968375" lvl="1" indent="-511175">
              <a:buNone/>
            </a:pPr>
            <a:r>
              <a:rPr lang="pt-PT" sz="2200" b="1" dirty="0" smtClean="0">
                <a:solidFill>
                  <a:srgbClr val="C00000"/>
                </a:solidFill>
              </a:rPr>
              <a:t>1.3. </a:t>
            </a:r>
            <a:r>
              <a:rPr lang="pt-PT" sz="2200" dirty="0" smtClean="0"/>
              <a:t>Identificar </a:t>
            </a:r>
            <a:r>
              <a:rPr lang="pt-PT" sz="2200" dirty="0"/>
              <a:t>diferentes riscos quanto às suas </a:t>
            </a:r>
            <a:r>
              <a:rPr lang="pt-PT" sz="2200" dirty="0" smtClean="0"/>
              <a:t>causas:</a:t>
            </a:r>
            <a:r>
              <a:rPr lang="pt-PT" sz="2200" dirty="0"/>
              <a:t> </a:t>
            </a:r>
            <a:r>
              <a:rPr lang="pt-PT" sz="2200" dirty="0" smtClean="0"/>
              <a:t>naturais </a:t>
            </a:r>
            <a:r>
              <a:rPr lang="pt-PT" sz="2200" dirty="0"/>
              <a:t>e mistos. </a:t>
            </a:r>
          </a:p>
          <a:p>
            <a:endParaRPr lang="pt-P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620688"/>
            <a:ext cx="2751385" cy="114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7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Título 1"/>
          <p:cNvSpPr>
            <a:spLocks noGrp="1"/>
          </p:cNvSpPr>
          <p:nvPr>
            <p:ph type="ctrTitle"/>
          </p:nvPr>
        </p:nvSpPr>
        <p:spPr>
          <a:xfrm>
            <a:off x="179388" y="188913"/>
            <a:ext cx="8713787" cy="431800"/>
          </a:xfrm>
        </p:spPr>
        <p:txBody>
          <a:bodyPr/>
          <a:lstStyle/>
          <a:p>
            <a:r>
              <a:rPr lang="pt-PT" sz="2800" b="1" smtClean="0"/>
              <a:t>Destruição provocado pela passagem de um tornado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/>
          </a:p>
        </p:txBody>
      </p:sp>
      <p:pic>
        <p:nvPicPr>
          <p:cNvPr id="445444" name="Picture 2" descr="http://www.metsul.com/__editor/imagemanager/images/julho2010c/sinos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92150"/>
            <a:ext cx="879475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438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Subtítulo 2"/>
          <p:cNvSpPr>
            <a:spLocks noGrp="1"/>
          </p:cNvSpPr>
          <p:nvPr>
            <p:ph type="subTitle" idx="1"/>
          </p:nvPr>
        </p:nvSpPr>
        <p:spPr>
          <a:xfrm>
            <a:off x="395288" y="333375"/>
            <a:ext cx="8353425" cy="5759450"/>
          </a:xfrm>
        </p:spPr>
        <p:txBody>
          <a:bodyPr/>
          <a:lstStyle/>
          <a:p>
            <a:pPr algn="l"/>
            <a:r>
              <a:rPr lang="pt-PT" sz="3200" b="1" dirty="0" smtClean="0">
                <a:solidFill>
                  <a:schemeClr val="tx1"/>
                </a:solidFill>
              </a:rPr>
              <a:t>Trombas de água </a:t>
            </a:r>
            <a:r>
              <a:rPr lang="pt-PT" sz="3200" dirty="0" smtClean="0">
                <a:solidFill>
                  <a:schemeClr val="tx1"/>
                </a:solidFill>
              </a:rPr>
              <a:t>– Ventos em turbilhão que ocorrem sobre o mar. Quando os vórtices ou remoinhos de ar tocam no mar suga a água da superfície e fá-la subir até à nuvem mãe.  As trombas de água duram pouco tempo (máximo 20 minutos) são vulgares na costa da Flórida e da Índia e costumam medir entre 12 e 24 metros de diâmetro.</a:t>
            </a:r>
          </a:p>
          <a:p>
            <a:pPr algn="l"/>
            <a:r>
              <a:rPr lang="pt-PT" sz="3200" b="1" dirty="0" smtClean="0">
                <a:solidFill>
                  <a:schemeClr val="tx1"/>
                </a:solidFill>
              </a:rPr>
              <a:t>Tempestades</a:t>
            </a:r>
            <a:r>
              <a:rPr lang="pt-PT" sz="3200" dirty="0" smtClean="0">
                <a:solidFill>
                  <a:schemeClr val="tx1"/>
                </a:solidFill>
              </a:rPr>
              <a:t> – perturbações atmosféricas cavadas acompanhadas normalmente de ventos fortes e precipitação abundante.</a:t>
            </a:r>
          </a:p>
        </p:txBody>
      </p:sp>
    </p:spTree>
    <p:extLst>
      <p:ext uri="{BB962C8B-B14F-4D97-AF65-F5344CB8AC3E}">
        <p14:creationId xmlns:p14="http://schemas.microsoft.com/office/powerpoint/2010/main" val="308651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Título 1"/>
          <p:cNvSpPr>
            <a:spLocks noGrp="1"/>
          </p:cNvSpPr>
          <p:nvPr>
            <p:ph type="ctrTitle"/>
          </p:nvPr>
        </p:nvSpPr>
        <p:spPr>
          <a:xfrm>
            <a:off x="539750" y="260350"/>
            <a:ext cx="7772400" cy="504825"/>
          </a:xfrm>
        </p:spPr>
        <p:txBody>
          <a:bodyPr/>
          <a:lstStyle/>
          <a:p>
            <a:pPr algn="ctr"/>
            <a:r>
              <a:rPr lang="pt-PT" dirty="0" smtClean="0"/>
              <a:t>Trombas de Água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/>
          </a:p>
        </p:txBody>
      </p:sp>
      <p:sp>
        <p:nvSpPr>
          <p:cNvPr id="447492" name="AutoShape 2" descr="data:image/jpg;base64,/9j/4AAQSkZJRgABAQAAAQABAAD/2wBDAAkGBwgHBgkIBwgKCgkLDRYPDQwMDRsUFRAWIB0iIiAdHx8kKDQsJCYxJx8fLT0tMTU3Ojo6Iys/RD84QzQ5Ojf/2wBDAQoKCg0MDRoPDxo3JR8lNzc3Nzc3Nzc3Nzc3Nzc3Nzc3Nzc3Nzc3Nzc3Nzc3Nzc3Nzc3Nzc3Nzc3Nzc3Nzc3Nzf/wAARCADEAIIDASIAAhEBAxEB/8QAGwAAAQUBAQAAAAAAAAAAAAAAAwABAgQFBgf/xAA7EAACAgEDAgQEAwcDAgcAAAABAgADEQQSIQUxBhNBURRhcZEVIoEjMlKhscHRB0KSYuEWQ1NjcoOi/8QAGAEBAQEBAQAAAAAAAAAAAAAAAAECAwT/xAAfEQEBAQEBAAIDAQEAAAAAAAAAARESAgMTITFBYVH/2gAMAwEAAhEDEQA/AMRTmFQysGxCq86vItKZbpTjk59pQqJJmlQ4AELFurIUcRHg5gTfj1kDdntCi2tk8QLjIjBsmEXBIzAr+UWPaS8jA5loHLYkHyZNXFNlxI45hnWQ2yaqGTEWyTE3EGTIJhsRBoHdzH3Qmj5igd3zikw1lAmFVoEH5wyFZ1c1iluRLQt2gSh5gUcRhYx7mF1oNbkQfnYPf+cq+Zgd4PzM+sGtBdX6ASzU9pZSUIBmVp8vcq49ZvV/lGDiSr5EVcDPqZFhHLiDd5mtxF4FjiO7/OV3eQJ2+cCzRneDLSonui3QWZLMYmp7ooPPzijBmKeeYTfjEFGYzo5j788mN5uJXzGzBqybCREjZIlcNLGlwznPaBpaXhgfaaQt/L+kz9MoIziH3YGJmtxYNkG9sCzwTNI1qb2Qe+QJjZwIxNOxkCYmMYGE0osxGMZQtxijRQM0mNmNGY4mmCJjZkYhCCAw9GRzK6DmXqUrKA5GfaFEr1BRiM/aHS127yj+65hfNYDiRVprQPWRNgxx3lXcSckwi7fU8waKrZkiYOvjJJjseJFI8yOZA2+mJJcsP3SP0hTg5MnGVMesdsYgNFIxQMsGRbvFFNMGjx8RAQHHEkrEEYJiAklWAUWknOI+7MgBJASKlnEWTGAj4gSViPWFQPZwvb3kqdLkbrDgegljKoMAYktWQJKFU5Y5MmSAMDEG9vtBM5PyhRWeCZyZHv3iHJhCyYpLEUJrOAj4kwvEcLKiAWTAEltj4gNj2jgRwJICAwEcSYXMs0aUt+Z+F/nJrUArqLnA+8t10pUMnk+/tCErUuFwAJWewt27SauJ2W4PeAZi3ftEBJYgDxFiE2xwsoGFkgsIFkgsmgWIobbFGmKp0+BI+UBNfyE9pE6Wv2lZZOyIVmah0qSQ0q+/3jVxleXJrUxIAHJmn8LntCpUlI4Az7zN9LIrUaRazuflvY+ke2zHAxDlWfOBIfDOe6ya1ik25jkxgsu/Ct/DJro7CcBCT9JdTFDZFsm1T0PWXjK0Nj3PEIfD2tAz5BPPYd5Oo1zWFtkgs2PwTULzYgTHuYy9KZiBkR0mMnbJYmueksP94hx0CxkDLauDJaZWDiKbB6OQcG5Yo0yq4SP5Oe06Srw/c4BVAw/+QlpPD9w/8tc/MyX5JP61Piv/AByY0znsMyQ0tv8ACR9Z2NfQ7hwdij2lHrOiOg0+5yNzHaok+yVfrsc2y7O8jRS174H7o7mFqpfU3pTWu5mOBidfpPDyVVBQ5zjk47mT17k/a+fFv6c2mhUcFpao0VTMAcmbx6MFybHO0D9TKi1rU52donqX9LfNn7PVodIF/PTn55k60qqclK1x7EdoxfiBayMNxeOqPoAPpB2a2wIfzHPtKTWwT2e8cw6DuZ7GJPYmQRFT5x2tkGeVkcBeOBB2u4GFJ+8H5nEG1kYFmyKQ8yKVHcaCvVUoR5IYH3OMS0o1pYflpAz3z2EOHHykbtTXRWXusWtB3ZzgTwd239PdPMn9TsYImSOZwvizWefrRUD+WkYyPc8mb3UuvaKoqq3Lbn/0zuxOK1tgu1Flg5DMTz851+HxZdrl83uZkb3hHRKos1lq8k7UP9Z1qY2jA5PtON0PXdPpNNXTsc7FxxjvH1f+oHSNC4r1Q1Ctt3YVAxJz27/1xHuerdq+L5kdNr9QK0ZDySJz1j4PE4rXf6kb9W/w+gJ0xbjzbfzkfoMCQ/8AH1T2KB0+zZjLftBnPy9J0+OyRx9+trsmtkTYJm9K6xoOrsyaO4mxe6MNpPHoPXE0PJb2+86dRnKiziCeyH8oY57wZrGe8dQ5quWJPaMcmWDWPUyJRRHRzQCrY+Ujt9zDlV9YNwo57RqYj5Y9zFB/EL7iKNp+G31HxNZtNegQ57Gxx2+g/wAznLW1Gos3XNZY3fLEmX9PpbAu0q24fLM0Pwm63TLbtZlHAmPM8yfhu9emFXUwHOc/SNYQo/Nx8zxOo0mjNlj1NpeRwDiXD4Ro1VB+JRN+eAwzmb1OXneq6lp6MAMbHY4C18/z9JxWq0Ope223yLcg7nzljz6mesavwFVdftoXy37gcgTHt8F6qmwq1OHzg7Wz/ec/VtXmPNDSwP5kYfURmR0IAHB9+J6ZZ4W6gqqi6cOCeACCZXt8K68L+06dcQP+knH2mcLI4XSW6ihxbpiy2r2K53DHsZ2fRPEOt1T206u0i8cqCgUY9RH/AAPVU4A02oTHoAwkD065XLMLd/qSWz95ZLE/Da+OvPcqR9JJdef96n6gzEXT2jgPZ9C5hl0Gsuwte9jjICsQTNz1/jO1rN1A+in9YFuokHB2A+xMxbNG6N+0NyuRg7nYH+sE+jUklt+fm5/zJ01rfOtYjgL94Cy0vyTMddNtztdx/wDYf8yJ0i4A3NjuB5h/zHSXGp5q+6f8hFMv4MfxP/zb/MUvaZHvtnS6i7OnBJ7YnL9ep6vbXs6MLqhW5O4LjccY+3edq9iooZyqr7scCDXV0sxXzKiw7gNnEl+OO2vNvhvGBsWuxra8NjcqDn6kCK3w74j1VvmHqOsByCFG4AT0fUa6ihN1tyIvuZUbruiOPLt8znH5a2OP5SfV5/tXa5f8I8UnaPimKDvswhP1l/R+H9XnzLV2uRzufM2F67pGvahnapx231MB9+0unWUrWHN9YU+pOJZ8fk1j2+GaWtrvUhGUZde6k+4l+vp1dZ3oxDY5hq9dprCy16uvcOOGEcW0Zwb1ORnJOQZqeZEQFSAgOzZIyvB/rG8iprNzVFsDkkDH0I7yQWhP2q2j69+Pb6QXxekWwDzyC4Ppj9JQj07p9nPwlO/1BrXP9I1HTkrubytqJjlAmP6ySdR0eSvxA47nEhq9dpaTXuudlY968Nj6+sYM5+g6NK7Rp94GWYqCDuY9zg+syrugqoXbrCGH76+UMr7ZXOe31nT/AB+hsAHxWM8DPH8iIK7U9OLqtjO5xwwQt/aZ5gxU6RXTRi5q9RhgQ7UDcvt257+8lZXVbWUaitq/RhSGX+k1jZ05Bg22E+qHg4+hEzNL1/QauivU06W9dNaM17iFJHzXuIyGf4zfwXQnnFIz6bFim3+K9M/98fIFopOU/DQXp9KEKtLY9W3RJ0vTKMlLGB5AJ7TEHi9s5NA4+a8//qDt8X2sMV1V1/MuD/eXuNcug/DdKgOKQikc9sQB0HTSygJWxU7SCw4Pticv1PxDdq6tptWvIIPlPjcD6ETCZ0NZQ2EqTnBckD+UzfkXl6Kh6V5y1K+kFhH7quuTLK6GjBQ4Jzzt9BPLAtIbIcn9f+00NHq6dOSyW2KSMHH+c5knv/Dl6N+HacAY5x23En+8l8DRtANaHHuvacCvVhVpX01V58lwQa2ViMHv3aG0fiK7S1itLmNY7A7jj7kzXcOXdnR05ytSEE85Ec6LTkEGqvHtsE45vFlzFQrsB68CCbxZqwW2WMcnsVBl78nNdo2i0+OakIH/AEAyA0OkYYVE45Ax2nGHxXriuBa36Bf8Ss/iLWM+9nsZsYyT/iT7PJzXdt03TMAHprYfNY1nT9CylXpqUEbeRj7Tgfx/Wk5324Pp5rSrqeovqCpupNhU5BZy2PvJffk5WPG3g2vReHtdqOi9S19Vos81afOL73YqoUEngew+Zmv/AKd6LrL9I09vWeF248jU0DzR7MGB7HI/7Tl9TqtVcAQbFZWDKd54IOR6y2vWuosg3s2QMcEj+8x151r8849O8mn+BPsIp5f+L9Q/jf8A5mKa+yM81jAfMyYGIop59dTj9YoooRMQqAHvFFCiYAHaR3c4wIopAQHjsIix+UUUqmDn2H2i3HHpFFCIG1h7SJub2H2iilEG1DAdl+0h8S/sv2iilDfEv7L9ooooyJtf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76200" y="-890588"/>
            <a:ext cx="1238250" cy="186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sp>
        <p:nvSpPr>
          <p:cNvPr id="447493" name="AutoShape 4" descr="data:image/jpg;base64,/9j/4AAQSkZJRgABAQAAAQABAAD/2wBDAAkGBwgHBgkIBwgKCgkLDRYPDQwMDRsUFRAWIB0iIiAdHx8kKDQsJCYxJx8fLT0tMTU3Ojo6Iys/RD84QzQ5Ojf/2wBDAQoKCg0MDRoPDxo3JR8lNzc3Nzc3Nzc3Nzc3Nzc3Nzc3Nzc3Nzc3Nzc3Nzc3Nzc3Nzc3Nzc3Nzc3Nzc3Nzc3Nzf/wAARCADEAIIDASIAAhEBAxEB/8QAGwAAAQUBAQAAAAAAAAAAAAAAAwABAgQFBgf/xAA7EAACAgEDAgQEAwcDAgcAAAABAgADEQQSIQUxBhNBURRhcZEVIoEjMlKhscHRB0KSYuEWQ1NjcoOi/8QAGAEBAQEBAQAAAAAAAAAAAAAAAAECAwT/xAAfEQEBAQEBAAIDAQEAAAAAAAAAARESAgMTITFBYVH/2gAMAwEAAhEDEQA/AMRTmFQysGxCq86vItKZbpTjk59pQqJJmlQ4AELFurIUcRHg5gTfj1kDdntCi2tk8QLjIjBsmEXBIzAr+UWPaS8jA5loHLYkHyZNXFNlxI45hnWQ2yaqGTEWyTE3EGTIJhsRBoHdzH3Qmj5igd3zikw1lAmFVoEH5wyFZ1c1iluRLQt2gSh5gUcRhYx7mF1oNbkQfnYPf+cq+Zgd4PzM+sGtBdX6ASzU9pZSUIBmVp8vcq49ZvV/lGDiSr5EVcDPqZFhHLiDd5mtxF4FjiO7/OV3eQJ2+cCzRneDLSonui3QWZLMYmp7ooPPzijBmKeeYTfjEFGYzo5j788mN5uJXzGzBqybCREjZIlcNLGlwznPaBpaXhgfaaQt/L+kz9MoIziH3YGJmtxYNkG9sCzwTNI1qb2Qe+QJjZwIxNOxkCYmMYGE0osxGMZQtxijRQM0mNmNGY4mmCJjZkYhCCAw9GRzK6DmXqUrKA5GfaFEr1BRiM/aHS127yj+65hfNYDiRVprQPWRNgxx3lXcSckwi7fU8waKrZkiYOvjJJjseJFI8yOZA2+mJJcsP3SP0hTg5MnGVMesdsYgNFIxQMsGRbvFFNMGjx8RAQHHEkrEEYJiAklWAUWknOI+7MgBJASKlnEWTGAj4gSViPWFQPZwvb3kqdLkbrDgegljKoMAYktWQJKFU5Y5MmSAMDEG9vtBM5PyhRWeCZyZHv3iHJhCyYpLEUJrOAj4kwvEcLKiAWTAEltj4gNj2jgRwJICAwEcSYXMs0aUt+Z+F/nJrUArqLnA+8t10pUMnk+/tCErUuFwAJWewt27SauJ2W4PeAZi3ftEBJYgDxFiE2xwsoGFkgsIFkgsmgWIobbFGmKp0+BI+UBNfyE9pE6Wv2lZZOyIVmah0qSQ0q+/3jVxleXJrUxIAHJmn8LntCpUlI4Az7zN9LIrUaRazuflvY+ke2zHAxDlWfOBIfDOe6ya1ik25jkxgsu/Ct/DJro7CcBCT9JdTFDZFsm1T0PWXjK0Nj3PEIfD2tAz5BPPYd5Oo1zWFtkgs2PwTULzYgTHuYy9KZiBkR0mMnbJYmueksP94hx0CxkDLauDJaZWDiKbB6OQcG5Yo0yq4SP5Oe06Srw/c4BVAw/+QlpPD9w/8tc/MyX5JP61Piv/AByY0znsMyQ0tv8ACR9Z2NfQ7hwdij2lHrOiOg0+5yNzHaok+yVfrsc2y7O8jRS174H7o7mFqpfU3pTWu5mOBidfpPDyVVBQ5zjk47mT17k/a+fFv6c2mhUcFpao0VTMAcmbx6MFybHO0D9TKi1rU52donqX9LfNn7PVodIF/PTn55k60qqclK1x7EdoxfiBayMNxeOqPoAPpB2a2wIfzHPtKTWwT2e8cw6DuZ7GJPYmQRFT5x2tkGeVkcBeOBB2u4GFJ+8H5nEG1kYFmyKQ8yKVHcaCvVUoR5IYH3OMS0o1pYflpAz3z2EOHHykbtTXRWXusWtB3ZzgTwd239PdPMn9TsYImSOZwvizWefrRUD+WkYyPc8mb3UuvaKoqq3Lbn/0zuxOK1tgu1Flg5DMTz851+HxZdrl83uZkb3hHRKos1lq8k7UP9Z1qY2jA5PtON0PXdPpNNXTsc7FxxjvH1f+oHSNC4r1Q1Ctt3YVAxJz27/1xHuerdq+L5kdNr9QK0ZDySJz1j4PE4rXf6kb9W/w+gJ0xbjzbfzkfoMCQ/8AH1T2KB0+zZjLftBnPy9J0+OyRx9+trsmtkTYJm9K6xoOrsyaO4mxe6MNpPHoPXE0PJb2+86dRnKiziCeyH8oY57wZrGe8dQ5quWJPaMcmWDWPUyJRRHRzQCrY+Ujt9zDlV9YNwo57RqYj5Y9zFB/EL7iKNp+G31HxNZtNegQ57Gxx2+g/wAznLW1Gos3XNZY3fLEmX9PpbAu0q24fLM0Pwm63TLbtZlHAmPM8yfhu9emFXUwHOc/SNYQo/Nx8zxOo0mjNlj1NpeRwDiXD4Ro1VB+JRN+eAwzmb1OXneq6lp6MAMbHY4C18/z9JxWq0Ope223yLcg7nzljz6mesavwFVdftoXy37gcgTHt8F6qmwq1OHzg7Wz/ec/VtXmPNDSwP5kYfURmR0IAHB9+J6ZZ4W6gqqi6cOCeACCZXt8K68L+06dcQP+knH2mcLI4XSW6ihxbpiy2r2K53DHsZ2fRPEOt1T206u0i8cqCgUY9RH/AAPVU4A02oTHoAwkD065XLMLd/qSWz95ZLE/Da+OvPcqR9JJdef96n6gzEXT2jgPZ9C5hl0Gsuwte9jjICsQTNz1/jO1rN1A+in9YFuokHB2A+xMxbNG6N+0NyuRg7nYH+sE+jUklt+fm5/zJ01rfOtYjgL94Cy0vyTMddNtztdx/wDYf8yJ0i4A3NjuB5h/zHSXGp5q+6f8hFMv4MfxP/zb/MUvaZHvtnS6i7OnBJ7YnL9ep6vbXs6MLqhW5O4LjccY+3edq9iooZyqr7scCDXV0sxXzKiw7gNnEl+OO2vNvhvGBsWuxra8NjcqDn6kCK3w74j1VvmHqOsByCFG4AT0fUa6ihN1tyIvuZUbruiOPLt8znH5a2OP5SfV5/tXa5f8I8UnaPimKDvswhP1l/R+H9XnzLV2uRzufM2F67pGvahnapx231MB9+0unWUrWHN9YU+pOJZ8fk1j2+GaWtrvUhGUZde6k+4l+vp1dZ3oxDY5hq9dprCy16uvcOOGEcW0Zwb1ORnJOQZqeZEQFSAgOzZIyvB/rG8iprNzVFsDkkDH0I7yQWhP2q2j69+Pb6QXxekWwDzyC4Ppj9JQj07p9nPwlO/1BrXP9I1HTkrubytqJjlAmP6ySdR0eSvxA47nEhq9dpaTXuudlY968Nj6+sYM5+g6NK7Rp94GWYqCDuY9zg+syrugqoXbrCGH76+UMr7ZXOe31nT/AB+hsAHxWM8DPH8iIK7U9OLqtjO5xwwQt/aZ5gxU6RXTRi5q9RhgQ7UDcvt257+8lZXVbWUaitq/RhSGX+k1jZ05Bg22E+qHg4+hEzNL1/QauivU06W9dNaM17iFJHzXuIyGf4zfwXQnnFIz6bFim3+K9M/98fIFopOU/DQXp9KEKtLY9W3RJ0vTKMlLGB5AJ7TEHi9s5NA4+a8//qDt8X2sMV1V1/MuD/eXuNcug/DdKgOKQikc9sQB0HTSygJWxU7SCw4Pticv1PxDdq6tptWvIIPlPjcD6ETCZ0NZQ2EqTnBckD+UzfkXl6Kh6V5y1K+kFhH7quuTLK6GjBQ4Jzzt9BPLAtIbIcn9f+00NHq6dOSyW2KSMHH+c5knv/Dl6N+HacAY5x23En+8l8DRtANaHHuvacCvVhVpX01V58lwQa2ViMHv3aG0fiK7S1itLmNY7A7jj7kzXcOXdnR05ytSEE85Ec6LTkEGqvHtsE45vFlzFQrsB68CCbxZqwW2WMcnsVBl78nNdo2i0+OakIH/AEAyA0OkYYVE45Ax2nGHxXriuBa36Bf8Ss/iLWM+9nsZsYyT/iT7PJzXdt03TMAHprYfNY1nT9CylXpqUEbeRj7Tgfx/Wk5324Pp5rSrqeovqCpupNhU5BZy2PvJffk5WPG3g2vReHtdqOi9S19Vos81afOL73YqoUEngew+Zmv/AKd6LrL9I09vWeF248jU0DzR7MGB7HI/7Tl9TqtVcAQbFZWDKd54IOR6y2vWuosg3s2QMcEj+8x151r8849O8mn+BPsIp5f+L9Q/jf8A5mKa+yM81jAfMyYGIop59dTj9YoooRMQqAHvFFCiYAHaR3c4wIopAQHjsIix+UUUqmDn2H2i3HHpFFCIG1h7SJub2H2iilEG1DAdl+0h8S/sv2iilDfEv7L9ooooyJtf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76200" y="-890588"/>
            <a:ext cx="1238250" cy="186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pic>
        <p:nvPicPr>
          <p:cNvPr id="447494" name="Picture 6" descr="http://i.olhares.com/data/big/182/1824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538"/>
            <a:ext cx="3563938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7495" name="Picture 8" descr="http://g1.globo.com/Noticias/Rio/foto/0,,20505686-FMM,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450" y="1125538"/>
            <a:ext cx="554355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831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Subtítulo 2"/>
          <p:cNvSpPr>
            <a:spLocks noGrp="1"/>
          </p:cNvSpPr>
          <p:nvPr>
            <p:ph type="subTitle" idx="1"/>
          </p:nvPr>
        </p:nvSpPr>
        <p:spPr>
          <a:xfrm>
            <a:off x="395288" y="333375"/>
            <a:ext cx="8424862" cy="5616575"/>
          </a:xfrm>
        </p:spPr>
        <p:txBody>
          <a:bodyPr/>
          <a:lstStyle/>
          <a:p>
            <a:pPr algn="l"/>
            <a:r>
              <a:rPr lang="pt-PT" sz="3200" b="1" dirty="0" smtClean="0">
                <a:solidFill>
                  <a:schemeClr val="tx1"/>
                </a:solidFill>
              </a:rPr>
              <a:t>Desertificação</a:t>
            </a:r>
            <a:r>
              <a:rPr lang="pt-PT" sz="3200" dirty="0" smtClean="0">
                <a:solidFill>
                  <a:schemeClr val="tx1"/>
                </a:solidFill>
              </a:rPr>
              <a:t> – processo pelo qual um território que não possui as condições climáticas dos desertos adquire estas caraterísticas em consequência da destruição da sua cobertura vegetal e também devido a uma forte erosão sofrida pelo seu solo. </a:t>
            </a:r>
          </a:p>
          <a:p>
            <a:pPr algn="l"/>
            <a:endParaRPr lang="pt-PT" sz="3200" b="1" dirty="0" smtClean="0">
              <a:solidFill>
                <a:schemeClr val="tx1"/>
              </a:solidFill>
            </a:endParaRPr>
          </a:p>
          <a:p>
            <a:pPr algn="l"/>
            <a:r>
              <a:rPr lang="pt-PT" sz="3200" b="1" dirty="0" smtClean="0">
                <a:solidFill>
                  <a:schemeClr val="tx1"/>
                </a:solidFill>
              </a:rPr>
              <a:t>Seca</a:t>
            </a:r>
            <a:r>
              <a:rPr lang="pt-PT" sz="3200" dirty="0" smtClean="0">
                <a:solidFill>
                  <a:schemeClr val="tx1"/>
                </a:solidFill>
              </a:rPr>
              <a:t> – Corresponde a um período prolongado de tempo seco devido à fraca pluviosidade ou ausência de precipitações.</a:t>
            </a:r>
          </a:p>
        </p:txBody>
      </p:sp>
    </p:spTree>
    <p:extLst>
      <p:ext uri="{BB962C8B-B14F-4D97-AF65-F5344CB8AC3E}">
        <p14:creationId xmlns:p14="http://schemas.microsoft.com/office/powerpoint/2010/main" val="24394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706" name="Picture 2" descr="C:\Users\fernando\Pictures\2011-01-01\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8664575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435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1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7020272" cy="5184576"/>
          </a:xfrm>
          <a:prstGeom prst="rect">
            <a:avLst/>
          </a:prstGeom>
          <a:noFill/>
        </p:spPr>
      </p:pic>
      <p:pic>
        <p:nvPicPr>
          <p:cNvPr id="1027" name="Picture 3" descr="C:\Users\Fernando Martins\Pictures\img1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660775"/>
            <a:ext cx="2133600" cy="3197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53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754" name="Picture 2" descr="C:\Users\fernando\Pictures\2011-01-01\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33375"/>
            <a:ext cx="394335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8755" name="Picture 3" descr="C:\Users\fernando\Pictures\2011-01-01\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350838"/>
            <a:ext cx="4735513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00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Subtítulo 2"/>
          <p:cNvSpPr>
            <a:spLocks noGrp="1"/>
          </p:cNvSpPr>
          <p:nvPr>
            <p:ph type="subTitle" idx="1"/>
          </p:nvPr>
        </p:nvSpPr>
        <p:spPr>
          <a:xfrm>
            <a:off x="250825" y="333375"/>
            <a:ext cx="8497888" cy="6335985"/>
          </a:xfrm>
        </p:spPr>
        <p:txBody>
          <a:bodyPr/>
          <a:lstStyle/>
          <a:p>
            <a:r>
              <a:rPr lang="pt-PT" sz="3200" b="1" dirty="0" smtClean="0">
                <a:solidFill>
                  <a:schemeClr val="tx1"/>
                </a:solidFill>
              </a:rPr>
              <a:t>Consequências das secas</a:t>
            </a:r>
          </a:p>
          <a:p>
            <a:endParaRPr lang="pt-PT" sz="3200" b="1" dirty="0" smtClean="0">
              <a:solidFill>
                <a:schemeClr val="tx1"/>
              </a:solidFill>
            </a:endParaRP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▪ Redução das produções agrícolas.</a:t>
            </a:r>
          </a:p>
          <a:p>
            <a:pPr algn="l"/>
            <a:r>
              <a:rPr lang="pt-PT" sz="3200" dirty="0">
                <a:solidFill>
                  <a:schemeClr val="tx1"/>
                </a:solidFill>
              </a:rPr>
              <a:t>▪</a:t>
            </a:r>
            <a:r>
              <a:rPr lang="pt-PT" sz="3200" dirty="0" smtClean="0">
                <a:solidFill>
                  <a:schemeClr val="tx1"/>
                </a:solidFill>
              </a:rPr>
              <a:t> Diminuição da produção de energia hidroelétrica e restrições à navegabilidade dos rios e à pesca em águas interiores.</a:t>
            </a:r>
          </a:p>
          <a:p>
            <a:pPr algn="l"/>
            <a:r>
              <a:rPr lang="pt-PT" sz="3200" dirty="0">
                <a:solidFill>
                  <a:schemeClr val="tx1"/>
                </a:solidFill>
              </a:rPr>
              <a:t>▪</a:t>
            </a:r>
            <a:r>
              <a:rPr lang="pt-PT" sz="3200" dirty="0" smtClean="0">
                <a:solidFill>
                  <a:schemeClr val="tx1"/>
                </a:solidFill>
              </a:rPr>
              <a:t> Maior probabilidade de ocorrência de incêndios florestais. </a:t>
            </a:r>
          </a:p>
          <a:p>
            <a:pPr algn="l"/>
            <a:r>
              <a:rPr lang="pt-PT" sz="3200" dirty="0">
                <a:solidFill>
                  <a:schemeClr val="tx1"/>
                </a:solidFill>
              </a:rPr>
              <a:t>▪</a:t>
            </a:r>
            <a:r>
              <a:rPr lang="pt-PT" sz="3200" dirty="0" smtClean="0">
                <a:solidFill>
                  <a:schemeClr val="tx1"/>
                </a:solidFill>
              </a:rPr>
              <a:t> Deficiente fornecimento de água aos domicílios, à população à agricultura e à indústria. </a:t>
            </a:r>
          </a:p>
          <a:p>
            <a:pPr algn="l"/>
            <a:endParaRPr lang="pt-PT" sz="3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1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Subtítulo 2"/>
          <p:cNvSpPr>
            <a:spLocks noGrp="1"/>
          </p:cNvSpPr>
          <p:nvPr>
            <p:ph type="subTitle" idx="1"/>
          </p:nvPr>
        </p:nvSpPr>
        <p:spPr>
          <a:xfrm>
            <a:off x="179388" y="333375"/>
            <a:ext cx="8785225" cy="6335713"/>
          </a:xfrm>
        </p:spPr>
        <p:txBody>
          <a:bodyPr/>
          <a:lstStyle/>
          <a:p>
            <a:r>
              <a:rPr lang="pt-PT" sz="3200" b="1" dirty="0" smtClean="0">
                <a:solidFill>
                  <a:schemeClr val="tx1"/>
                </a:solidFill>
              </a:rPr>
              <a:t>Medidas para prevenir, atenuar, este tipo de catástrofes naturais (secas)</a:t>
            </a:r>
          </a:p>
          <a:p>
            <a:endParaRPr lang="pt-PT" sz="3200" b="1" dirty="0" smtClean="0">
              <a:solidFill>
                <a:schemeClr val="tx1"/>
              </a:solidFill>
            </a:endParaRP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Racionalizar os consumos de água, isto é, evitar os desperdícios.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Armazenar a água através da construção de albufeiras nas regiões onde a sua escassez é mais acentuada.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Efetuar transvases que permitam a transferência de água das regiões de maior abundância para aquelas em que os problemas da seca inspiram maior preocupação.</a:t>
            </a:r>
          </a:p>
          <a:p>
            <a:pPr algn="l"/>
            <a:endParaRPr lang="pt-PT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7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Subtítulo 2"/>
          <p:cNvSpPr>
            <a:spLocks noGrp="1"/>
          </p:cNvSpPr>
          <p:nvPr>
            <p:ph type="subTitle" idx="1"/>
          </p:nvPr>
        </p:nvSpPr>
        <p:spPr>
          <a:xfrm>
            <a:off x="179388" y="116632"/>
            <a:ext cx="8785225" cy="6624735"/>
          </a:xfrm>
        </p:spPr>
        <p:txBody>
          <a:bodyPr/>
          <a:lstStyle/>
          <a:p>
            <a:pPr algn="just"/>
            <a:r>
              <a:rPr lang="pt-PT" sz="3200" b="1" dirty="0" smtClean="0">
                <a:solidFill>
                  <a:schemeClr val="tx1"/>
                </a:solidFill>
              </a:rPr>
              <a:t>Vaga de calor </a:t>
            </a:r>
            <a:r>
              <a:rPr lang="pt-PT" sz="3200" dirty="0" smtClean="0">
                <a:solidFill>
                  <a:schemeClr val="tx1"/>
                </a:solidFill>
              </a:rPr>
              <a:t>– Corresponde a um período de dias (seis dias consecutivos no mínimo) com temperaturas máximas superiores à média mensal desse mês em 5 ͦC. As ondas de calor favorecem a ocorrência de incêndios e têm um grande impacto na saúde pública e na agricultura. </a:t>
            </a:r>
          </a:p>
          <a:p>
            <a:pPr algn="just"/>
            <a:r>
              <a:rPr lang="pt-PT" sz="3200" b="1" dirty="0" smtClean="0">
                <a:solidFill>
                  <a:schemeClr val="tx1"/>
                </a:solidFill>
              </a:rPr>
              <a:t>Vaga de frio </a:t>
            </a:r>
            <a:r>
              <a:rPr lang="pt-PT" sz="3200" dirty="0" smtClean="0">
                <a:solidFill>
                  <a:schemeClr val="tx1"/>
                </a:solidFill>
              </a:rPr>
              <a:t>– Corresponde a um período de dias ( seis dias consecutivos no mínimo) com temperaturas mínimas mais baixas relativamente à  temperatura média mensal desse mês de 5 ͦC. As ondas de frio têm um grande impacto na saúde pública e na agricultura.</a:t>
            </a:r>
          </a:p>
        </p:txBody>
      </p:sp>
    </p:spTree>
    <p:extLst>
      <p:ext uri="{BB962C8B-B14F-4D97-AF65-F5344CB8AC3E}">
        <p14:creationId xmlns:p14="http://schemas.microsoft.com/office/powerpoint/2010/main" val="364317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93889" y="5641298"/>
            <a:ext cx="2798409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solidFill>
                  <a:prstClr val="white"/>
                </a:solidFill>
              </a:rPr>
              <a:t>À</a:t>
            </a:r>
          </a:p>
          <a:p>
            <a:pPr algn="ctr"/>
            <a:r>
              <a:rPr lang="pt-PT" sz="2200" b="1" dirty="0">
                <a:solidFill>
                  <a:prstClr val="white"/>
                </a:solidFill>
              </a:rPr>
              <a:t>CATÁSTROFE </a:t>
            </a:r>
          </a:p>
        </p:txBody>
      </p:sp>
      <p:sp>
        <p:nvSpPr>
          <p:cNvPr id="5" name="Seta em curva para a direita 4"/>
          <p:cNvSpPr/>
          <p:nvPr/>
        </p:nvSpPr>
        <p:spPr>
          <a:xfrm>
            <a:off x="179511" y="1365448"/>
            <a:ext cx="611673" cy="4799857"/>
          </a:xfrm>
          <a:prstGeom prst="curvedRightArrow">
            <a:avLst>
              <a:gd name="adj1" fmla="val 21989"/>
              <a:gd name="adj2" fmla="val 49034"/>
              <a:gd name="adj3" fmla="val 25334"/>
            </a:avLst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 dirty="0">
              <a:solidFill>
                <a:prstClr val="black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276814" y="2579784"/>
            <a:ext cx="1728787" cy="73866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100" dirty="0">
                <a:solidFill>
                  <a:prstClr val="white"/>
                </a:solidFill>
              </a:rPr>
              <a:t>Territórios</a:t>
            </a:r>
          </a:p>
          <a:p>
            <a:pPr algn="ctr"/>
            <a:r>
              <a:rPr lang="pt-PT" sz="2100" dirty="0">
                <a:solidFill>
                  <a:prstClr val="white"/>
                </a:solidFill>
              </a:rPr>
              <a:t>vulneráveis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310722" y="4221088"/>
            <a:ext cx="1728787" cy="7386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100" dirty="0">
                <a:solidFill>
                  <a:prstClr val="white"/>
                </a:solidFill>
              </a:rPr>
              <a:t>Territórios</a:t>
            </a:r>
          </a:p>
          <a:p>
            <a:pPr algn="ctr"/>
            <a:r>
              <a:rPr lang="pt-PT" sz="2100" dirty="0">
                <a:solidFill>
                  <a:prstClr val="white"/>
                </a:solidFill>
              </a:rPr>
              <a:t>suscetíveis</a:t>
            </a:r>
          </a:p>
        </p:txBody>
      </p:sp>
      <p:sp>
        <p:nvSpPr>
          <p:cNvPr id="10" name="Retângulo 9"/>
          <p:cNvSpPr/>
          <p:nvPr/>
        </p:nvSpPr>
        <p:spPr>
          <a:xfrm>
            <a:off x="3965473" y="4205699"/>
            <a:ext cx="4927005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5"/>
            </a:solidFill>
          </a:ln>
        </p:spPr>
        <p:txBody>
          <a:bodyPr anchor="ctr">
            <a:noAutofit/>
          </a:bodyPr>
          <a:lstStyle/>
          <a:p>
            <a:r>
              <a:rPr lang="pt-PT" b="1" dirty="0">
                <a:solidFill>
                  <a:prstClr val="black"/>
                </a:solidFill>
              </a:rPr>
              <a:t>Propensão para uma área ser afetada por um determinado perigo.</a:t>
            </a:r>
            <a:endParaRPr lang="pt-PT" altLang="pt-PT" b="1" dirty="0">
              <a:solidFill>
                <a:prstClr val="black"/>
              </a:solidFill>
            </a:endParaRPr>
          </a:p>
        </p:txBody>
      </p:sp>
      <p:sp>
        <p:nvSpPr>
          <p:cNvPr id="15" name="Retângulo 9"/>
          <p:cNvSpPr/>
          <p:nvPr/>
        </p:nvSpPr>
        <p:spPr>
          <a:xfrm>
            <a:off x="3965472" y="980728"/>
            <a:ext cx="4927001" cy="792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5"/>
            </a:solidFill>
          </a:ln>
        </p:spPr>
        <p:txBody>
          <a:bodyPr anchor="ctr">
            <a:noAutofit/>
          </a:bodyPr>
          <a:lstStyle/>
          <a:p>
            <a:pPr defTabSz="457200">
              <a:spcBef>
                <a:spcPts val="1000"/>
              </a:spcBef>
              <a:buClr>
                <a:srgbClr val="4F81BD"/>
              </a:buClr>
              <a:buSzPct val="80000"/>
            </a:pPr>
            <a:r>
              <a:rPr lang="pt-PT" b="1" dirty="0">
                <a:solidFill>
                  <a:prstClr val="black"/>
                </a:solidFill>
              </a:rPr>
              <a:t>São riscos decorrentes da exposição do homem a um fenómeno natural que pode causar danos materiais e perda de vidas humanas. </a:t>
            </a:r>
          </a:p>
        </p:txBody>
      </p:sp>
      <p:sp>
        <p:nvSpPr>
          <p:cNvPr id="16" name="CaixaDeTexto 3"/>
          <p:cNvSpPr txBox="1"/>
          <p:nvPr/>
        </p:nvSpPr>
        <p:spPr>
          <a:xfrm>
            <a:off x="805597" y="980728"/>
            <a:ext cx="2798409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solidFill>
                  <a:prstClr val="white"/>
                </a:solidFill>
              </a:rPr>
              <a:t>DO</a:t>
            </a:r>
          </a:p>
          <a:p>
            <a:pPr algn="ctr"/>
            <a:r>
              <a:rPr lang="pt-PT" sz="2200" b="1" dirty="0">
                <a:solidFill>
                  <a:prstClr val="white"/>
                </a:solidFill>
              </a:rPr>
              <a:t>RISCO NATURAL </a:t>
            </a:r>
          </a:p>
        </p:txBody>
      </p:sp>
      <p:sp>
        <p:nvSpPr>
          <p:cNvPr id="20" name="Retângulo 9"/>
          <p:cNvSpPr/>
          <p:nvPr/>
        </p:nvSpPr>
        <p:spPr>
          <a:xfrm>
            <a:off x="3965474" y="2132856"/>
            <a:ext cx="4927005" cy="1632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5"/>
            </a:solidFill>
          </a:ln>
        </p:spPr>
        <p:txBody>
          <a:bodyPr anchor="ctr">
            <a:noAutofit/>
          </a:bodyPr>
          <a:lstStyle/>
          <a:p>
            <a:r>
              <a:rPr lang="pt-PT" b="1" dirty="0">
                <a:solidFill>
                  <a:prstClr val="black"/>
                </a:solidFill>
              </a:rPr>
              <a:t>Grau de perda de população (vítimas mortais, desaparecidos, desalojados), material (propriedades, infraestruturas e atividades económicas), resultante da ocorrência de um processo perigoso natural ou induzido pela ação humana.</a:t>
            </a:r>
          </a:p>
        </p:txBody>
      </p:sp>
      <p:sp>
        <p:nvSpPr>
          <p:cNvPr id="21" name="Retângulo 9"/>
          <p:cNvSpPr/>
          <p:nvPr/>
        </p:nvSpPr>
        <p:spPr>
          <a:xfrm>
            <a:off x="3965474" y="5408236"/>
            <a:ext cx="4927007" cy="1430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5"/>
            </a:solidFill>
          </a:ln>
        </p:spPr>
        <p:txBody>
          <a:bodyPr anchor="ctr">
            <a:noAutofit/>
          </a:bodyPr>
          <a:lstStyle/>
          <a:p>
            <a:pPr algn="just" defTabSz="457200">
              <a:spcBef>
                <a:spcPts val="1000"/>
              </a:spcBef>
              <a:buClr>
                <a:srgbClr val="4F81BD"/>
              </a:buClr>
              <a:buSzPct val="80000"/>
            </a:pPr>
            <a:endParaRPr lang="pt-PT" dirty="0">
              <a:solidFill>
                <a:prstClr val="black"/>
              </a:solidFill>
            </a:endParaRPr>
          </a:p>
          <a:p>
            <a:pPr algn="just" defTabSz="457200">
              <a:spcBef>
                <a:spcPts val="1000"/>
              </a:spcBef>
              <a:buClr>
                <a:srgbClr val="4F81BD"/>
              </a:buClr>
              <a:buSzPct val="80000"/>
            </a:pPr>
            <a:r>
              <a:rPr lang="pt-PT" b="1" dirty="0">
                <a:solidFill>
                  <a:prstClr val="black"/>
                </a:solidFill>
              </a:rPr>
              <a:t>Acontecimento súbito, quase sempre imprevisível,  de origem natural, susceptível de provocar vítimas e danos materiais avultados em áreas extensas, afetando gravemente a segurança das pessoas.</a:t>
            </a:r>
          </a:p>
          <a:p>
            <a:pPr>
              <a:spcBef>
                <a:spcPct val="20000"/>
              </a:spcBef>
              <a:buClr>
                <a:srgbClr val="000000"/>
              </a:buClr>
              <a:buSzPct val="80000"/>
            </a:pPr>
            <a:endParaRPr lang="pt-PT" altLang="pt-PT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4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5" grpId="0" animBg="1"/>
      <p:bldP spid="16" grpId="0" animBg="1"/>
      <p:bldP spid="20" grpId="0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728"/>
            <a:ext cx="9144000" cy="6257656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0" y="548680"/>
            <a:ext cx="9144000" cy="830997"/>
          </a:xfrm>
          <a:prstGeom prst="rect">
            <a:avLst/>
          </a:prstGeom>
          <a:solidFill>
            <a:srgbClr val="F2DCDB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</a:rPr>
              <a:t>RISCOS NATURAIS DE NATUREZA CLIMÁTICA (Golpes de calor, desidratação, asfixia …)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14018"/>
          <a:stretch/>
        </p:blipFill>
        <p:spPr>
          <a:xfrm>
            <a:off x="-7298" y="548680"/>
            <a:ext cx="616852" cy="461665"/>
          </a:xfrm>
          <a:prstGeom prst="rect">
            <a:avLst/>
          </a:prstGeom>
        </p:spPr>
      </p:pic>
      <p:sp>
        <p:nvSpPr>
          <p:cNvPr id="35" name="Title 1"/>
          <p:cNvSpPr txBox="1">
            <a:spLocks/>
          </p:cNvSpPr>
          <p:nvPr/>
        </p:nvSpPr>
        <p:spPr>
          <a:xfrm>
            <a:off x="0" y="6143503"/>
            <a:ext cx="1043608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200" dirty="0" smtClean="0">
                <a:solidFill>
                  <a:prstClr val="black"/>
                </a:solidFill>
              </a:rPr>
              <a:t>Onda de calor</a:t>
            </a:r>
            <a:endParaRPr lang="pt-PT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3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50">
        <p:fade/>
      </p:transition>
    </mc:Choice>
    <mc:Fallback xmlns="">
      <p:transition spd="med" advTm="4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43594"/>
          </a:xfrm>
        </p:spPr>
        <p:txBody>
          <a:bodyPr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Áreas suscetiveis à ocorrência de Ondas de çalor e vagas de frio</a:t>
            </a:r>
            <a:endParaRPr lang="pt-PT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Fernando Martins\Pictures\img4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0920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850" name="Picture 2" descr="C:\Users\fernando\Pictures\2011-01-01\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8497888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416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/>
          </a:p>
        </p:txBody>
      </p:sp>
      <p:pic>
        <p:nvPicPr>
          <p:cNvPr id="463876" name="Picture 2" descr="C:\Users\fernando\Pictures\2011-01-17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20713"/>
            <a:ext cx="864235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3877" name="CaixaDeTexto 4"/>
          <p:cNvSpPr txBox="1">
            <a:spLocks noChangeArrowheads="1"/>
          </p:cNvSpPr>
          <p:nvPr/>
        </p:nvSpPr>
        <p:spPr bwMode="auto">
          <a:xfrm>
            <a:off x="395288" y="115888"/>
            <a:ext cx="8137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</a:rPr>
              <a:t>Efeitos das Vagas de Frio na Circulação dos Meios de </a:t>
            </a:r>
            <a:r>
              <a:rPr lang="pt-PT" sz="2400" b="1" dirty="0" smtClean="0">
                <a:solidFill>
                  <a:prstClr val="black"/>
                </a:solidFill>
              </a:rPr>
              <a:t>Transporte (interrupção ou circulação lenta)</a:t>
            </a:r>
            <a:endParaRPr lang="pt-PT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78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9755"/>
            <a:ext cx="9144000" cy="6055629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0" y="548680"/>
            <a:ext cx="9144000" cy="461665"/>
          </a:xfrm>
          <a:prstGeom prst="rect">
            <a:avLst/>
          </a:prstGeom>
          <a:solidFill>
            <a:srgbClr val="F2DCDB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>
                <a:solidFill>
                  <a:prstClr val="black"/>
                </a:solidFill>
              </a:rPr>
              <a:t>RISCOS NATURAIS DE NATUREZA CLIMÁTICA</a:t>
            </a:r>
            <a:endParaRPr lang="pt-PT" sz="2400" b="1" dirty="0">
              <a:solidFill>
                <a:prstClr val="black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14018"/>
          <a:stretch/>
        </p:blipFill>
        <p:spPr>
          <a:xfrm>
            <a:off x="-7298" y="548680"/>
            <a:ext cx="616852" cy="461665"/>
          </a:xfrm>
          <a:prstGeom prst="rect">
            <a:avLst/>
          </a:prstGeom>
        </p:spPr>
      </p:pic>
      <p:sp>
        <p:nvSpPr>
          <p:cNvPr id="35" name="Title 1"/>
          <p:cNvSpPr txBox="1">
            <a:spLocks/>
          </p:cNvSpPr>
          <p:nvPr/>
        </p:nvSpPr>
        <p:spPr>
          <a:xfrm>
            <a:off x="0" y="6143503"/>
            <a:ext cx="82758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200" dirty="0" smtClean="0">
                <a:solidFill>
                  <a:prstClr val="black"/>
                </a:solidFill>
              </a:rPr>
              <a:t>Eslovénia</a:t>
            </a:r>
            <a:endParaRPr lang="pt-PT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1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/>
              </a:solidFill>
            </a:endParaRPr>
          </a:p>
        </p:txBody>
      </p:sp>
      <p:pic>
        <p:nvPicPr>
          <p:cNvPr id="2050" name="Picture 2" descr="C:\Users\Fernando Martins\Pictures\img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347"/>
            <a:ext cx="6840760" cy="661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5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ernando Martins\Pictures\img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6551"/>
            <a:ext cx="8640960" cy="64908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985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pt-PT" sz="3600" b="1" dirty="0" smtClean="0">
                <a:solidFill>
                  <a:schemeClr val="tx1"/>
                </a:solidFill>
              </a:rPr>
              <a:t>Consequências das vagas de frio</a:t>
            </a:r>
          </a:p>
          <a:p>
            <a:pPr algn="just"/>
            <a:r>
              <a:rPr lang="pt-PT" sz="3600" dirty="0">
                <a:solidFill>
                  <a:schemeClr val="tx1"/>
                </a:solidFill>
              </a:rPr>
              <a:t>▪</a:t>
            </a:r>
            <a:r>
              <a:rPr lang="pt-PT" sz="3600" dirty="0" smtClean="0">
                <a:solidFill>
                  <a:schemeClr val="tx1"/>
                </a:solidFill>
              </a:rPr>
              <a:t> </a:t>
            </a:r>
            <a:r>
              <a:rPr lang="pt-PT" sz="3600" dirty="0">
                <a:solidFill>
                  <a:schemeClr val="tx1"/>
                </a:solidFill>
              </a:rPr>
              <a:t>D</a:t>
            </a:r>
            <a:r>
              <a:rPr lang="pt-PT" sz="3600" dirty="0" smtClean="0">
                <a:solidFill>
                  <a:schemeClr val="tx1"/>
                </a:solidFill>
              </a:rPr>
              <a:t>estruição das produções agrícolas e morte de animais.</a:t>
            </a:r>
          </a:p>
          <a:p>
            <a:pPr algn="l"/>
            <a:r>
              <a:rPr lang="pt-PT" sz="3600" dirty="0">
                <a:solidFill>
                  <a:schemeClr val="tx1"/>
                </a:solidFill>
              </a:rPr>
              <a:t>▪</a:t>
            </a:r>
            <a:r>
              <a:rPr lang="pt-PT" sz="3600" dirty="0" smtClean="0">
                <a:solidFill>
                  <a:schemeClr val="tx1"/>
                </a:solidFill>
              </a:rPr>
              <a:t> </a:t>
            </a:r>
            <a:r>
              <a:rPr lang="pt-PT" sz="3600" dirty="0">
                <a:solidFill>
                  <a:schemeClr val="tx1"/>
                </a:solidFill>
              </a:rPr>
              <a:t>C</a:t>
            </a:r>
            <a:r>
              <a:rPr lang="pt-PT" sz="3600" dirty="0" smtClean="0">
                <a:solidFill>
                  <a:schemeClr val="tx1"/>
                </a:solidFill>
              </a:rPr>
              <a:t>ondicionamento ou impossibilidade de circulação dos meios de transporte (carros, comboios), aumento dos acidentes de viação. </a:t>
            </a:r>
          </a:p>
          <a:p>
            <a:pPr algn="l"/>
            <a:r>
              <a:rPr lang="pt-PT" sz="3600" dirty="0">
                <a:solidFill>
                  <a:schemeClr val="tx1"/>
                </a:solidFill>
              </a:rPr>
              <a:t>▪</a:t>
            </a:r>
            <a:r>
              <a:rPr lang="pt-PT" sz="3600" dirty="0" smtClean="0">
                <a:solidFill>
                  <a:schemeClr val="tx1"/>
                </a:solidFill>
              </a:rPr>
              <a:t> </a:t>
            </a:r>
            <a:r>
              <a:rPr lang="pt-PT" sz="3600" dirty="0">
                <a:solidFill>
                  <a:schemeClr val="tx1"/>
                </a:solidFill>
              </a:rPr>
              <a:t>A</a:t>
            </a:r>
            <a:r>
              <a:rPr lang="pt-PT" sz="3600" dirty="0" smtClean="0">
                <a:solidFill>
                  <a:schemeClr val="tx1"/>
                </a:solidFill>
              </a:rPr>
              <a:t>umento de casos de gripe, de vítimas mortais por congelamento ou hipotermia (sem-abrigos)</a:t>
            </a:r>
            <a:r>
              <a:rPr lang="pt-PT" dirty="0" smtClean="0">
                <a:solidFill>
                  <a:schemeClr val="tx1"/>
                </a:solidFill>
              </a:rPr>
              <a:t>. </a:t>
            </a:r>
          </a:p>
          <a:p>
            <a:pPr algn="l"/>
            <a:r>
              <a:rPr lang="pt-PT" sz="3600" dirty="0">
                <a:solidFill>
                  <a:schemeClr val="tx1"/>
                </a:solidFill>
              </a:rPr>
              <a:t>▪</a:t>
            </a:r>
            <a:r>
              <a:rPr lang="pt-PT" sz="3600" dirty="0" smtClean="0">
                <a:solidFill>
                  <a:schemeClr val="tx1"/>
                </a:solidFill>
              </a:rPr>
              <a:t> Aumenta o consumo de energia elétrica para aquecimento durante o inverno.</a:t>
            </a:r>
          </a:p>
          <a:p>
            <a:pPr algn="l"/>
            <a:r>
              <a:rPr lang="pt-PT" sz="3600" dirty="0" smtClean="0">
                <a:solidFill>
                  <a:schemeClr val="tx1"/>
                </a:solidFill>
              </a:rPr>
              <a:t>▪ Paralisação de atividades económicas.</a:t>
            </a:r>
          </a:p>
          <a:p>
            <a:pPr algn="l"/>
            <a:endParaRPr lang="pt-PT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30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264696"/>
          </a:xfrm>
        </p:spPr>
        <p:txBody>
          <a:bodyPr/>
          <a:lstStyle/>
          <a:p>
            <a:r>
              <a:rPr lang="pt-PT" sz="3200" b="1" dirty="0" smtClean="0">
                <a:solidFill>
                  <a:schemeClr val="tx1"/>
                </a:solidFill>
              </a:rPr>
              <a:t>Medidas preventivas para combater, atenuar as vagas de frio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- O IPMA recomenda nestas situações que as pessoas se agasalhem com várias camadas de roupa.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- Evitem deslocações rodoviárias extensas e não urgentes. 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- Comam líquidos quentes.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- Permaneçam nos domicílios e não saiam à rua ou se saírem façam-no por períodos de tempo curtos.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- Encham os depósitos de gasolina.</a:t>
            </a:r>
            <a:endParaRPr lang="pt-PT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73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Rodapé 3"/>
          <p:cNvSpPr>
            <a:spLocks noGrp="1"/>
          </p:cNvSpPr>
          <p:nvPr>
            <p:ph type="subTitle" idx="1"/>
          </p:nvPr>
        </p:nvSpPr>
        <p:spPr>
          <a:xfrm>
            <a:off x="250825" y="188913"/>
            <a:ext cx="8642350" cy="6480175"/>
          </a:xfrm>
        </p:spPr>
        <p:txBody>
          <a:bodyPr/>
          <a:lstStyle/>
          <a:p>
            <a:r>
              <a:rPr lang="pt-PT" sz="3200" b="1" dirty="0" smtClean="0">
                <a:solidFill>
                  <a:schemeClr val="tx1"/>
                </a:solidFill>
              </a:rPr>
              <a:t>Consequências das vagas de calor</a:t>
            </a:r>
          </a:p>
          <a:p>
            <a:pPr algn="just"/>
            <a:r>
              <a:rPr lang="pt-PT" sz="3200" dirty="0" smtClean="0">
                <a:solidFill>
                  <a:schemeClr val="tx1"/>
                </a:solidFill>
              </a:rPr>
              <a:t>▪</a:t>
            </a:r>
            <a:r>
              <a:rPr lang="pt-PT" sz="3200" dirty="0" smtClean="0"/>
              <a:t> </a:t>
            </a:r>
            <a:r>
              <a:rPr lang="pt-PT" sz="3200" dirty="0" smtClean="0">
                <a:solidFill>
                  <a:schemeClr val="tx1"/>
                </a:solidFill>
              </a:rPr>
              <a:t>Nestes períodos o consumo de água dispara.</a:t>
            </a:r>
          </a:p>
          <a:p>
            <a:pPr algn="l"/>
            <a:r>
              <a:rPr lang="pt-PT" sz="3200" dirty="0">
                <a:solidFill>
                  <a:schemeClr val="tx1"/>
                </a:solidFill>
              </a:rPr>
              <a:t>▪</a:t>
            </a:r>
            <a:r>
              <a:rPr lang="pt-PT" sz="3200" dirty="0" smtClean="0">
                <a:solidFill>
                  <a:schemeClr val="tx1"/>
                </a:solidFill>
              </a:rPr>
              <a:t> Consumo de eletricidade aumenta para ligar os aparelhos de ar condicionado.</a:t>
            </a:r>
          </a:p>
          <a:p>
            <a:pPr algn="l"/>
            <a:r>
              <a:rPr lang="pt-PT" sz="3200" dirty="0">
                <a:solidFill>
                  <a:schemeClr val="tx1"/>
                </a:solidFill>
              </a:rPr>
              <a:t>▪</a:t>
            </a:r>
            <a:r>
              <a:rPr lang="pt-PT" sz="3200" dirty="0" smtClean="0">
                <a:solidFill>
                  <a:schemeClr val="tx1"/>
                </a:solidFill>
              </a:rPr>
              <a:t> Danifica ou destrói culturas e mata o gado. 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▪ Provoca golpes de calor, desidratação, queimaduras solares, dificuldades em respirar, aumentando a afluência às urgências e um aumento da mortalidade.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▪ Maior probabilidade de ocorrência de incêndios florestais devastadores.</a:t>
            </a:r>
          </a:p>
          <a:p>
            <a:pPr algn="l"/>
            <a:endParaRPr lang="pt-PT" sz="3200" dirty="0" smtClean="0">
              <a:solidFill>
                <a:schemeClr val="tx1"/>
              </a:solidFill>
            </a:endParaRPr>
          </a:p>
          <a:p>
            <a:pPr algn="l"/>
            <a:endParaRPr lang="pt-PT" sz="3200" dirty="0" smtClean="0">
              <a:solidFill>
                <a:schemeClr val="tx1"/>
              </a:solidFill>
            </a:endParaRPr>
          </a:p>
          <a:p>
            <a:pPr algn="l"/>
            <a:endParaRPr lang="pt-PT" sz="3200" dirty="0" smtClean="0">
              <a:solidFill>
                <a:schemeClr val="tx1"/>
              </a:solidFill>
            </a:endParaRPr>
          </a:p>
          <a:p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116267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Título 1"/>
          <p:cNvSpPr>
            <a:spLocks noGrp="1"/>
          </p:cNvSpPr>
          <p:nvPr>
            <p:ph type="subTitle" idx="1"/>
          </p:nvPr>
        </p:nvSpPr>
        <p:spPr>
          <a:xfrm>
            <a:off x="179388" y="333375"/>
            <a:ext cx="8785225" cy="5305425"/>
          </a:xfrm>
        </p:spPr>
        <p:txBody>
          <a:bodyPr/>
          <a:lstStyle/>
          <a:p>
            <a:pPr algn="l"/>
            <a:r>
              <a:rPr lang="pt-PT" sz="3600" b="1" dirty="0" smtClean="0">
                <a:solidFill>
                  <a:schemeClr val="tx1"/>
                </a:solidFill>
              </a:rPr>
              <a:t>Riscos</a:t>
            </a:r>
            <a:r>
              <a:rPr lang="pt-PT" sz="3600" dirty="0" smtClean="0">
                <a:solidFill>
                  <a:schemeClr val="tx1"/>
                </a:solidFill>
              </a:rPr>
              <a:t> </a:t>
            </a:r>
            <a:r>
              <a:rPr lang="pt-PT" sz="3600" b="1" dirty="0" smtClean="0">
                <a:solidFill>
                  <a:schemeClr val="tx1"/>
                </a:solidFill>
              </a:rPr>
              <a:t>Naturais </a:t>
            </a:r>
            <a:r>
              <a:rPr lang="pt-PT" sz="2800" dirty="0" smtClean="0">
                <a:solidFill>
                  <a:schemeClr val="tx1"/>
                </a:solidFill>
              </a:rPr>
              <a:t>– São riscos decorrentes da exposição do homem a um fenómeno natural que pode causar danos materiais e perda de vidas humanas. 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  <a:p>
            <a:pPr algn="just"/>
            <a:r>
              <a:rPr lang="pt-PT" sz="3600" b="1" dirty="0" smtClean="0">
                <a:solidFill>
                  <a:schemeClr val="tx1"/>
                </a:solidFill>
              </a:rPr>
              <a:t>Catástrofes naturais</a:t>
            </a:r>
            <a:r>
              <a:rPr lang="pt-PT" sz="2800" dirty="0" smtClean="0">
                <a:solidFill>
                  <a:schemeClr val="tx1"/>
                </a:solidFill>
              </a:rPr>
              <a:t> – Acontecimentos súbitos, quase sempre imprevisíveis, de origem natural, susceptível de provocar vítimas e danos materiais avultados em áreas extensas, afetando gravemente a segurança das pessoas.</a:t>
            </a: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38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pt-PT" sz="3200" b="1" dirty="0" smtClean="0">
                <a:solidFill>
                  <a:schemeClr val="tx1"/>
                </a:solidFill>
              </a:rPr>
              <a:t>Medidas preventivas para combater ou atenuar as ondas de calor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▪ Evitar o Sol nas horas de maior calor, evitando golpes de calor que poderão ser fatais para as pessoas mais fragilizadas do ponto de vista da saúde, a população mais idosa. Permanecer em locais sombrios e frescos.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▪ Beber água para evitar a desidratação</a:t>
            </a:r>
            <a:r>
              <a:rPr lang="pt-PT" sz="3200" dirty="0">
                <a:solidFill>
                  <a:schemeClr val="tx1"/>
                </a:solidFill>
              </a:rPr>
              <a:t>,</a:t>
            </a:r>
            <a:r>
              <a:rPr lang="pt-PT" sz="3200" dirty="0" smtClean="0">
                <a:solidFill>
                  <a:schemeClr val="tx1"/>
                </a:solidFill>
              </a:rPr>
              <a:t> estas situações poderão refletir-se no aumento da taxa de mortalidade.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▪ Usar bonés, roupas largas e frescas evitando ao máximo a exposição da pele ao Sol, usar protetor solar, para evitar queimaduras solares. </a:t>
            </a:r>
          </a:p>
          <a:p>
            <a:pPr algn="l"/>
            <a:endParaRPr lang="pt-PT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65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Subtítulo 2"/>
          <p:cNvSpPr>
            <a:spLocks noGrp="1"/>
          </p:cNvSpPr>
          <p:nvPr>
            <p:ph type="subTitle" idx="1"/>
          </p:nvPr>
        </p:nvSpPr>
        <p:spPr>
          <a:xfrm>
            <a:off x="250825" y="549275"/>
            <a:ext cx="8642350" cy="5688013"/>
          </a:xfrm>
        </p:spPr>
        <p:txBody>
          <a:bodyPr/>
          <a:lstStyle/>
          <a:p>
            <a:pPr algn="l"/>
            <a:r>
              <a:rPr lang="pt-PT" sz="3600" b="1" dirty="0" smtClean="0">
                <a:solidFill>
                  <a:schemeClr val="tx1"/>
                </a:solidFill>
              </a:rPr>
              <a:t>Cheia</a:t>
            </a:r>
            <a:r>
              <a:rPr lang="pt-PT" sz="3600" dirty="0" smtClean="0">
                <a:solidFill>
                  <a:schemeClr val="tx1"/>
                </a:solidFill>
              </a:rPr>
              <a:t> – Corresponde à subida rápida do caudal de um rio devido à elevada pluviosidade ou à fusão da neve e do gelo. A cheia não implica o transbordo da água </a:t>
            </a:r>
            <a:r>
              <a:rPr lang="pt-PT" sz="3600" dirty="0">
                <a:solidFill>
                  <a:schemeClr val="tx1"/>
                </a:solidFill>
              </a:rPr>
              <a:t>das </a:t>
            </a:r>
            <a:r>
              <a:rPr lang="pt-PT" sz="3600" dirty="0" smtClean="0">
                <a:solidFill>
                  <a:schemeClr val="tx1"/>
                </a:solidFill>
              </a:rPr>
              <a:t>margens do leito normal ou ordinário.  </a:t>
            </a:r>
          </a:p>
          <a:p>
            <a:pPr algn="l"/>
            <a:r>
              <a:rPr lang="pt-PT" sz="3600" b="1" dirty="0" smtClean="0">
                <a:solidFill>
                  <a:schemeClr val="tx1"/>
                </a:solidFill>
              </a:rPr>
              <a:t>Inundação </a:t>
            </a:r>
            <a:r>
              <a:rPr lang="pt-PT" sz="3600" dirty="0" smtClean="0">
                <a:solidFill>
                  <a:schemeClr val="tx1"/>
                </a:solidFill>
              </a:rPr>
              <a:t>– Quando o leito normal de um rio não é capaz de conter toda a água acabando por transbordar das margens de um rio e submergindo ou alagando de água o leito de inundação.   </a:t>
            </a:r>
          </a:p>
        </p:txBody>
      </p:sp>
    </p:spTree>
    <p:extLst>
      <p:ext uri="{BB962C8B-B14F-4D97-AF65-F5344CB8AC3E}">
        <p14:creationId xmlns:p14="http://schemas.microsoft.com/office/powerpoint/2010/main" val="76393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ernando Martins\Pictures\img4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77595"/>
            <a:ext cx="8599820" cy="478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107504" y="196180"/>
            <a:ext cx="8856984" cy="186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b="1" dirty="0" smtClean="0">
                <a:solidFill>
                  <a:prstClr val="black"/>
                </a:solidFill>
              </a:rPr>
              <a:t>Tipos de inundações</a:t>
            </a:r>
            <a:r>
              <a:rPr lang="pt-PT" sz="2000" dirty="0" smtClean="0">
                <a:solidFill>
                  <a:prstClr val="black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pt-PT" sz="2000" b="1" dirty="0" smtClean="0">
                <a:solidFill>
                  <a:prstClr val="black"/>
                </a:solidFill>
              </a:rPr>
              <a:t>fluviais</a:t>
            </a:r>
            <a:r>
              <a:rPr lang="pt-PT" sz="2000" dirty="0" smtClean="0">
                <a:solidFill>
                  <a:prstClr val="black"/>
                </a:solidFill>
              </a:rPr>
              <a:t>, que resultam de inundações devido a precipitações intensas ou prolongadas.</a:t>
            </a:r>
          </a:p>
          <a:p>
            <a:pPr marL="342900" indent="-342900">
              <a:buFontTx/>
              <a:buChar char="-"/>
            </a:pPr>
            <a:r>
              <a:rPr lang="pt-PT" sz="2000" b="1" dirty="0">
                <a:solidFill>
                  <a:prstClr val="black"/>
                </a:solidFill>
              </a:rPr>
              <a:t>c</a:t>
            </a:r>
            <a:r>
              <a:rPr lang="pt-PT" sz="2000" b="1" dirty="0" smtClean="0">
                <a:solidFill>
                  <a:prstClr val="black"/>
                </a:solidFill>
              </a:rPr>
              <a:t>osteiras</a:t>
            </a:r>
            <a:r>
              <a:rPr lang="pt-PT" sz="2000" dirty="0" smtClean="0">
                <a:solidFill>
                  <a:prstClr val="black"/>
                </a:solidFill>
              </a:rPr>
              <a:t>, provocadas por maremotos ou tempestades com origem no oceano, que geram grandes ondas.</a:t>
            </a:r>
          </a:p>
          <a:p>
            <a:pPr marL="342900" indent="-342900">
              <a:buFontTx/>
              <a:buChar char="-"/>
            </a:pPr>
            <a:r>
              <a:rPr lang="pt-PT" sz="2000" dirty="0" smtClean="0">
                <a:solidFill>
                  <a:prstClr val="black"/>
                </a:solidFill>
              </a:rPr>
              <a:t> </a:t>
            </a:r>
            <a:r>
              <a:rPr lang="pt-PT" sz="2000" b="1" dirty="0" smtClean="0">
                <a:solidFill>
                  <a:prstClr val="black"/>
                </a:solidFill>
              </a:rPr>
              <a:t>urbanas</a:t>
            </a:r>
            <a:r>
              <a:rPr lang="pt-PT" sz="2000" dirty="0" smtClean="0">
                <a:solidFill>
                  <a:prstClr val="black"/>
                </a:solidFill>
              </a:rPr>
              <a:t>, em consequência de fortes chuvas e da impermeabilização dos terrenos.</a:t>
            </a:r>
            <a:endParaRPr lang="pt-PT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7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538" name="Picture 2" descr="C:\Users\fernando\Pictures\2011-01-01\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8382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688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586" name="Picture 2" descr="C:\Users\fernando\Pictures\2011-01-01\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9275"/>
            <a:ext cx="91440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1587" name="CaixaDeTexto 2"/>
          <p:cNvSpPr txBox="1">
            <a:spLocks noChangeArrowheads="1"/>
          </p:cNvSpPr>
          <p:nvPr/>
        </p:nvSpPr>
        <p:spPr bwMode="auto">
          <a:xfrm>
            <a:off x="1475656" y="0"/>
            <a:ext cx="6480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sz="2800" dirty="0">
                <a:solidFill>
                  <a:prstClr val="black"/>
                </a:solidFill>
              </a:rPr>
              <a:t>Efeitos Destruidores das Inundações</a:t>
            </a:r>
          </a:p>
        </p:txBody>
      </p:sp>
    </p:spTree>
    <p:extLst>
      <p:ext uri="{BB962C8B-B14F-4D97-AF65-F5344CB8AC3E}">
        <p14:creationId xmlns:p14="http://schemas.microsoft.com/office/powerpoint/2010/main" val="15462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Picture 2" descr="C:\Users\fernando\Pictures\2011-01-01\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8713787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122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/>
          </a:p>
        </p:txBody>
      </p:sp>
      <p:pic>
        <p:nvPicPr>
          <p:cNvPr id="453636" name="Picture 2" descr="C:\Users\fernando\Pictures\2011-01-17\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75"/>
            <a:ext cx="9144000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580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47"/>
          <a:stretch/>
        </p:blipFill>
        <p:spPr>
          <a:xfrm>
            <a:off x="0" y="836712"/>
            <a:ext cx="9144000" cy="6084788"/>
          </a:xfrm>
          <a:prstGeom prst="rect">
            <a:avLst/>
          </a:prstGeom>
        </p:spPr>
      </p:pic>
      <p:sp>
        <p:nvSpPr>
          <p:cNvPr id="13" name="CaixaDeTexto 7"/>
          <p:cNvSpPr txBox="1"/>
          <p:nvPr/>
        </p:nvSpPr>
        <p:spPr>
          <a:xfrm>
            <a:off x="0" y="548680"/>
            <a:ext cx="9144000" cy="461665"/>
          </a:xfrm>
          <a:prstGeom prst="rect">
            <a:avLst/>
          </a:prstGeom>
          <a:solidFill>
            <a:srgbClr val="E2EC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</a:rPr>
              <a:t>RISCOS NATURAIS DE NATUREZA HIDROLÓGICA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14018"/>
          <a:stretch/>
        </p:blipFill>
        <p:spPr>
          <a:xfrm>
            <a:off x="-7298" y="548680"/>
            <a:ext cx="616852" cy="461665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0" y="6143503"/>
            <a:ext cx="683568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200" dirty="0" smtClean="0">
                <a:solidFill>
                  <a:prstClr val="black"/>
                </a:solidFill>
              </a:rPr>
              <a:t>Áustria</a:t>
            </a:r>
            <a:endParaRPr lang="pt-PT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01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50">
        <p:fade/>
      </p:transition>
    </mc:Choice>
    <mc:Fallback xmlns="">
      <p:transition spd="med" advTm="4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ernando Martins\Pictures\img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672924" cy="56886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84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Subtítulo 2"/>
          <p:cNvSpPr>
            <a:spLocks noGrp="1"/>
          </p:cNvSpPr>
          <p:nvPr>
            <p:ph type="subTitle" idx="1"/>
          </p:nvPr>
        </p:nvSpPr>
        <p:spPr>
          <a:xfrm>
            <a:off x="467544" y="0"/>
            <a:ext cx="8207375" cy="6858000"/>
          </a:xfrm>
        </p:spPr>
        <p:txBody>
          <a:bodyPr/>
          <a:lstStyle/>
          <a:p>
            <a:r>
              <a:rPr lang="pt-PT" sz="3600" b="1" dirty="0" smtClean="0">
                <a:solidFill>
                  <a:schemeClr val="tx1"/>
                </a:solidFill>
              </a:rPr>
              <a:t>Consequências das inundações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Submersão pela água de áreas deprimidas sobretudo das planícies aluviais próximas da costa, levando ao isolamento das povoações, evacuação e desalojamento de pessoas.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Destruição das culturas dos campos agrícolas e eventual afogamento do gado.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Nas áreas urbanas obriga as pessoas a abandonar as suas residências,  pode inclusive, provocar vítimas.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Interrupção do fornecimento de bens e serviços básicos: água potável, eletricidade, telefone, combustíveis ...</a:t>
            </a:r>
            <a:endParaRPr lang="pt-PT" sz="36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21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3043238" cy="2805113"/>
          </a:xfrm>
          <a:prstGeom prst="rect">
            <a:avLst/>
          </a:prstGeom>
        </p:spPr>
      </p:pic>
      <p:cxnSp>
        <p:nvCxnSpPr>
          <p:cNvPr id="11" name="Conector reto 10"/>
          <p:cNvCxnSpPr/>
          <p:nvPr/>
        </p:nvCxnSpPr>
        <p:spPr>
          <a:xfrm>
            <a:off x="4583572" y="2309189"/>
            <a:ext cx="0" cy="88445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 flipV="1">
            <a:off x="1384828" y="3172026"/>
            <a:ext cx="6374344" cy="2695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/>
          <p:cNvCxnSpPr/>
          <p:nvPr/>
        </p:nvCxnSpPr>
        <p:spPr>
          <a:xfrm>
            <a:off x="1384828" y="3198978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>
            <a:off x="3511561" y="3198979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/>
          <p:cNvCxnSpPr/>
          <p:nvPr/>
        </p:nvCxnSpPr>
        <p:spPr>
          <a:xfrm>
            <a:off x="5638294" y="3185503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>
            <a:off x="7765026" y="3185502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3851920" y="2492896"/>
            <a:ext cx="151216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350" b="1" dirty="0">
                <a:solidFill>
                  <a:prstClr val="black"/>
                </a:solidFill>
              </a:rPr>
              <a:t>Critério da causa </a:t>
            </a:r>
          </a:p>
        </p:txBody>
      </p:sp>
      <p:sp>
        <p:nvSpPr>
          <p:cNvPr id="22" name="CaixaDeTexto 10"/>
          <p:cNvSpPr txBox="1">
            <a:spLocks noChangeArrowheads="1"/>
          </p:cNvSpPr>
          <p:nvPr/>
        </p:nvSpPr>
        <p:spPr bwMode="auto">
          <a:xfrm>
            <a:off x="2885984" y="1478192"/>
            <a:ext cx="3395177" cy="83099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PT" altLang="pt-PT" sz="2400" b="1" dirty="0" smtClean="0">
                <a:solidFill>
                  <a:prstClr val="white"/>
                </a:solidFill>
              </a:rPr>
              <a:t>RISCOS E CATÁSTROFES NATURAIS</a:t>
            </a:r>
            <a:endParaRPr lang="pt-PT" altLang="pt-PT" sz="2400" b="1" dirty="0">
              <a:solidFill>
                <a:prstClr val="white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612293" y="3616159"/>
            <a:ext cx="2052002" cy="2209240"/>
            <a:chOff x="4612293" y="3616159"/>
            <a:chExt cx="2052002" cy="2209240"/>
          </a:xfrm>
        </p:grpSpPr>
        <p:sp>
          <p:nvSpPr>
            <p:cNvPr id="41" name="Retângulo 40"/>
            <p:cNvSpPr/>
            <p:nvPr/>
          </p:nvSpPr>
          <p:spPr>
            <a:xfrm>
              <a:off x="4612293" y="4071073"/>
              <a:ext cx="2052002" cy="175432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rgbClr val="FF9900"/>
              </a:solidFill>
            </a:ln>
          </p:spPr>
          <p:txBody>
            <a:bodyPr wrap="square">
              <a:noAutofit/>
            </a:bodyPr>
            <a:lstStyle/>
            <a:p>
              <a:pPr>
                <a:spcBef>
                  <a:spcPct val="20000"/>
                </a:spcBef>
                <a:buClr>
                  <a:srgbClr val="000000"/>
                </a:buClr>
                <a:buSzPct val="80000"/>
              </a:pPr>
              <a:r>
                <a:rPr lang="pt-PT" altLang="pt-PT" dirty="0">
                  <a:solidFill>
                    <a:prstClr val="black"/>
                  </a:solidFill>
                </a:rPr>
                <a:t>Deslizamentos de terra</a:t>
              </a:r>
            </a:p>
            <a:p>
              <a:pPr>
                <a:spcBef>
                  <a:spcPct val="20000"/>
                </a:spcBef>
                <a:buClr>
                  <a:srgbClr val="000000"/>
                </a:buClr>
                <a:buSzPct val="80000"/>
              </a:pPr>
              <a:r>
                <a:rPr lang="pt-PT" altLang="pt-PT" dirty="0">
                  <a:solidFill>
                    <a:prstClr val="black"/>
                  </a:solidFill>
                </a:rPr>
                <a:t>Desmoronamentos (queda de blocos rochosos)</a:t>
              </a:r>
            </a:p>
            <a:p>
              <a:pPr>
                <a:spcBef>
                  <a:spcPct val="20000"/>
                </a:spcBef>
                <a:buClr>
                  <a:srgbClr val="000000"/>
                </a:buClr>
                <a:buSzPct val="80000"/>
              </a:pPr>
              <a:r>
                <a:rPr lang="pt-PT" altLang="pt-PT" dirty="0">
                  <a:solidFill>
                    <a:prstClr val="black"/>
                  </a:solidFill>
                </a:rPr>
                <a:t>Avalanches</a:t>
              </a: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4612294" y="3616159"/>
              <a:ext cx="2052000" cy="36933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PT" b="1" dirty="0">
                  <a:solidFill>
                    <a:prstClr val="white"/>
                  </a:solidFill>
                </a:rPr>
                <a:t>GEOMORFOLÓGICA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51520" y="3501008"/>
            <a:ext cx="2052000" cy="2880320"/>
            <a:chOff x="358829" y="3616159"/>
            <a:chExt cx="2052000" cy="2287915"/>
          </a:xfrm>
        </p:grpSpPr>
        <p:sp>
          <p:nvSpPr>
            <p:cNvPr id="33" name="Retângulo 32"/>
            <p:cNvSpPr/>
            <p:nvPr/>
          </p:nvSpPr>
          <p:spPr>
            <a:xfrm>
              <a:off x="358829" y="4071073"/>
              <a:ext cx="2052000" cy="183300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pt-PT" altLang="pt-PT" dirty="0">
                <a:solidFill>
                  <a:prstClr val="black"/>
                </a:solidFill>
              </a:endParaRPr>
            </a:p>
            <a:p>
              <a:r>
                <a:rPr lang="pt-PT" altLang="pt-PT" dirty="0">
                  <a:solidFill>
                    <a:prstClr val="black"/>
                  </a:solidFill>
                </a:rPr>
                <a:t>Tempestades</a:t>
              </a:r>
            </a:p>
            <a:p>
              <a:r>
                <a:rPr lang="pt-PT" altLang="pt-PT" dirty="0">
                  <a:solidFill>
                    <a:prstClr val="black"/>
                  </a:solidFill>
                </a:rPr>
                <a:t>Furacões</a:t>
              </a:r>
            </a:p>
            <a:p>
              <a:r>
                <a:rPr lang="pt-PT" altLang="pt-PT" dirty="0">
                  <a:solidFill>
                    <a:prstClr val="black"/>
                  </a:solidFill>
                </a:rPr>
                <a:t>Tornados</a:t>
              </a:r>
            </a:p>
            <a:p>
              <a:r>
                <a:rPr lang="pt-PT" altLang="pt-PT" dirty="0">
                  <a:solidFill>
                    <a:prstClr val="black"/>
                  </a:solidFill>
                </a:rPr>
                <a:t>Secas</a:t>
              </a:r>
            </a:p>
            <a:p>
              <a:r>
                <a:rPr lang="pt-PT" altLang="pt-PT" dirty="0">
                  <a:solidFill>
                    <a:prstClr val="black"/>
                  </a:solidFill>
                </a:rPr>
                <a:t>Vagas de frio</a:t>
              </a:r>
            </a:p>
            <a:p>
              <a:r>
                <a:rPr lang="pt-PT" altLang="pt-PT" dirty="0">
                  <a:solidFill>
                    <a:prstClr val="black"/>
                  </a:solidFill>
                </a:rPr>
                <a:t>Ondas de calor</a:t>
              </a: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358829" y="3616159"/>
              <a:ext cx="2052000" cy="51339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PT" b="1" dirty="0">
                  <a:solidFill>
                    <a:prstClr val="white"/>
                  </a:solidFill>
                </a:rPr>
                <a:t>CLIMÁTICA/ATMOS-FÉRICAS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85561" y="3616159"/>
            <a:ext cx="2052000" cy="2209240"/>
            <a:chOff x="2485561" y="3616159"/>
            <a:chExt cx="2052000" cy="2209240"/>
          </a:xfrm>
        </p:grpSpPr>
        <p:sp>
          <p:nvSpPr>
            <p:cNvPr id="35" name="Retângulo 34"/>
            <p:cNvSpPr/>
            <p:nvPr/>
          </p:nvSpPr>
          <p:spPr>
            <a:xfrm>
              <a:off x="2485561" y="4071073"/>
              <a:ext cx="2052000" cy="175432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noAutofit/>
            </a:bodyPr>
            <a:lstStyle/>
            <a:p>
              <a:r>
                <a:rPr lang="pt-PT" altLang="pt-PT" dirty="0">
                  <a:solidFill>
                    <a:prstClr val="black"/>
                  </a:solidFill>
                </a:rPr>
                <a:t>Cheias</a:t>
              </a:r>
              <a:br>
                <a:rPr lang="pt-PT" altLang="pt-PT" dirty="0">
                  <a:solidFill>
                    <a:prstClr val="black"/>
                  </a:solidFill>
                </a:rPr>
              </a:br>
              <a:r>
                <a:rPr lang="pt-PT" altLang="pt-PT" dirty="0">
                  <a:solidFill>
                    <a:prstClr val="black"/>
                  </a:solidFill>
                </a:rPr>
                <a:t>Inundações</a:t>
              </a:r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2485561" y="3616159"/>
              <a:ext cx="2052000" cy="3693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PT" b="1" dirty="0">
                  <a:solidFill>
                    <a:prstClr val="white"/>
                  </a:solidFill>
                </a:rPr>
                <a:t>HIDROLÓGICA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733172" y="3616159"/>
            <a:ext cx="2052000" cy="2209240"/>
            <a:chOff x="6733172" y="3616159"/>
            <a:chExt cx="2052000" cy="2209240"/>
          </a:xfrm>
        </p:grpSpPr>
        <p:sp>
          <p:nvSpPr>
            <p:cNvPr id="42" name="Retângulo 41"/>
            <p:cNvSpPr/>
            <p:nvPr/>
          </p:nvSpPr>
          <p:spPr>
            <a:xfrm>
              <a:off x="6733172" y="4071600"/>
              <a:ext cx="2052000" cy="175379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wrap="square">
              <a:noAutofit/>
            </a:bodyPr>
            <a:lstStyle/>
            <a:p>
              <a:pPr>
                <a:spcBef>
                  <a:spcPct val="20000"/>
                </a:spcBef>
                <a:buClr>
                  <a:srgbClr val="000000"/>
                </a:buClr>
                <a:buSzPct val="80000"/>
              </a:pPr>
              <a:r>
                <a:rPr lang="pt-PT" altLang="pt-PT" dirty="0">
                  <a:solidFill>
                    <a:prstClr val="black"/>
                  </a:solidFill>
                </a:rPr>
                <a:t>Sismos</a:t>
              </a:r>
            </a:p>
            <a:p>
              <a:pPr>
                <a:spcBef>
                  <a:spcPct val="20000"/>
                </a:spcBef>
                <a:buClr>
                  <a:srgbClr val="000000"/>
                </a:buClr>
                <a:buSzPct val="80000"/>
              </a:pPr>
              <a:r>
                <a:rPr lang="pt-PT" altLang="pt-PT" dirty="0">
                  <a:solidFill>
                    <a:prstClr val="black"/>
                  </a:solidFill>
                </a:rPr>
                <a:t>Vulcões</a:t>
              </a:r>
            </a:p>
            <a:p>
              <a:pPr>
                <a:spcBef>
                  <a:spcPct val="20000"/>
                </a:spcBef>
                <a:buClr>
                  <a:srgbClr val="000000"/>
                </a:buClr>
                <a:buSzPct val="80000"/>
              </a:pPr>
              <a:r>
                <a:rPr lang="pt-PT" altLang="pt-PT" dirty="0">
                  <a:solidFill>
                    <a:prstClr val="black"/>
                  </a:solidFill>
                </a:rPr>
                <a:t>Tsunamis</a:t>
              </a:r>
            </a:p>
            <a:p>
              <a:pPr>
                <a:spcBef>
                  <a:spcPct val="20000"/>
                </a:spcBef>
                <a:buClr>
                  <a:srgbClr val="000000"/>
                </a:buClr>
                <a:buSzPct val="80000"/>
              </a:pPr>
              <a:endParaRPr lang="pt-PT" altLang="pt-PT" dirty="0">
                <a:solidFill>
                  <a:prstClr val="black"/>
                </a:solidFill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6733172" y="3616159"/>
              <a:ext cx="2052000" cy="369332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PT" b="1" dirty="0">
                  <a:solidFill>
                    <a:prstClr val="white"/>
                  </a:solidFill>
                </a:rPr>
                <a:t>GEOLÓGICA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11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Subtítulo 2"/>
          <p:cNvSpPr>
            <a:spLocks noGrp="1"/>
          </p:cNvSpPr>
          <p:nvPr>
            <p:ph type="subTitle" idx="1"/>
          </p:nvPr>
        </p:nvSpPr>
        <p:spPr>
          <a:xfrm>
            <a:off x="107950" y="0"/>
            <a:ext cx="8928100" cy="6858000"/>
          </a:xfrm>
        </p:spPr>
        <p:txBody>
          <a:bodyPr/>
          <a:lstStyle/>
          <a:p>
            <a:r>
              <a:rPr lang="pt-PT" sz="3200" b="1" dirty="0" smtClean="0">
                <a:solidFill>
                  <a:schemeClr val="tx1"/>
                </a:solidFill>
              </a:rPr>
              <a:t>Medidas preventivas deste tipo de catástrofes naturais (inundações)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Não construir habitações em locais suscetíveis de serem inundados, devido à reduzida altitude, como nas margens dos rios.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Manter os sistemas de escoamento das águas (Sumidoiros) desobstruídos e desobstrução do leito dos rios.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Existência de serviços de vigilância meteorológica (Instituto do mar e da atmosfera) que informem as populações atempadamente.</a:t>
            </a:r>
          </a:p>
          <a:p>
            <a:pPr algn="l"/>
            <a:r>
              <a:rPr lang="pt-PT" sz="3200" dirty="0" smtClean="0">
                <a:solidFill>
                  <a:schemeClr val="tx1"/>
                </a:solidFill>
              </a:rPr>
              <a:t>● Construção de barragens para controlar o caudal dos rios e construção de diques e muros de defesa.</a:t>
            </a:r>
          </a:p>
        </p:txBody>
      </p:sp>
    </p:spTree>
    <p:extLst>
      <p:ext uri="{BB962C8B-B14F-4D97-AF65-F5344CB8AC3E}">
        <p14:creationId xmlns:p14="http://schemas.microsoft.com/office/powerpoint/2010/main" val="77565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Subtítulo 2"/>
          <p:cNvSpPr>
            <a:spLocks noGrp="1"/>
          </p:cNvSpPr>
          <p:nvPr>
            <p:ph type="subTitle" idx="1"/>
          </p:nvPr>
        </p:nvSpPr>
        <p:spPr>
          <a:xfrm>
            <a:off x="179388" y="188913"/>
            <a:ext cx="8713787" cy="6264275"/>
          </a:xfrm>
        </p:spPr>
        <p:txBody>
          <a:bodyPr/>
          <a:lstStyle/>
          <a:p>
            <a:pPr algn="just"/>
            <a:r>
              <a:rPr lang="pt-PT" sz="2800" b="1" dirty="0" smtClean="0">
                <a:solidFill>
                  <a:schemeClr val="tx1"/>
                </a:solidFill>
              </a:rPr>
              <a:t>Avalanches</a:t>
            </a:r>
            <a:r>
              <a:rPr lang="pt-PT" sz="2800" dirty="0" smtClean="0">
                <a:solidFill>
                  <a:schemeClr val="tx1"/>
                </a:solidFill>
              </a:rPr>
              <a:t> – São grandes massas de neve que se acumulam nas vertentes montanhas e que deslizam encosta abaixo a grandes velocidades, as avalanches podem deslocar-se a 80 km por hora sobre o solo e a velocidades superiores se se deslocar no ar.  </a:t>
            </a: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465923" name="Picture 2" descr="C:\Users\fernando\Pictures\2011-01-01\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20888"/>
            <a:ext cx="802798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2173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/>
          </a:p>
        </p:txBody>
      </p:sp>
      <p:pic>
        <p:nvPicPr>
          <p:cNvPr id="466948" name="Picture 2" descr="C:\Users\fernando\Pictures\2011-01-17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8353425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059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PT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pt-PT"/>
          </a:p>
        </p:txBody>
      </p:sp>
      <p:pic>
        <p:nvPicPr>
          <p:cNvPr id="467972" name="Picture 2" descr="C:\Users\fernando\Pictures\2011-01-17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857250"/>
            <a:ext cx="8424862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7973" name="CaixaDeTexto 4"/>
          <p:cNvSpPr txBox="1">
            <a:spLocks noChangeArrowheads="1"/>
          </p:cNvSpPr>
          <p:nvPr/>
        </p:nvSpPr>
        <p:spPr bwMode="auto">
          <a:xfrm>
            <a:off x="1403350" y="404813"/>
            <a:ext cx="655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Consequências das Avalanches</a:t>
            </a:r>
          </a:p>
        </p:txBody>
      </p:sp>
    </p:spTree>
    <p:extLst>
      <p:ext uri="{BB962C8B-B14F-4D97-AF65-F5344CB8AC3E}">
        <p14:creationId xmlns:p14="http://schemas.microsoft.com/office/powerpoint/2010/main" val="329725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Subtítulo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785225" cy="6264275"/>
          </a:xfrm>
        </p:spPr>
        <p:txBody>
          <a:bodyPr/>
          <a:lstStyle/>
          <a:p>
            <a:pPr algn="l"/>
            <a:r>
              <a:rPr lang="pt-PT" sz="3200" b="1" dirty="0" smtClean="0">
                <a:solidFill>
                  <a:schemeClr val="tx1"/>
                </a:solidFill>
              </a:rPr>
              <a:t>Tsunamis ou maremotos</a:t>
            </a:r>
            <a:r>
              <a:rPr lang="pt-PT" sz="3200" dirty="0" smtClean="0">
                <a:solidFill>
                  <a:schemeClr val="tx1"/>
                </a:solidFill>
              </a:rPr>
              <a:t> – São ondas de profundidade que resultam da atividade sísmica, sismos violentos de grande magnitude cujo epicentro se localiza no mar. As ondas sísmicas do terramoto provocam a formação de um conjunto de  ondas </a:t>
            </a:r>
            <a:r>
              <a:rPr lang="pt-PT" sz="3200" smtClean="0">
                <a:solidFill>
                  <a:schemeClr val="tx1"/>
                </a:solidFill>
              </a:rPr>
              <a:t>profundas que, </a:t>
            </a:r>
            <a:r>
              <a:rPr lang="pt-PT" sz="3200" dirty="0" smtClean="0">
                <a:solidFill>
                  <a:schemeClr val="tx1"/>
                </a:solidFill>
              </a:rPr>
              <a:t>quando se aproxima da costa, como é menor a profundidade da água e como a energia é a mesma, vai levantar uma parede </a:t>
            </a:r>
            <a:r>
              <a:rPr lang="pt-PT" sz="3200" smtClean="0">
                <a:solidFill>
                  <a:schemeClr val="tx1"/>
                </a:solidFill>
              </a:rPr>
              <a:t>de  água, </a:t>
            </a:r>
            <a:r>
              <a:rPr lang="pt-PT" sz="3200" dirty="0" smtClean="0">
                <a:solidFill>
                  <a:schemeClr val="tx1"/>
                </a:solidFill>
              </a:rPr>
              <a:t>podendo atingir altitudes de 40 a 50 metros. Estas provocam grande destruição nas áreas costeiras afetadas por este tipo de vagas. </a:t>
            </a:r>
          </a:p>
        </p:txBody>
      </p:sp>
    </p:spTree>
    <p:extLst>
      <p:ext uri="{BB962C8B-B14F-4D97-AF65-F5344CB8AC3E}">
        <p14:creationId xmlns:p14="http://schemas.microsoft.com/office/powerpoint/2010/main" val="306397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018" name="Picture 2" descr="C:\Users\fernando\Pictures\2011-01-10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0163"/>
            <a:ext cx="4480846" cy="635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fernando\Pictures\2011-02-16\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028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9384"/>
            <a:ext cx="9144000" cy="6096000"/>
          </a:xfrm>
          <a:prstGeom prst="rect">
            <a:avLst/>
          </a:prstGeom>
        </p:spPr>
      </p:pic>
      <p:sp>
        <p:nvSpPr>
          <p:cNvPr id="13" name="CaixaDeTexto 7"/>
          <p:cNvSpPr txBox="1"/>
          <p:nvPr/>
        </p:nvSpPr>
        <p:spPr>
          <a:xfrm>
            <a:off x="0" y="548680"/>
            <a:ext cx="9144000" cy="461665"/>
          </a:xfrm>
          <a:prstGeom prst="rect">
            <a:avLst/>
          </a:prstGeom>
          <a:solidFill>
            <a:srgbClr val="E2EC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black"/>
                </a:solidFill>
              </a:rPr>
              <a:t>RISCOS NATURAIS DE NATUREZA HIDROLÓGICA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6" b="14018"/>
          <a:stretch/>
        </p:blipFill>
        <p:spPr>
          <a:xfrm>
            <a:off x="-7298" y="548680"/>
            <a:ext cx="616852" cy="461665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0" y="6143503"/>
            <a:ext cx="75557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72000" rIns="7200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200" dirty="0" smtClean="0">
                <a:solidFill>
                  <a:prstClr val="black"/>
                </a:solidFill>
              </a:rPr>
              <a:t>Tsunami</a:t>
            </a:r>
            <a:endParaRPr lang="pt-PT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7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50">
        <p:fade/>
      </p:transition>
    </mc:Choice>
    <mc:Fallback xmlns="">
      <p:transition spd="med" advTm="4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ee the source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838" y="2348880"/>
            <a:ext cx="7747562" cy="4509120"/>
          </a:xfrm>
          <a:prstGeom prst="rect">
            <a:avLst/>
          </a:prstGeom>
          <a:noFill/>
        </p:spPr>
      </p:pic>
      <p:sp>
        <p:nvSpPr>
          <p:cNvPr id="6" name="Rectângulo 5"/>
          <p:cNvSpPr/>
          <p:nvPr/>
        </p:nvSpPr>
        <p:spPr>
          <a:xfrm>
            <a:off x="179512" y="188640"/>
            <a:ext cx="871296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3200" b="1" dirty="0" smtClean="0">
                <a:solidFill>
                  <a:prstClr val="black"/>
                </a:solidFill>
              </a:rPr>
              <a:t>Deslizamentos de terra </a:t>
            </a:r>
            <a:r>
              <a:rPr lang="pt-PT" sz="3200" dirty="0" smtClean="0">
                <a:solidFill>
                  <a:prstClr val="black"/>
                </a:solidFill>
              </a:rPr>
              <a:t>– movimentos rápidos do solo em encostas inclinadas que deslizam várias dezenas de metros mais ou menos como uma unidade ao longo de um plano de rotura.   </a:t>
            </a:r>
            <a:endParaRPr lang="pt-PT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24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2400" b="1" dirty="0">
                <a:latin typeface="+mn-lt"/>
              </a:rPr>
              <a:t>Ordena as imagens nas respetivas caixas, segundo a natureza…</a:t>
            </a:r>
          </a:p>
        </p:txBody>
      </p:sp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4969400"/>
            <a:ext cx="980466" cy="73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arredondado 1"/>
          <p:cNvSpPr/>
          <p:nvPr/>
        </p:nvSpPr>
        <p:spPr>
          <a:xfrm>
            <a:off x="136461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1</a:t>
            </a:r>
          </a:p>
        </p:txBody>
      </p:sp>
      <p:pic>
        <p:nvPicPr>
          <p:cNvPr id="36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008" y="4967068"/>
            <a:ext cx="983578" cy="73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tângulo arredondado 38"/>
          <p:cNvSpPr/>
          <p:nvPr/>
        </p:nvSpPr>
        <p:spPr>
          <a:xfrm>
            <a:off x="1273979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2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9625" y="4967068"/>
            <a:ext cx="983578" cy="73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tângulo arredondado 42"/>
          <p:cNvSpPr/>
          <p:nvPr/>
        </p:nvSpPr>
        <p:spPr>
          <a:xfrm>
            <a:off x="2411497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3</a:t>
            </a:r>
          </a:p>
        </p:txBody>
      </p: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7241" y="4967067"/>
            <a:ext cx="982778" cy="73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tângulo arredondado 43"/>
          <p:cNvSpPr/>
          <p:nvPr/>
        </p:nvSpPr>
        <p:spPr>
          <a:xfrm>
            <a:off x="3549016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4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057" y="4967067"/>
            <a:ext cx="983578" cy="73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tângulo arredondado 44"/>
          <p:cNvSpPr/>
          <p:nvPr/>
        </p:nvSpPr>
        <p:spPr>
          <a:xfrm>
            <a:off x="4686534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5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1674" y="4967068"/>
            <a:ext cx="983578" cy="73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etângulo arredondado 45"/>
          <p:cNvSpPr/>
          <p:nvPr/>
        </p:nvSpPr>
        <p:spPr>
          <a:xfrm>
            <a:off x="5824052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6</a:t>
            </a:r>
          </a:p>
        </p:txBody>
      </p:sp>
      <p:pic>
        <p:nvPicPr>
          <p:cNvPr id="37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9290" y="4970528"/>
            <a:ext cx="978962" cy="73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tângulo arredondado 46"/>
          <p:cNvSpPr/>
          <p:nvPr/>
        </p:nvSpPr>
        <p:spPr>
          <a:xfrm>
            <a:off x="6961570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7</a:t>
            </a:r>
          </a:p>
        </p:txBody>
      </p:sp>
      <p:pic>
        <p:nvPicPr>
          <p:cNvPr id="2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2289" y="4967068"/>
            <a:ext cx="983577" cy="73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tângulo arredondado 47"/>
          <p:cNvSpPr/>
          <p:nvPr/>
        </p:nvSpPr>
        <p:spPr>
          <a:xfrm>
            <a:off x="8099085" y="5484264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8</a:t>
            </a:r>
          </a:p>
        </p:txBody>
      </p:sp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5782651"/>
            <a:ext cx="981835" cy="73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tângulo arredondado 48"/>
          <p:cNvSpPr/>
          <p:nvPr/>
        </p:nvSpPr>
        <p:spPr>
          <a:xfrm>
            <a:off x="136461" y="6296909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9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0948" y="5779633"/>
            <a:ext cx="992254" cy="74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tângulo arredondado 56"/>
          <p:cNvSpPr/>
          <p:nvPr/>
        </p:nvSpPr>
        <p:spPr>
          <a:xfrm>
            <a:off x="2411497" y="6296909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11</a:t>
            </a:r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7241" y="5779633"/>
            <a:ext cx="982778" cy="73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059" y="5779634"/>
            <a:ext cx="983578" cy="73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5977" y="5773544"/>
            <a:ext cx="1002400" cy="75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7874" y="5773544"/>
            <a:ext cx="980379" cy="73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0395" y="5780252"/>
            <a:ext cx="985191" cy="73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tângulo arredondado 61"/>
          <p:cNvSpPr/>
          <p:nvPr/>
        </p:nvSpPr>
        <p:spPr>
          <a:xfrm>
            <a:off x="1273979" y="6296909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pt-PT" sz="1200" b="1" dirty="0">
                <a:solidFill>
                  <a:prstClr val="black"/>
                </a:solidFill>
              </a:rPr>
              <a:t>10</a:t>
            </a:r>
          </a:p>
        </p:txBody>
      </p:sp>
      <p:sp>
        <p:nvSpPr>
          <p:cNvPr id="65" name="Retângulo arredondado 56"/>
          <p:cNvSpPr/>
          <p:nvPr/>
        </p:nvSpPr>
        <p:spPr>
          <a:xfrm>
            <a:off x="3549016" y="6296909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pt-PT" sz="1200" b="1" dirty="0" smtClean="0">
                <a:solidFill>
                  <a:prstClr val="black"/>
                </a:solidFill>
              </a:rPr>
              <a:t>12</a:t>
            </a:r>
            <a:endParaRPr lang="pt-PT" sz="1200" b="1" dirty="0">
              <a:solidFill>
                <a:prstClr val="black"/>
              </a:solidFill>
            </a:endParaRPr>
          </a:p>
        </p:txBody>
      </p:sp>
      <p:sp>
        <p:nvSpPr>
          <p:cNvPr id="66" name="Retângulo arredondado 56"/>
          <p:cNvSpPr/>
          <p:nvPr/>
        </p:nvSpPr>
        <p:spPr>
          <a:xfrm>
            <a:off x="4686534" y="6296909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pt-PT" sz="1200" b="1" dirty="0" smtClean="0">
                <a:solidFill>
                  <a:prstClr val="black"/>
                </a:solidFill>
              </a:rPr>
              <a:t>13</a:t>
            </a:r>
            <a:endParaRPr lang="pt-PT" sz="1200" b="1" dirty="0">
              <a:solidFill>
                <a:prstClr val="black"/>
              </a:solidFill>
            </a:endParaRPr>
          </a:p>
        </p:txBody>
      </p:sp>
      <p:sp>
        <p:nvSpPr>
          <p:cNvPr id="67" name="Retângulo arredondado 56"/>
          <p:cNvSpPr/>
          <p:nvPr/>
        </p:nvSpPr>
        <p:spPr>
          <a:xfrm>
            <a:off x="5824052" y="6296909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pt-PT" sz="1200" b="1" dirty="0" smtClean="0">
                <a:solidFill>
                  <a:prstClr val="black"/>
                </a:solidFill>
              </a:rPr>
              <a:t>14</a:t>
            </a:r>
            <a:endParaRPr lang="pt-PT" sz="1200" b="1" dirty="0">
              <a:solidFill>
                <a:prstClr val="black"/>
              </a:solidFill>
            </a:endParaRPr>
          </a:p>
        </p:txBody>
      </p:sp>
      <p:sp>
        <p:nvSpPr>
          <p:cNvPr id="68" name="Retângulo arredondado 56"/>
          <p:cNvSpPr/>
          <p:nvPr/>
        </p:nvSpPr>
        <p:spPr>
          <a:xfrm>
            <a:off x="6961570" y="6296909"/>
            <a:ext cx="187321" cy="18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pt-PT" sz="1200" b="1" dirty="0" smtClean="0">
                <a:solidFill>
                  <a:prstClr val="black"/>
                </a:solidFill>
              </a:rPr>
              <a:t>15</a:t>
            </a:r>
            <a:endParaRPr lang="pt-PT" sz="1200" b="1" dirty="0">
              <a:solidFill>
                <a:prstClr val="black"/>
              </a:solidFill>
            </a:endParaRPr>
          </a:p>
        </p:txBody>
      </p:sp>
      <p:sp>
        <p:nvSpPr>
          <p:cNvPr id="78" name="Retângulo 32"/>
          <p:cNvSpPr/>
          <p:nvPr/>
        </p:nvSpPr>
        <p:spPr>
          <a:xfrm>
            <a:off x="4613295" y="2024226"/>
            <a:ext cx="2261604" cy="26870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79" name="CaixaDeTexto 22"/>
          <p:cNvSpPr txBox="1"/>
          <p:nvPr/>
        </p:nvSpPr>
        <p:spPr>
          <a:xfrm>
            <a:off x="6929290" y="1555322"/>
            <a:ext cx="2214710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GEOLÓGICA</a:t>
            </a:r>
            <a:endParaRPr lang="pt-PT" sz="2000" b="1" dirty="0">
              <a:solidFill>
                <a:prstClr val="white"/>
              </a:solidFill>
            </a:endParaRPr>
          </a:p>
        </p:txBody>
      </p:sp>
      <p:sp>
        <p:nvSpPr>
          <p:cNvPr id="80" name="Retângulo 33"/>
          <p:cNvSpPr/>
          <p:nvPr/>
        </p:nvSpPr>
        <p:spPr>
          <a:xfrm>
            <a:off x="6927874" y="2024226"/>
            <a:ext cx="2216126" cy="26870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81" name="Retângulo 31"/>
          <p:cNvSpPr/>
          <p:nvPr/>
        </p:nvSpPr>
        <p:spPr>
          <a:xfrm>
            <a:off x="2308575" y="2024226"/>
            <a:ext cx="2261604" cy="26870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82" name="Retângulo 17"/>
          <p:cNvSpPr/>
          <p:nvPr/>
        </p:nvSpPr>
        <p:spPr>
          <a:xfrm>
            <a:off x="5710" y="2024226"/>
            <a:ext cx="2261604" cy="26870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83" name="CaixaDeTexto 19"/>
          <p:cNvSpPr txBox="1"/>
          <p:nvPr/>
        </p:nvSpPr>
        <p:spPr>
          <a:xfrm>
            <a:off x="4619005" y="1555322"/>
            <a:ext cx="226160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GEOMORFOLÓGICA</a:t>
            </a:r>
            <a:endParaRPr lang="pt-PT" sz="2000" b="1" dirty="0">
              <a:solidFill>
                <a:prstClr val="white"/>
              </a:solidFill>
            </a:endParaRPr>
          </a:p>
        </p:txBody>
      </p:sp>
      <p:sp>
        <p:nvSpPr>
          <p:cNvPr id="84" name="CaixaDeTexto 20"/>
          <p:cNvSpPr txBox="1"/>
          <p:nvPr/>
        </p:nvSpPr>
        <p:spPr>
          <a:xfrm>
            <a:off x="0" y="1555322"/>
            <a:ext cx="2267313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CLIMÁTICA</a:t>
            </a:r>
            <a:endParaRPr lang="pt-PT" sz="2000" b="1" dirty="0">
              <a:solidFill>
                <a:prstClr val="white"/>
              </a:solidFill>
            </a:endParaRPr>
          </a:p>
        </p:txBody>
      </p:sp>
      <p:sp>
        <p:nvSpPr>
          <p:cNvPr id="85" name="CaixaDeTexto 21"/>
          <p:cNvSpPr txBox="1"/>
          <p:nvPr/>
        </p:nvSpPr>
        <p:spPr>
          <a:xfrm>
            <a:off x="2308575" y="1555322"/>
            <a:ext cx="2261604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HIDROLÓGICA</a:t>
            </a:r>
            <a:endParaRPr lang="pt-PT" sz="2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89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2400" b="1" dirty="0" smtClean="0">
                <a:latin typeface="+mn-lt"/>
              </a:rPr>
              <a:t>Proposta de solução</a:t>
            </a:r>
            <a:endParaRPr lang="pt-PT" sz="2400" b="1" dirty="0">
              <a:latin typeface="+mn-lt"/>
            </a:endParaRPr>
          </a:p>
        </p:txBody>
      </p:sp>
      <p:sp>
        <p:nvSpPr>
          <p:cNvPr id="33" name="Retângulo 32"/>
          <p:cNvSpPr/>
          <p:nvPr/>
        </p:nvSpPr>
        <p:spPr>
          <a:xfrm>
            <a:off x="4613295" y="2024226"/>
            <a:ext cx="2261604" cy="26870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6929290" y="1555322"/>
            <a:ext cx="2214710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GEOLÓGICA</a:t>
            </a:r>
            <a:endParaRPr lang="pt-PT" sz="2000" b="1" dirty="0">
              <a:solidFill>
                <a:prstClr val="white"/>
              </a:solidFill>
            </a:endParaRPr>
          </a:p>
        </p:txBody>
      </p:sp>
      <p:sp>
        <p:nvSpPr>
          <p:cNvPr id="87" name="Retângulo 33"/>
          <p:cNvSpPr/>
          <p:nvPr/>
        </p:nvSpPr>
        <p:spPr>
          <a:xfrm>
            <a:off x="6927874" y="2024226"/>
            <a:ext cx="2216126" cy="26870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89" name="Retângulo 31"/>
          <p:cNvSpPr/>
          <p:nvPr/>
        </p:nvSpPr>
        <p:spPr>
          <a:xfrm>
            <a:off x="2308575" y="2024226"/>
            <a:ext cx="2261604" cy="26870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90" name="Retângulo 17"/>
          <p:cNvSpPr/>
          <p:nvPr/>
        </p:nvSpPr>
        <p:spPr>
          <a:xfrm>
            <a:off x="5710" y="2024226"/>
            <a:ext cx="2261604" cy="26870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  <a:p>
            <a:pPr algn="ctr"/>
            <a:endParaRPr lang="pt-PT" sz="1500" dirty="0">
              <a:solidFill>
                <a:prstClr val="black"/>
              </a:solidFill>
            </a:endParaRPr>
          </a:p>
        </p:txBody>
      </p:sp>
      <p:sp>
        <p:nvSpPr>
          <p:cNvPr id="91" name="CaixaDeTexto 19"/>
          <p:cNvSpPr txBox="1"/>
          <p:nvPr/>
        </p:nvSpPr>
        <p:spPr>
          <a:xfrm>
            <a:off x="4619005" y="1555322"/>
            <a:ext cx="2261604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GEOMORFOLÓGICA</a:t>
            </a:r>
            <a:endParaRPr lang="pt-PT" sz="2000" b="1" dirty="0">
              <a:solidFill>
                <a:prstClr val="white"/>
              </a:solidFill>
            </a:endParaRPr>
          </a:p>
        </p:txBody>
      </p:sp>
      <p:sp>
        <p:nvSpPr>
          <p:cNvPr id="92" name="CaixaDeTexto 20"/>
          <p:cNvSpPr txBox="1"/>
          <p:nvPr/>
        </p:nvSpPr>
        <p:spPr>
          <a:xfrm>
            <a:off x="0" y="1555322"/>
            <a:ext cx="2267313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CLIMÁTICA</a:t>
            </a:r>
            <a:endParaRPr lang="pt-PT" sz="2000" b="1" dirty="0">
              <a:solidFill>
                <a:prstClr val="white"/>
              </a:solidFill>
            </a:endParaRPr>
          </a:p>
        </p:txBody>
      </p:sp>
      <p:sp>
        <p:nvSpPr>
          <p:cNvPr id="93" name="CaixaDeTexto 21"/>
          <p:cNvSpPr txBox="1"/>
          <p:nvPr/>
        </p:nvSpPr>
        <p:spPr>
          <a:xfrm>
            <a:off x="2308575" y="1555322"/>
            <a:ext cx="2261604" cy="400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000" b="1" dirty="0" smtClean="0">
                <a:solidFill>
                  <a:prstClr val="white"/>
                </a:solidFill>
              </a:rPr>
              <a:t>HIDROLÓGICA</a:t>
            </a:r>
            <a:endParaRPr lang="pt-PT" sz="2000" b="1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242008" y="4967068"/>
            <a:ext cx="983578" cy="737683"/>
            <a:chOff x="1242008" y="4967068"/>
            <a:chExt cx="983578" cy="737683"/>
          </a:xfrm>
        </p:grpSpPr>
        <p:pic>
          <p:nvPicPr>
            <p:cNvPr id="36" name="Picture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2008" y="4967068"/>
              <a:ext cx="983578" cy="73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tângulo arredondado 38"/>
            <p:cNvSpPr/>
            <p:nvPr/>
          </p:nvSpPr>
          <p:spPr>
            <a:xfrm>
              <a:off x="1273979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2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379625" y="4967068"/>
            <a:ext cx="983578" cy="737683"/>
            <a:chOff x="2379625" y="4967068"/>
            <a:chExt cx="983578" cy="737683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79625" y="4967068"/>
              <a:ext cx="983578" cy="73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Retângulo arredondado 42"/>
            <p:cNvSpPr/>
            <p:nvPr/>
          </p:nvSpPr>
          <p:spPr>
            <a:xfrm>
              <a:off x="2411497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3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517241" y="4967067"/>
            <a:ext cx="982778" cy="737083"/>
            <a:chOff x="3517241" y="4967067"/>
            <a:chExt cx="982778" cy="737083"/>
          </a:xfrm>
        </p:grpSpPr>
        <p:pic>
          <p:nvPicPr>
            <p:cNvPr id="26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17241" y="4967067"/>
              <a:ext cx="982778" cy="7370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Retângulo arredondado 43"/>
            <p:cNvSpPr/>
            <p:nvPr/>
          </p:nvSpPr>
          <p:spPr>
            <a:xfrm>
              <a:off x="3549016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4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54057" y="4967067"/>
            <a:ext cx="983578" cy="737683"/>
            <a:chOff x="4654057" y="4967067"/>
            <a:chExt cx="983578" cy="737683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54057" y="4967067"/>
              <a:ext cx="983578" cy="73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Retângulo arredondado 44"/>
            <p:cNvSpPr/>
            <p:nvPr/>
          </p:nvSpPr>
          <p:spPr>
            <a:xfrm>
              <a:off x="4686534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5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791674" y="4967068"/>
            <a:ext cx="983578" cy="737683"/>
            <a:chOff x="5791674" y="4967068"/>
            <a:chExt cx="983578" cy="737683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91674" y="4967068"/>
              <a:ext cx="983578" cy="73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Retângulo arredondado 45"/>
            <p:cNvSpPr/>
            <p:nvPr/>
          </p:nvSpPr>
          <p:spPr>
            <a:xfrm>
              <a:off x="5824052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6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929290" y="4970528"/>
            <a:ext cx="978962" cy="734222"/>
            <a:chOff x="6929290" y="4970528"/>
            <a:chExt cx="978962" cy="734222"/>
          </a:xfrm>
        </p:grpSpPr>
        <p:pic>
          <p:nvPicPr>
            <p:cNvPr id="37" name="Picture 1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29290" y="4970528"/>
              <a:ext cx="978962" cy="734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Retângulo arredondado 46"/>
            <p:cNvSpPr/>
            <p:nvPr/>
          </p:nvSpPr>
          <p:spPr>
            <a:xfrm>
              <a:off x="6961570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7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062289" y="4967068"/>
            <a:ext cx="983577" cy="737683"/>
            <a:chOff x="8062289" y="4967068"/>
            <a:chExt cx="983577" cy="737683"/>
          </a:xfrm>
        </p:grpSpPr>
        <p:pic>
          <p:nvPicPr>
            <p:cNvPr id="28" name="Picture 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62289" y="4967068"/>
              <a:ext cx="983577" cy="73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Retângulo arredondado 47"/>
            <p:cNvSpPr/>
            <p:nvPr/>
          </p:nvSpPr>
          <p:spPr>
            <a:xfrm>
              <a:off x="8099085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8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370948" y="5779633"/>
            <a:ext cx="992254" cy="744191"/>
            <a:chOff x="2370948" y="5779633"/>
            <a:chExt cx="992254" cy="744191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70948" y="5779633"/>
              <a:ext cx="992254" cy="744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Retângulo arredondado 56"/>
            <p:cNvSpPr/>
            <p:nvPr/>
          </p:nvSpPr>
          <p:spPr>
            <a:xfrm>
              <a:off x="2411497" y="6296909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11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40395" y="5780252"/>
            <a:ext cx="985191" cy="738894"/>
            <a:chOff x="1240395" y="5780252"/>
            <a:chExt cx="985191" cy="738894"/>
          </a:xfrm>
        </p:grpSpPr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0395" y="5780252"/>
              <a:ext cx="985191" cy="738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Retângulo arredondado 61"/>
            <p:cNvSpPr/>
            <p:nvPr/>
          </p:nvSpPr>
          <p:spPr>
            <a:xfrm>
              <a:off x="1273979" y="6296909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10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17241" y="5779633"/>
            <a:ext cx="982778" cy="737084"/>
            <a:chOff x="3517241" y="5779633"/>
            <a:chExt cx="982778" cy="737084"/>
          </a:xfrm>
        </p:grpSpPr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17241" y="5779633"/>
              <a:ext cx="982778" cy="737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Retângulo arredondado 56"/>
            <p:cNvSpPr/>
            <p:nvPr/>
          </p:nvSpPr>
          <p:spPr>
            <a:xfrm>
              <a:off x="3549016" y="6296909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pt-PT" sz="1200" b="1" dirty="0" smtClean="0">
                  <a:solidFill>
                    <a:prstClr val="black"/>
                  </a:solidFill>
                </a:rPr>
                <a:t>12</a:t>
              </a:r>
              <a:endParaRPr lang="pt-PT" sz="12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644008" y="5805264"/>
            <a:ext cx="983578" cy="737683"/>
            <a:chOff x="4654059" y="5779634"/>
            <a:chExt cx="983578" cy="737683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54059" y="5779634"/>
              <a:ext cx="983578" cy="737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Retângulo arredondado 56"/>
            <p:cNvSpPr/>
            <p:nvPr/>
          </p:nvSpPr>
          <p:spPr>
            <a:xfrm>
              <a:off x="4686534" y="6296909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pt-PT" sz="1200" b="1" dirty="0" smtClean="0">
                  <a:solidFill>
                    <a:prstClr val="black"/>
                  </a:solidFill>
                </a:rPr>
                <a:t>13</a:t>
              </a:r>
              <a:endParaRPr lang="pt-PT" sz="12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795977" y="5773544"/>
            <a:ext cx="1002400" cy="751800"/>
            <a:chOff x="5795977" y="5773544"/>
            <a:chExt cx="1002400" cy="751800"/>
          </a:xfrm>
        </p:grpSpPr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95977" y="5773544"/>
              <a:ext cx="1002400" cy="751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Retângulo arredondado 56"/>
            <p:cNvSpPr/>
            <p:nvPr/>
          </p:nvSpPr>
          <p:spPr>
            <a:xfrm>
              <a:off x="5824052" y="6296909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pt-PT" sz="1200" b="1" dirty="0" smtClean="0">
                  <a:solidFill>
                    <a:prstClr val="black"/>
                  </a:solidFill>
                </a:rPr>
                <a:t>14</a:t>
              </a:r>
              <a:endParaRPr lang="pt-PT" sz="12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927874" y="5773544"/>
            <a:ext cx="980379" cy="735285"/>
            <a:chOff x="6927874" y="5773544"/>
            <a:chExt cx="980379" cy="735285"/>
          </a:xfrm>
        </p:grpSpPr>
        <p:pic>
          <p:nvPicPr>
            <p:cNvPr id="25" name="Picture 6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27874" y="5773544"/>
              <a:ext cx="980379" cy="735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Retângulo arredondado 56"/>
            <p:cNvSpPr/>
            <p:nvPr/>
          </p:nvSpPr>
          <p:spPr>
            <a:xfrm>
              <a:off x="6961570" y="6296909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pt-PT" sz="1200" b="1" dirty="0" smtClean="0">
                  <a:solidFill>
                    <a:prstClr val="black"/>
                  </a:solidFill>
                </a:rPr>
                <a:t>15</a:t>
              </a:r>
              <a:endParaRPr lang="pt-PT" sz="12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07504" y="4969400"/>
            <a:ext cx="980466" cy="735350"/>
            <a:chOff x="107504" y="4969400"/>
            <a:chExt cx="980466" cy="735350"/>
          </a:xfrm>
        </p:grpSpPr>
        <p:pic>
          <p:nvPicPr>
            <p:cNvPr id="42" name="Picture 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7504" y="4969400"/>
              <a:ext cx="980466" cy="735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tângulo arredondado 1"/>
            <p:cNvSpPr/>
            <p:nvPr/>
          </p:nvSpPr>
          <p:spPr>
            <a:xfrm>
              <a:off x="136461" y="5484264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1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7504" y="5782651"/>
            <a:ext cx="981835" cy="736376"/>
            <a:chOff x="107504" y="5782651"/>
            <a:chExt cx="981835" cy="736376"/>
          </a:xfrm>
        </p:grpSpPr>
        <p:pic>
          <p:nvPicPr>
            <p:cNvPr id="41" name="Picture 4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7504" y="5782651"/>
              <a:ext cx="981835" cy="736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Retângulo arredondado 48"/>
            <p:cNvSpPr/>
            <p:nvPr/>
          </p:nvSpPr>
          <p:spPr>
            <a:xfrm>
              <a:off x="136461" y="6296909"/>
              <a:ext cx="187321" cy="187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1200" b="1" dirty="0">
                  <a:solidFill>
                    <a:prstClr val="black"/>
                  </a:solidFill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62669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12361 -0.41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81" y="-2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37725 -0.412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72" y="-2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0.74461 -0.296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40" y="-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-0.75 -0.2965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0" y="-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-0.37153 -0.27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76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0.50347 -0.270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74" y="-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-0.1217 -0.4122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-2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7.40741E-7 L 0.2467 -0.5310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26" y="-2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-0.246 -0.416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9" y="-2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2533 -0.413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-2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0.37465 -0.5303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33" y="-2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L -0.24322 -0.4148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70" y="-2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7.40741E-7 L 0.75642 -0.412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43" y="-2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0.24896 -0.41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-2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0.75538 -0.4152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-2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CaixaDeTexto 3"/>
          <p:cNvSpPr txBox="1">
            <a:spLocks noChangeArrowheads="1"/>
          </p:cNvSpPr>
          <p:nvPr/>
        </p:nvSpPr>
        <p:spPr bwMode="auto">
          <a:xfrm>
            <a:off x="2843213" y="188913"/>
            <a:ext cx="2665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Tipos de Catástrofes </a:t>
            </a:r>
          </a:p>
        </p:txBody>
      </p:sp>
      <p:cxnSp>
        <p:nvCxnSpPr>
          <p:cNvPr id="6" name="Conexão recta unidireccional 5"/>
          <p:cNvCxnSpPr/>
          <p:nvPr/>
        </p:nvCxnSpPr>
        <p:spPr>
          <a:xfrm rot="5400000">
            <a:off x="2844007" y="548481"/>
            <a:ext cx="863600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32" name="CaixaDeTexto 6"/>
          <p:cNvSpPr txBox="1">
            <a:spLocks noChangeArrowheads="1"/>
          </p:cNvSpPr>
          <p:nvPr/>
        </p:nvSpPr>
        <p:spPr bwMode="auto">
          <a:xfrm>
            <a:off x="1331913" y="1412875"/>
            <a:ext cx="2592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Causas Naturais</a:t>
            </a:r>
          </a:p>
        </p:txBody>
      </p:sp>
      <p:cxnSp>
        <p:nvCxnSpPr>
          <p:cNvPr id="9" name="Conexão recta unidireccional 8"/>
          <p:cNvCxnSpPr/>
          <p:nvPr/>
        </p:nvCxnSpPr>
        <p:spPr>
          <a:xfrm>
            <a:off x="5076056" y="476672"/>
            <a:ext cx="230425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34" name="CaixaDeTexto 9"/>
          <p:cNvSpPr txBox="1">
            <a:spLocks noChangeArrowheads="1"/>
          </p:cNvSpPr>
          <p:nvPr/>
        </p:nvSpPr>
        <p:spPr bwMode="auto">
          <a:xfrm>
            <a:off x="6767513" y="1628800"/>
            <a:ext cx="2376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Causas Humanas</a:t>
            </a:r>
          </a:p>
        </p:txBody>
      </p:sp>
      <p:cxnSp>
        <p:nvCxnSpPr>
          <p:cNvPr id="12" name="Conexão recta unidireccional 11"/>
          <p:cNvCxnSpPr/>
          <p:nvPr/>
        </p:nvCxnSpPr>
        <p:spPr>
          <a:xfrm>
            <a:off x="7884368" y="1988840"/>
            <a:ext cx="0" cy="5762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36" name="CaixaDeTexto 12"/>
          <p:cNvSpPr txBox="1">
            <a:spLocks noChangeArrowheads="1"/>
          </p:cNvSpPr>
          <p:nvPr/>
        </p:nvSpPr>
        <p:spPr bwMode="auto">
          <a:xfrm>
            <a:off x="6696075" y="2492896"/>
            <a:ext cx="2447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Explosão de uma Central Nuclear (Chernobil</a:t>
            </a:r>
            <a:r>
              <a:rPr lang="pt-PT" dirty="0">
                <a:solidFill>
                  <a:prstClr val="black"/>
                </a:solidFill>
              </a:rPr>
              <a:t>)</a:t>
            </a:r>
          </a:p>
        </p:txBody>
      </p:sp>
      <p:cxnSp>
        <p:nvCxnSpPr>
          <p:cNvPr id="15" name="Conexão recta unidireccional 14"/>
          <p:cNvCxnSpPr/>
          <p:nvPr/>
        </p:nvCxnSpPr>
        <p:spPr>
          <a:xfrm rot="10800000" flipV="1">
            <a:off x="1692275" y="1773238"/>
            <a:ext cx="792163" cy="576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38" name="CaixaDeTexto 17"/>
          <p:cNvSpPr txBox="1">
            <a:spLocks noChangeArrowheads="1"/>
          </p:cNvSpPr>
          <p:nvPr/>
        </p:nvSpPr>
        <p:spPr bwMode="auto">
          <a:xfrm>
            <a:off x="539552" y="2420888"/>
            <a:ext cx="1655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Causas Geológicas</a:t>
            </a:r>
          </a:p>
        </p:txBody>
      </p:sp>
      <p:cxnSp>
        <p:nvCxnSpPr>
          <p:cNvPr id="20" name="Conexão recta unidireccional 19"/>
          <p:cNvCxnSpPr/>
          <p:nvPr/>
        </p:nvCxnSpPr>
        <p:spPr>
          <a:xfrm rot="16200000" flipH="1">
            <a:off x="2628107" y="1772444"/>
            <a:ext cx="647700" cy="649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40" name="CaixaDeTexto 23"/>
          <p:cNvSpPr txBox="1">
            <a:spLocks noChangeArrowheads="1"/>
          </p:cNvSpPr>
          <p:nvPr/>
        </p:nvSpPr>
        <p:spPr bwMode="auto">
          <a:xfrm>
            <a:off x="2051050" y="2420938"/>
            <a:ext cx="2881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Causas Atmosféricas</a:t>
            </a:r>
          </a:p>
        </p:txBody>
      </p:sp>
      <p:cxnSp>
        <p:nvCxnSpPr>
          <p:cNvPr id="26" name="Conexão recta unidireccional 25"/>
          <p:cNvCxnSpPr/>
          <p:nvPr/>
        </p:nvCxnSpPr>
        <p:spPr>
          <a:xfrm rot="5400000">
            <a:off x="1224483" y="3176117"/>
            <a:ext cx="2159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42" name="CaixaDeTexto 26"/>
          <p:cNvSpPr txBox="1">
            <a:spLocks noChangeArrowheads="1"/>
          </p:cNvSpPr>
          <p:nvPr/>
        </p:nvSpPr>
        <p:spPr bwMode="auto">
          <a:xfrm>
            <a:off x="467544" y="3501008"/>
            <a:ext cx="16557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Sismos</a:t>
            </a:r>
          </a:p>
        </p:txBody>
      </p:sp>
      <p:cxnSp>
        <p:nvCxnSpPr>
          <p:cNvPr id="29" name="Conexão recta unidireccional 28"/>
          <p:cNvCxnSpPr/>
          <p:nvPr/>
        </p:nvCxnSpPr>
        <p:spPr>
          <a:xfrm rot="5400000">
            <a:off x="1152252" y="4040436"/>
            <a:ext cx="36036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44" name="CaixaDeTexto 29"/>
          <p:cNvSpPr txBox="1">
            <a:spLocks noChangeArrowheads="1"/>
          </p:cNvSpPr>
          <p:nvPr/>
        </p:nvSpPr>
        <p:spPr bwMode="auto">
          <a:xfrm>
            <a:off x="755576" y="4293096"/>
            <a:ext cx="1079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Vulcões</a:t>
            </a:r>
          </a:p>
        </p:txBody>
      </p:sp>
      <p:cxnSp>
        <p:nvCxnSpPr>
          <p:cNvPr id="33" name="Conexão recta unidireccional 32"/>
          <p:cNvCxnSpPr/>
          <p:nvPr/>
        </p:nvCxnSpPr>
        <p:spPr>
          <a:xfrm rot="5400000">
            <a:off x="1188764" y="4796012"/>
            <a:ext cx="28733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46" name="CaixaDeTexto 33"/>
          <p:cNvSpPr txBox="1">
            <a:spLocks noChangeArrowheads="1"/>
          </p:cNvSpPr>
          <p:nvPr/>
        </p:nvSpPr>
        <p:spPr bwMode="auto">
          <a:xfrm>
            <a:off x="539552" y="5013176"/>
            <a:ext cx="17636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prstClr val="black"/>
                </a:solidFill>
              </a:rPr>
              <a:t>Maremotos /</a:t>
            </a:r>
          </a:p>
          <a:p>
            <a:r>
              <a:rPr lang="pt-PT" b="1" dirty="0">
                <a:solidFill>
                  <a:prstClr val="black"/>
                </a:solidFill>
              </a:rPr>
              <a:t> Tsunamis</a:t>
            </a:r>
          </a:p>
        </p:txBody>
      </p:sp>
      <p:cxnSp>
        <p:nvCxnSpPr>
          <p:cNvPr id="44" name="Conexão recta unidireccional 43"/>
          <p:cNvCxnSpPr/>
          <p:nvPr/>
        </p:nvCxnSpPr>
        <p:spPr>
          <a:xfrm rot="5400000">
            <a:off x="3240088" y="2889250"/>
            <a:ext cx="215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48" name="CaixaDeTexto 45"/>
          <p:cNvSpPr txBox="1">
            <a:spLocks noChangeArrowheads="1"/>
          </p:cNvSpPr>
          <p:nvPr/>
        </p:nvSpPr>
        <p:spPr bwMode="auto">
          <a:xfrm>
            <a:off x="2268538" y="2997200"/>
            <a:ext cx="215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b="1" dirty="0">
                <a:solidFill>
                  <a:prstClr val="black"/>
                </a:solidFill>
              </a:rPr>
              <a:t>Furacões / Tufões</a:t>
            </a:r>
          </a:p>
        </p:txBody>
      </p:sp>
      <p:cxnSp>
        <p:nvCxnSpPr>
          <p:cNvPr id="48" name="Conexão recta unidireccional 47"/>
          <p:cNvCxnSpPr/>
          <p:nvPr/>
        </p:nvCxnSpPr>
        <p:spPr>
          <a:xfrm rot="5400000">
            <a:off x="3205163" y="3500438"/>
            <a:ext cx="28733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50" name="CaixaDeTexto 48"/>
          <p:cNvSpPr txBox="1">
            <a:spLocks noChangeArrowheads="1"/>
          </p:cNvSpPr>
          <p:nvPr/>
        </p:nvSpPr>
        <p:spPr bwMode="auto">
          <a:xfrm>
            <a:off x="2555875" y="3644900"/>
            <a:ext cx="1655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Tornados</a:t>
            </a:r>
          </a:p>
        </p:txBody>
      </p:sp>
      <p:cxnSp>
        <p:nvCxnSpPr>
          <p:cNvPr id="60" name="Conexão recta unidireccional 59"/>
          <p:cNvCxnSpPr/>
          <p:nvPr/>
        </p:nvCxnSpPr>
        <p:spPr>
          <a:xfrm rot="5400000">
            <a:off x="3203575" y="4149726"/>
            <a:ext cx="2889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52" name="CaixaDeTexto 60"/>
          <p:cNvSpPr txBox="1">
            <a:spLocks noChangeArrowheads="1"/>
          </p:cNvSpPr>
          <p:nvPr/>
        </p:nvSpPr>
        <p:spPr bwMode="auto">
          <a:xfrm>
            <a:off x="2484438" y="4292600"/>
            <a:ext cx="172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Secas</a:t>
            </a:r>
          </a:p>
        </p:txBody>
      </p:sp>
      <p:cxnSp>
        <p:nvCxnSpPr>
          <p:cNvPr id="63" name="Conexão recta unidireccional 62"/>
          <p:cNvCxnSpPr/>
          <p:nvPr/>
        </p:nvCxnSpPr>
        <p:spPr>
          <a:xfrm rot="5400000">
            <a:off x="3209925" y="4719638"/>
            <a:ext cx="277813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54" name="CaixaDeTexto 63"/>
          <p:cNvSpPr txBox="1">
            <a:spLocks noChangeArrowheads="1"/>
          </p:cNvSpPr>
          <p:nvPr/>
        </p:nvSpPr>
        <p:spPr bwMode="auto">
          <a:xfrm>
            <a:off x="2411413" y="4868863"/>
            <a:ext cx="194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Vaga de Frio</a:t>
            </a:r>
          </a:p>
        </p:txBody>
      </p:sp>
      <p:cxnSp>
        <p:nvCxnSpPr>
          <p:cNvPr id="93" name="Conexão recta unidireccional 92"/>
          <p:cNvCxnSpPr/>
          <p:nvPr/>
        </p:nvCxnSpPr>
        <p:spPr>
          <a:xfrm rot="5400000">
            <a:off x="3240882" y="5264944"/>
            <a:ext cx="2159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56" name="CaixaDeTexto 99"/>
          <p:cNvSpPr txBox="1">
            <a:spLocks noChangeArrowheads="1"/>
          </p:cNvSpPr>
          <p:nvPr/>
        </p:nvSpPr>
        <p:spPr bwMode="auto">
          <a:xfrm>
            <a:off x="2484438" y="5373688"/>
            <a:ext cx="1727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Vaga de calor</a:t>
            </a:r>
          </a:p>
        </p:txBody>
      </p:sp>
      <p:sp>
        <p:nvSpPr>
          <p:cNvPr id="432157" name="CaixaDeTexto 104"/>
          <p:cNvSpPr txBox="1">
            <a:spLocks noChangeArrowheads="1"/>
          </p:cNvSpPr>
          <p:nvPr/>
        </p:nvSpPr>
        <p:spPr bwMode="auto">
          <a:xfrm>
            <a:off x="2484438" y="5949950"/>
            <a:ext cx="1727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>
                <a:solidFill>
                  <a:prstClr val="black"/>
                </a:solidFill>
              </a:rPr>
              <a:t>Inundações</a:t>
            </a:r>
          </a:p>
        </p:txBody>
      </p:sp>
      <p:cxnSp>
        <p:nvCxnSpPr>
          <p:cNvPr id="113" name="Conexão recta unidireccional 112"/>
          <p:cNvCxnSpPr/>
          <p:nvPr/>
        </p:nvCxnSpPr>
        <p:spPr>
          <a:xfrm rot="5400000">
            <a:off x="3209132" y="5799931"/>
            <a:ext cx="27940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xão recta unidireccional 34"/>
          <p:cNvCxnSpPr/>
          <p:nvPr/>
        </p:nvCxnSpPr>
        <p:spPr>
          <a:xfrm rot="5400000">
            <a:off x="7741492" y="3499868"/>
            <a:ext cx="28733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62" name="CaixaDeTexto 35"/>
          <p:cNvSpPr txBox="1">
            <a:spLocks noChangeArrowheads="1"/>
          </p:cNvSpPr>
          <p:nvPr/>
        </p:nvSpPr>
        <p:spPr bwMode="auto">
          <a:xfrm>
            <a:off x="6911975" y="3645024"/>
            <a:ext cx="22320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Incêndio provocado por um foguete</a:t>
            </a:r>
          </a:p>
        </p:txBody>
      </p:sp>
      <p:cxnSp>
        <p:nvCxnSpPr>
          <p:cNvPr id="42" name="Conexão recta unidireccional 41"/>
          <p:cNvCxnSpPr/>
          <p:nvPr/>
        </p:nvCxnSpPr>
        <p:spPr>
          <a:xfrm rot="5400000">
            <a:off x="7777782" y="4399682"/>
            <a:ext cx="35877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164" name="CaixaDeTexto 42"/>
          <p:cNvSpPr txBox="1">
            <a:spLocks noChangeArrowheads="1"/>
          </p:cNvSpPr>
          <p:nvPr/>
        </p:nvSpPr>
        <p:spPr bwMode="auto">
          <a:xfrm>
            <a:off x="7199312" y="4581128"/>
            <a:ext cx="19446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u="sng" dirty="0">
                <a:solidFill>
                  <a:prstClr val="black"/>
                </a:solidFill>
              </a:rPr>
              <a:t>Maré negra </a:t>
            </a:r>
            <a:r>
              <a:rPr lang="pt-PT" b="1" dirty="0">
                <a:solidFill>
                  <a:prstClr val="black"/>
                </a:solidFill>
              </a:rPr>
              <a:t>resultante de um acidente de um petroleiro</a:t>
            </a:r>
          </a:p>
          <a:p>
            <a:pPr algn="ctr"/>
            <a:r>
              <a:rPr lang="pt-PT" b="1" dirty="0">
                <a:solidFill>
                  <a:prstClr val="black"/>
                </a:solidFill>
              </a:rPr>
              <a:t>Smog</a:t>
            </a:r>
          </a:p>
          <a:p>
            <a:pPr algn="ctr"/>
            <a:r>
              <a:rPr lang="pt-PT" b="1" dirty="0">
                <a:solidFill>
                  <a:prstClr val="black"/>
                </a:solidFill>
              </a:rPr>
              <a:t>Chuvas ácidas </a:t>
            </a:r>
          </a:p>
          <a:p>
            <a:pPr algn="ctr"/>
            <a:r>
              <a:rPr lang="pt-PT" b="1" dirty="0">
                <a:solidFill>
                  <a:prstClr val="black"/>
                </a:solidFill>
              </a:rPr>
              <a:t>Desertificação</a:t>
            </a:r>
          </a:p>
          <a:p>
            <a:pPr algn="ctr"/>
            <a:r>
              <a:rPr lang="pt-PT" b="1" dirty="0">
                <a:solidFill>
                  <a:prstClr val="black"/>
                </a:solidFill>
              </a:rPr>
              <a:t>Erosão do solo</a:t>
            </a:r>
          </a:p>
        </p:txBody>
      </p:sp>
      <p:cxnSp>
        <p:nvCxnSpPr>
          <p:cNvPr id="41" name="Conexão recta unidireccional 40"/>
          <p:cNvCxnSpPr/>
          <p:nvPr/>
        </p:nvCxnSpPr>
        <p:spPr>
          <a:xfrm>
            <a:off x="3131840" y="1772816"/>
            <a:ext cx="223224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ixaDeTexto 17"/>
          <p:cNvSpPr txBox="1">
            <a:spLocks noChangeArrowheads="1"/>
          </p:cNvSpPr>
          <p:nvPr/>
        </p:nvSpPr>
        <p:spPr bwMode="auto">
          <a:xfrm>
            <a:off x="4572000" y="2420888"/>
            <a:ext cx="20882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Causas Geomorfológicas</a:t>
            </a:r>
          </a:p>
        </p:txBody>
      </p:sp>
      <p:cxnSp>
        <p:nvCxnSpPr>
          <p:cNvPr id="47" name="Conexão recta unidireccional 46"/>
          <p:cNvCxnSpPr/>
          <p:nvPr/>
        </p:nvCxnSpPr>
        <p:spPr>
          <a:xfrm>
            <a:off x="5652120" y="299695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ixaDeTexto 45"/>
          <p:cNvSpPr txBox="1">
            <a:spLocks noChangeArrowheads="1"/>
          </p:cNvSpPr>
          <p:nvPr/>
        </p:nvSpPr>
        <p:spPr bwMode="auto">
          <a:xfrm>
            <a:off x="4644008" y="3501008"/>
            <a:ext cx="2159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Deslizamentos de terra</a:t>
            </a:r>
          </a:p>
        </p:txBody>
      </p:sp>
      <p:cxnSp>
        <p:nvCxnSpPr>
          <p:cNvPr id="54" name="Conexão recta unidireccional 53"/>
          <p:cNvCxnSpPr>
            <a:stCxn id="52" idx="2"/>
          </p:cNvCxnSpPr>
          <p:nvPr/>
        </p:nvCxnSpPr>
        <p:spPr>
          <a:xfrm>
            <a:off x="5723508" y="4147339"/>
            <a:ext cx="620" cy="361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aixaDeTexto 45"/>
          <p:cNvSpPr txBox="1">
            <a:spLocks noChangeArrowheads="1"/>
          </p:cNvSpPr>
          <p:nvPr/>
        </p:nvSpPr>
        <p:spPr bwMode="auto">
          <a:xfrm>
            <a:off x="4644008" y="4581128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Desmoronamentos de blocos rochosos</a:t>
            </a:r>
          </a:p>
        </p:txBody>
      </p:sp>
      <p:cxnSp>
        <p:nvCxnSpPr>
          <p:cNvPr id="57" name="Conexão recta unidireccional 56"/>
          <p:cNvCxnSpPr/>
          <p:nvPr/>
        </p:nvCxnSpPr>
        <p:spPr>
          <a:xfrm>
            <a:off x="5724128" y="515719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ixaDeTexto 45"/>
          <p:cNvSpPr txBox="1">
            <a:spLocks noChangeArrowheads="1"/>
          </p:cNvSpPr>
          <p:nvPr/>
        </p:nvSpPr>
        <p:spPr bwMode="auto">
          <a:xfrm>
            <a:off x="4716016" y="5589240"/>
            <a:ext cx="215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PT" b="1" dirty="0">
                <a:solidFill>
                  <a:prstClr val="black"/>
                </a:solidFill>
              </a:rPr>
              <a:t>Avalanches</a:t>
            </a:r>
          </a:p>
        </p:txBody>
      </p:sp>
    </p:spTree>
    <p:extLst>
      <p:ext uri="{BB962C8B-B14F-4D97-AF65-F5344CB8AC3E}">
        <p14:creationId xmlns:p14="http://schemas.microsoft.com/office/powerpoint/2010/main" val="327254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871" y="877055"/>
            <a:ext cx="1102958" cy="1455768"/>
          </a:xfrm>
          <a:prstGeom prst="rect">
            <a:avLst/>
          </a:prstGeom>
        </p:spPr>
      </p:pic>
      <p:cxnSp>
        <p:nvCxnSpPr>
          <p:cNvPr id="55" name="Conector reto 10"/>
          <p:cNvCxnSpPr/>
          <p:nvPr/>
        </p:nvCxnSpPr>
        <p:spPr>
          <a:xfrm>
            <a:off x="4583572" y="2309189"/>
            <a:ext cx="0" cy="87534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to 12"/>
          <p:cNvCxnSpPr/>
          <p:nvPr/>
        </p:nvCxnSpPr>
        <p:spPr>
          <a:xfrm flipV="1">
            <a:off x="1331355" y="3170832"/>
            <a:ext cx="6481005" cy="27403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to 15"/>
          <p:cNvCxnSpPr/>
          <p:nvPr/>
        </p:nvCxnSpPr>
        <p:spPr>
          <a:xfrm>
            <a:off x="1331640" y="3194678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to 16"/>
          <p:cNvCxnSpPr/>
          <p:nvPr/>
        </p:nvCxnSpPr>
        <p:spPr>
          <a:xfrm>
            <a:off x="3419872" y="3194678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to 17"/>
          <p:cNvCxnSpPr/>
          <p:nvPr/>
        </p:nvCxnSpPr>
        <p:spPr>
          <a:xfrm>
            <a:off x="5638294" y="3185503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to 18"/>
          <p:cNvCxnSpPr/>
          <p:nvPr/>
        </p:nvCxnSpPr>
        <p:spPr>
          <a:xfrm>
            <a:off x="7812360" y="3185503"/>
            <a:ext cx="0" cy="4214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aixaDeTexto 10"/>
          <p:cNvSpPr txBox="1">
            <a:spLocks noChangeArrowheads="1"/>
          </p:cNvSpPr>
          <p:nvPr/>
        </p:nvSpPr>
        <p:spPr bwMode="auto">
          <a:xfrm>
            <a:off x="2885984" y="1478192"/>
            <a:ext cx="3395177" cy="830996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PT" altLang="pt-PT" sz="2400" b="1" dirty="0" smtClean="0">
                <a:solidFill>
                  <a:prstClr val="white"/>
                </a:solidFill>
              </a:rPr>
              <a:t>CATÁSTROFES NATURAIS</a:t>
            </a:r>
            <a:endParaRPr lang="pt-PT" altLang="pt-PT" sz="2400" b="1" dirty="0">
              <a:solidFill>
                <a:prstClr val="white"/>
              </a:solidFill>
            </a:endParaRPr>
          </a:p>
        </p:txBody>
      </p:sp>
      <p:sp>
        <p:nvSpPr>
          <p:cNvPr id="65" name="CaixaDeTexto 3"/>
          <p:cNvSpPr txBox="1"/>
          <p:nvPr/>
        </p:nvSpPr>
        <p:spPr>
          <a:xfrm>
            <a:off x="4544647" y="3616159"/>
            <a:ext cx="2167580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prstClr val="white"/>
                </a:solidFill>
              </a:rPr>
              <a:t>GEOMORFOLÓGICAS</a:t>
            </a:r>
            <a:endParaRPr lang="pt-PT" b="1" dirty="0">
              <a:solidFill>
                <a:prstClr val="white"/>
              </a:solidFill>
            </a:endParaRPr>
          </a:p>
        </p:txBody>
      </p:sp>
      <p:sp>
        <p:nvSpPr>
          <p:cNvPr id="68" name="CaixaDeTexto 5"/>
          <p:cNvSpPr txBox="1"/>
          <p:nvPr/>
        </p:nvSpPr>
        <p:spPr>
          <a:xfrm>
            <a:off x="305355" y="3616159"/>
            <a:ext cx="205200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prstClr val="white"/>
                </a:solidFill>
              </a:rPr>
              <a:t>CLIMÁTICAS</a:t>
            </a:r>
            <a:endParaRPr lang="pt-PT" b="1" dirty="0">
              <a:solidFill>
                <a:prstClr val="white"/>
              </a:solidFill>
            </a:endParaRPr>
          </a:p>
        </p:txBody>
      </p:sp>
      <p:sp>
        <p:nvSpPr>
          <p:cNvPr id="71" name="CaixaDeTexto 6"/>
          <p:cNvSpPr txBox="1"/>
          <p:nvPr/>
        </p:nvSpPr>
        <p:spPr>
          <a:xfrm>
            <a:off x="2425001" y="3616159"/>
            <a:ext cx="20520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prstClr val="white"/>
                </a:solidFill>
              </a:rPr>
              <a:t>HIDROLÓGICAS</a:t>
            </a:r>
            <a:endParaRPr lang="pt-PT" b="1" dirty="0">
              <a:solidFill>
                <a:prstClr val="white"/>
              </a:solidFill>
            </a:endParaRPr>
          </a:p>
        </p:txBody>
      </p:sp>
      <p:sp>
        <p:nvSpPr>
          <p:cNvPr id="74" name="CaixaDeTexto 7"/>
          <p:cNvSpPr txBox="1"/>
          <p:nvPr/>
        </p:nvSpPr>
        <p:spPr>
          <a:xfrm>
            <a:off x="6779874" y="3616159"/>
            <a:ext cx="2052000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prstClr val="white"/>
                </a:solidFill>
              </a:rPr>
              <a:t>GEOLÓGICAS</a:t>
            </a:r>
            <a:endParaRPr lang="pt-PT" b="1" dirty="0">
              <a:solidFill>
                <a:prstClr val="white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439802" y="3978529"/>
            <a:ext cx="183955" cy="1827977"/>
            <a:chOff x="439802" y="3978529"/>
            <a:chExt cx="183955" cy="1827977"/>
          </a:xfrm>
        </p:grpSpPr>
        <p:cxnSp>
          <p:nvCxnSpPr>
            <p:cNvPr id="80" name="Conexão reta 32"/>
            <p:cNvCxnSpPr/>
            <p:nvPr/>
          </p:nvCxnSpPr>
          <p:spPr>
            <a:xfrm>
              <a:off x="441234" y="4255167"/>
              <a:ext cx="17294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Conexão reta 33"/>
            <p:cNvCxnSpPr/>
            <p:nvPr/>
          </p:nvCxnSpPr>
          <p:spPr>
            <a:xfrm>
              <a:off x="441234" y="4621554"/>
              <a:ext cx="17294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Conexão reta 34"/>
            <p:cNvCxnSpPr/>
            <p:nvPr/>
          </p:nvCxnSpPr>
          <p:spPr>
            <a:xfrm>
              <a:off x="449431" y="5804251"/>
              <a:ext cx="17294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Conexão reta 35"/>
            <p:cNvCxnSpPr/>
            <p:nvPr/>
          </p:nvCxnSpPr>
          <p:spPr>
            <a:xfrm>
              <a:off x="441234" y="5341017"/>
              <a:ext cx="17294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Conexão reta 36"/>
            <p:cNvCxnSpPr/>
            <p:nvPr/>
          </p:nvCxnSpPr>
          <p:spPr>
            <a:xfrm>
              <a:off x="450816" y="4973620"/>
              <a:ext cx="17294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Conexão reta 39"/>
            <p:cNvCxnSpPr/>
            <p:nvPr/>
          </p:nvCxnSpPr>
          <p:spPr>
            <a:xfrm>
              <a:off x="439802" y="3978529"/>
              <a:ext cx="1184" cy="1827977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5" name="Retângulo 19"/>
          <p:cNvSpPr/>
          <p:nvPr/>
        </p:nvSpPr>
        <p:spPr>
          <a:xfrm>
            <a:off x="611560" y="4103333"/>
            <a:ext cx="1507044" cy="30008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Tempestades</a:t>
            </a:r>
          </a:p>
        </p:txBody>
      </p:sp>
      <p:sp>
        <p:nvSpPr>
          <p:cNvPr id="76" name="Retângulo 20"/>
          <p:cNvSpPr/>
          <p:nvPr/>
        </p:nvSpPr>
        <p:spPr>
          <a:xfrm>
            <a:off x="614176" y="4468533"/>
            <a:ext cx="1509128" cy="30008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Furacões</a:t>
            </a:r>
          </a:p>
        </p:txBody>
      </p:sp>
      <p:sp>
        <p:nvSpPr>
          <p:cNvPr id="77" name="Retângulo 21"/>
          <p:cNvSpPr/>
          <p:nvPr/>
        </p:nvSpPr>
        <p:spPr>
          <a:xfrm>
            <a:off x="623756" y="4833733"/>
            <a:ext cx="1495459" cy="30008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Tornados</a:t>
            </a:r>
          </a:p>
        </p:txBody>
      </p:sp>
      <p:sp>
        <p:nvSpPr>
          <p:cNvPr id="78" name="Retângulo 22"/>
          <p:cNvSpPr/>
          <p:nvPr/>
        </p:nvSpPr>
        <p:spPr>
          <a:xfrm>
            <a:off x="622372" y="5198933"/>
            <a:ext cx="1501392" cy="30008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Secas</a:t>
            </a:r>
          </a:p>
        </p:txBody>
      </p:sp>
      <p:sp>
        <p:nvSpPr>
          <p:cNvPr id="79" name="Retângulo 23"/>
          <p:cNvSpPr/>
          <p:nvPr/>
        </p:nvSpPr>
        <p:spPr>
          <a:xfrm>
            <a:off x="622621" y="5564132"/>
            <a:ext cx="1501108" cy="50783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 smtClean="0">
                <a:solidFill>
                  <a:prstClr val="black"/>
                </a:solidFill>
              </a:rPr>
              <a:t>Vagas </a:t>
            </a:r>
            <a:r>
              <a:rPr lang="pt-PT" altLang="pt-PT" sz="1350" dirty="0">
                <a:solidFill>
                  <a:prstClr val="black"/>
                </a:solidFill>
              </a:rPr>
              <a:t>de frio ou </a:t>
            </a:r>
            <a:r>
              <a:rPr lang="pt-PT" altLang="pt-PT" sz="1350" dirty="0" smtClean="0">
                <a:solidFill>
                  <a:prstClr val="black"/>
                </a:solidFill>
              </a:rPr>
              <a:t>ondas de </a:t>
            </a:r>
            <a:r>
              <a:rPr lang="pt-PT" altLang="pt-PT" sz="1350" dirty="0">
                <a:solidFill>
                  <a:prstClr val="black"/>
                </a:solidFill>
              </a:rPr>
              <a:t>calor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2561138" y="4002016"/>
            <a:ext cx="183953" cy="982563"/>
            <a:chOff x="2561138" y="4002016"/>
            <a:chExt cx="183953" cy="982563"/>
          </a:xfrm>
        </p:grpSpPr>
        <p:cxnSp>
          <p:nvCxnSpPr>
            <p:cNvPr id="89" name="Conexão reta 42"/>
            <p:cNvCxnSpPr/>
            <p:nvPr/>
          </p:nvCxnSpPr>
          <p:spPr>
            <a:xfrm>
              <a:off x="2562569" y="4254996"/>
              <a:ext cx="17294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Conexão reta 43"/>
            <p:cNvCxnSpPr/>
            <p:nvPr/>
          </p:nvCxnSpPr>
          <p:spPr>
            <a:xfrm>
              <a:off x="2568919" y="4621554"/>
              <a:ext cx="17294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Conexão reta 44"/>
            <p:cNvCxnSpPr/>
            <p:nvPr/>
          </p:nvCxnSpPr>
          <p:spPr>
            <a:xfrm>
              <a:off x="2572150" y="4984579"/>
              <a:ext cx="17294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Conexão reta 45"/>
            <p:cNvCxnSpPr/>
            <p:nvPr/>
          </p:nvCxnSpPr>
          <p:spPr>
            <a:xfrm>
              <a:off x="2561138" y="4002016"/>
              <a:ext cx="1431" cy="982563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6" name="Retângulo 24"/>
          <p:cNvSpPr/>
          <p:nvPr/>
        </p:nvSpPr>
        <p:spPr>
          <a:xfrm>
            <a:off x="2725230" y="4103333"/>
            <a:ext cx="1342714" cy="30008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Cheias</a:t>
            </a:r>
            <a:endParaRPr lang="pt-PT" sz="1350" dirty="0">
              <a:solidFill>
                <a:prstClr val="black"/>
              </a:solidFill>
            </a:endParaRPr>
          </a:p>
        </p:txBody>
      </p:sp>
      <p:sp>
        <p:nvSpPr>
          <p:cNvPr id="87" name="Retângulo 25"/>
          <p:cNvSpPr/>
          <p:nvPr/>
        </p:nvSpPr>
        <p:spPr>
          <a:xfrm>
            <a:off x="2725230" y="4468533"/>
            <a:ext cx="1341693" cy="30008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Inundações</a:t>
            </a:r>
            <a:endParaRPr lang="pt-PT" sz="1350" dirty="0">
              <a:solidFill>
                <a:prstClr val="black"/>
              </a:solidFill>
            </a:endParaRPr>
          </a:p>
        </p:txBody>
      </p:sp>
      <p:sp>
        <p:nvSpPr>
          <p:cNvPr id="93" name="Retângulo 27"/>
          <p:cNvSpPr/>
          <p:nvPr/>
        </p:nvSpPr>
        <p:spPr>
          <a:xfrm>
            <a:off x="4853820" y="4103333"/>
            <a:ext cx="1446381" cy="50783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00000"/>
              </a:buClr>
              <a:buSzPct val="80000"/>
            </a:pPr>
            <a:r>
              <a:rPr lang="pt-PT" altLang="pt-PT" sz="1350" dirty="0">
                <a:solidFill>
                  <a:prstClr val="black"/>
                </a:solidFill>
              </a:rPr>
              <a:t>Movimentos de vertentes </a:t>
            </a:r>
            <a:endParaRPr lang="pt-PT" sz="1350" dirty="0">
              <a:solidFill>
                <a:prstClr val="black"/>
              </a:solidFill>
            </a:endParaRPr>
          </a:p>
        </p:txBody>
      </p:sp>
      <p:sp>
        <p:nvSpPr>
          <p:cNvPr id="94" name="Retângulo 28"/>
          <p:cNvSpPr/>
          <p:nvPr/>
        </p:nvSpPr>
        <p:spPr>
          <a:xfrm>
            <a:off x="4853820" y="4652001"/>
            <a:ext cx="1446381" cy="300082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Avalanches</a:t>
            </a:r>
            <a:endParaRPr lang="pt-PT" sz="1350" dirty="0">
              <a:solidFill>
                <a:prstClr val="black"/>
              </a:solidFill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4669867" y="4002520"/>
            <a:ext cx="174372" cy="793168"/>
            <a:chOff x="4669867" y="4002520"/>
            <a:chExt cx="174372" cy="793168"/>
          </a:xfrm>
        </p:grpSpPr>
        <p:cxnSp>
          <p:nvCxnSpPr>
            <p:cNvPr id="95" name="Conexão reta 46"/>
            <p:cNvCxnSpPr/>
            <p:nvPr/>
          </p:nvCxnSpPr>
          <p:spPr>
            <a:xfrm>
              <a:off x="4671298" y="4365104"/>
              <a:ext cx="172941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Conexão reta 47"/>
            <p:cNvCxnSpPr/>
            <p:nvPr/>
          </p:nvCxnSpPr>
          <p:spPr>
            <a:xfrm>
              <a:off x="4671298" y="4795688"/>
              <a:ext cx="172941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Conexão reta 49"/>
            <p:cNvCxnSpPr/>
            <p:nvPr/>
          </p:nvCxnSpPr>
          <p:spPr>
            <a:xfrm flipH="1">
              <a:off x="4669867" y="4002520"/>
              <a:ext cx="1" cy="793168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4" name="Group 103"/>
          <p:cNvGrpSpPr/>
          <p:nvPr/>
        </p:nvGrpSpPr>
        <p:grpSpPr>
          <a:xfrm>
            <a:off x="6876255" y="3997759"/>
            <a:ext cx="212027" cy="639812"/>
            <a:chOff x="6913909" y="3997759"/>
            <a:chExt cx="174373" cy="639812"/>
          </a:xfrm>
        </p:grpSpPr>
        <p:cxnSp>
          <p:nvCxnSpPr>
            <p:cNvPr id="100" name="Conexão reta 50"/>
            <p:cNvCxnSpPr/>
            <p:nvPr/>
          </p:nvCxnSpPr>
          <p:spPr>
            <a:xfrm>
              <a:off x="6915341" y="4274396"/>
              <a:ext cx="172941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Conexão reta 51"/>
            <p:cNvCxnSpPr/>
            <p:nvPr/>
          </p:nvCxnSpPr>
          <p:spPr>
            <a:xfrm>
              <a:off x="6915341" y="4628357"/>
              <a:ext cx="172941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Conexão reta 53"/>
            <p:cNvCxnSpPr/>
            <p:nvPr/>
          </p:nvCxnSpPr>
          <p:spPr>
            <a:xfrm>
              <a:off x="6913909" y="3997759"/>
              <a:ext cx="0" cy="639812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8" name="Retângulo 29"/>
          <p:cNvSpPr/>
          <p:nvPr/>
        </p:nvSpPr>
        <p:spPr>
          <a:xfrm>
            <a:off x="7087099" y="4103333"/>
            <a:ext cx="1332185" cy="30008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altLang="pt-PT" sz="1350" dirty="0">
                <a:solidFill>
                  <a:prstClr val="black"/>
                </a:solidFill>
              </a:rPr>
              <a:t>Sismos</a:t>
            </a:r>
            <a:endParaRPr lang="pt-PT" sz="1350" dirty="0">
              <a:solidFill>
                <a:prstClr val="black"/>
              </a:solidFill>
            </a:endParaRPr>
          </a:p>
        </p:txBody>
      </p:sp>
      <p:sp>
        <p:nvSpPr>
          <p:cNvPr id="99" name="Retângulo 30"/>
          <p:cNvSpPr/>
          <p:nvPr/>
        </p:nvSpPr>
        <p:spPr>
          <a:xfrm>
            <a:off x="7088337" y="4468533"/>
            <a:ext cx="1329926" cy="30008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00000"/>
              </a:buClr>
              <a:buSzPct val="80000"/>
            </a:pPr>
            <a:r>
              <a:rPr lang="pt-PT" altLang="pt-PT" sz="1350" dirty="0">
                <a:solidFill>
                  <a:prstClr val="black"/>
                </a:solidFill>
              </a:rPr>
              <a:t>Vulcões</a:t>
            </a:r>
            <a:endParaRPr lang="pt-PT" sz="1350" dirty="0">
              <a:solidFill>
                <a:prstClr val="black"/>
              </a:solidFill>
            </a:endParaRPr>
          </a:p>
        </p:txBody>
      </p:sp>
      <p:sp>
        <p:nvSpPr>
          <p:cNvPr id="46" name="Título 18"/>
          <p:cNvSpPr>
            <a:spLocks noGrp="1"/>
          </p:cNvSpPr>
          <p:nvPr>
            <p:ph type="title"/>
          </p:nvPr>
        </p:nvSpPr>
        <p:spPr>
          <a:xfrm>
            <a:off x="217612" y="708792"/>
            <a:ext cx="8632589" cy="523220"/>
          </a:xfrm>
        </p:spPr>
        <p:txBody>
          <a:bodyPr>
            <a:noAutofit/>
          </a:bodyPr>
          <a:lstStyle/>
          <a:p>
            <a:r>
              <a:rPr lang="pt-PT" sz="2400" b="1" dirty="0" smtClean="0">
                <a:latin typeface="+mn-lt"/>
              </a:rPr>
              <a:t>2. Completa o seguinte esquema.</a:t>
            </a:r>
            <a:endParaRPr lang="pt-PT" sz="2400" b="1" dirty="0">
              <a:latin typeface="+mn-lt"/>
            </a:endParaRPr>
          </a:p>
        </p:txBody>
      </p:sp>
      <p:grpSp>
        <p:nvGrpSpPr>
          <p:cNvPr id="47" name="Group 103"/>
          <p:cNvGrpSpPr/>
          <p:nvPr/>
        </p:nvGrpSpPr>
        <p:grpSpPr>
          <a:xfrm>
            <a:off x="6876256" y="4653136"/>
            <a:ext cx="432048" cy="792088"/>
            <a:chOff x="6913909" y="3997759"/>
            <a:chExt cx="174373" cy="639812"/>
          </a:xfrm>
        </p:grpSpPr>
        <p:cxnSp>
          <p:nvCxnSpPr>
            <p:cNvPr id="48" name="Conexão reta 50"/>
            <p:cNvCxnSpPr/>
            <p:nvPr/>
          </p:nvCxnSpPr>
          <p:spPr>
            <a:xfrm>
              <a:off x="6915341" y="4274396"/>
              <a:ext cx="172941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exão reta 51"/>
            <p:cNvCxnSpPr/>
            <p:nvPr/>
          </p:nvCxnSpPr>
          <p:spPr>
            <a:xfrm>
              <a:off x="6915341" y="4628357"/>
              <a:ext cx="172941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Conexão reta 53"/>
            <p:cNvCxnSpPr/>
            <p:nvPr/>
          </p:nvCxnSpPr>
          <p:spPr>
            <a:xfrm>
              <a:off x="6913909" y="3997759"/>
              <a:ext cx="0" cy="639812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" name="Retângulo 30"/>
          <p:cNvSpPr/>
          <p:nvPr/>
        </p:nvSpPr>
        <p:spPr>
          <a:xfrm>
            <a:off x="7092280" y="4869160"/>
            <a:ext cx="1329926" cy="30008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000000"/>
              </a:buClr>
              <a:buSzPct val="80000"/>
            </a:pPr>
            <a:r>
              <a:rPr lang="pt-PT" sz="1350" dirty="0" smtClean="0">
                <a:solidFill>
                  <a:prstClr val="black"/>
                </a:solidFill>
              </a:rPr>
              <a:t>Tsunamis</a:t>
            </a:r>
            <a:endParaRPr lang="pt-PT" sz="135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7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5" grpId="0" animBg="1"/>
      <p:bldP spid="68" grpId="0" animBg="1"/>
      <p:bldP spid="71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6" grpId="0" animBg="1"/>
      <p:bldP spid="87" grpId="0" animBg="1"/>
      <p:bldP spid="93" grpId="0" animBg="1"/>
      <p:bldP spid="94" grpId="0" animBg="1"/>
      <p:bldP spid="98" grpId="0" animBg="1"/>
      <p:bldP spid="99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Título 1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/>
            <a:r>
              <a:rPr lang="pt-PT" sz="3200" b="1" dirty="0" smtClean="0">
                <a:solidFill>
                  <a:schemeClr val="tx1"/>
                </a:solidFill>
              </a:rPr>
              <a:t>Ciclones tropicais </a:t>
            </a:r>
            <a:r>
              <a:rPr lang="pt-PT" sz="3200" dirty="0" smtClean="0">
                <a:solidFill>
                  <a:schemeClr val="tx1"/>
                </a:solidFill>
              </a:rPr>
              <a:t>– São perturbações atmosféricas com um centro e massa nebulosa de forma circular, discoide, cuja pressão atmosférica é muito baixa o que origina ventos muito violentos e chuvas intensas. O diâmetro destes ciclones pode ir de 150 a 800 Km.</a:t>
            </a:r>
          </a:p>
          <a:p>
            <a:pPr algn="l"/>
            <a:r>
              <a:rPr lang="pt-PT" sz="3200" b="1" dirty="0" smtClean="0">
                <a:solidFill>
                  <a:schemeClr val="tx1"/>
                </a:solidFill>
              </a:rPr>
              <a:t>Tornado</a:t>
            </a:r>
            <a:r>
              <a:rPr lang="pt-PT" sz="3200" dirty="0" smtClean="0">
                <a:solidFill>
                  <a:schemeClr val="tx1"/>
                </a:solidFill>
              </a:rPr>
              <a:t> – É um vento fortíssimo “vórtice de ar” móvel e rodopiante que se forma desde a base de uma nuvem (cúmulonimbo) em direção ao solo. A velocidade do vento no turbilhão de ar pode atingir os 600 km/hora, e é, muitas vezes, acompanhado este fenómeno por chuva, granizo e relâmpagos. No sítio onde a extremidade do turbilhão toca o solo provoca grande destruição, sugando poeira e escombros.</a:t>
            </a:r>
          </a:p>
          <a:p>
            <a:pPr algn="l"/>
            <a:endParaRPr lang="pt-PT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2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Título 1"/>
          <p:cNvSpPr>
            <a:spLocks noGrp="1"/>
          </p:cNvSpPr>
          <p:nvPr>
            <p:ph type="ctrTitle"/>
          </p:nvPr>
        </p:nvSpPr>
        <p:spPr>
          <a:xfrm>
            <a:off x="179388" y="115888"/>
            <a:ext cx="8785225" cy="576262"/>
          </a:xfrm>
        </p:spPr>
        <p:txBody>
          <a:bodyPr/>
          <a:lstStyle/>
          <a:p>
            <a:r>
              <a:rPr lang="pt-PT" sz="2400" b="1" dirty="0" smtClean="0"/>
              <a:t>Catástrofes de origem meteorológica ou atmosférica: ( Furação )</a:t>
            </a:r>
          </a:p>
        </p:txBody>
      </p:sp>
      <p:pic>
        <p:nvPicPr>
          <p:cNvPr id="433155" name="Picture 2" descr="C:\Users\fernando\Pictures\2011-01-01\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765175"/>
            <a:ext cx="8929687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898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178" name="Picture 2" descr="C:\Users\fernando\Pictures\2011-01-01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00213"/>
            <a:ext cx="784860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4179" name="CaixaDeTexto 2"/>
          <p:cNvSpPr txBox="1">
            <a:spLocks noChangeArrowheads="1"/>
          </p:cNvSpPr>
          <p:nvPr/>
        </p:nvSpPr>
        <p:spPr bwMode="auto">
          <a:xfrm>
            <a:off x="611188" y="115887"/>
            <a:ext cx="820928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2000" dirty="0">
                <a:solidFill>
                  <a:prstClr val="black"/>
                </a:solidFill>
              </a:rPr>
              <a:t>- Mares tropicais com temperaturas da água a 26°C onde se originam os furacões. A transição de uma tempestade tropical para um furacão, ocorre, quando, os ventos sopram a mais de 119 km/h. Esta perturbação atmosférica suga grandes quantidades de vapor de água que se condensa com a ascensão do ar formando uma enormíssima parede de nuvens  de forma discoide</a:t>
            </a:r>
            <a:r>
              <a:rPr lang="pt-PT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848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0.xml><?xml version="1.0" encoding="utf-8"?>
<a:theme xmlns:a="http://schemas.openxmlformats.org/drawingml/2006/main" name="9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1.xml><?xml version="1.0" encoding="utf-8"?>
<a:theme xmlns:a="http://schemas.openxmlformats.org/drawingml/2006/main" name="10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2.xml><?xml version="1.0" encoding="utf-8"?>
<a:theme xmlns:a="http://schemas.openxmlformats.org/drawingml/2006/main" name="11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3.xml><?xml version="1.0" encoding="utf-8"?>
<a:theme xmlns:a="http://schemas.openxmlformats.org/drawingml/2006/main" name="12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4.xml><?xml version="1.0" encoding="utf-8"?>
<a:theme xmlns:a="http://schemas.openxmlformats.org/drawingml/2006/main" name="13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5.xml><?xml version="1.0" encoding="utf-8"?>
<a:theme xmlns:a="http://schemas.openxmlformats.org/drawingml/2006/main" name="14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6.xml><?xml version="1.0" encoding="utf-8"?>
<a:theme xmlns:a="http://schemas.openxmlformats.org/drawingml/2006/main" name="15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7.xml><?xml version="1.0" encoding="utf-8"?>
<a:theme xmlns:a="http://schemas.openxmlformats.org/drawingml/2006/main" name="16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8.xml><?xml version="1.0" encoding="utf-8"?>
<a:theme xmlns:a="http://schemas.openxmlformats.org/drawingml/2006/main" name="17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9.xml><?xml version="1.0" encoding="utf-8"?>
<a:theme xmlns:a="http://schemas.openxmlformats.org/drawingml/2006/main" name="18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0.xml><?xml version="1.0" encoding="utf-8"?>
<a:theme xmlns:a="http://schemas.openxmlformats.org/drawingml/2006/main" name="19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1.xml><?xml version="1.0" encoding="utf-8"?>
<a:theme xmlns:a="http://schemas.openxmlformats.org/drawingml/2006/main" name="20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2.xml><?xml version="1.0" encoding="utf-8"?>
<a:theme xmlns:a="http://schemas.openxmlformats.org/drawingml/2006/main" name="21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3.xml><?xml version="1.0" encoding="utf-8"?>
<a:theme xmlns:a="http://schemas.openxmlformats.org/drawingml/2006/main" name="22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4.xml><?xml version="1.0" encoding="utf-8"?>
<a:theme xmlns:a="http://schemas.openxmlformats.org/drawingml/2006/main" name="23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5.xml><?xml version="1.0" encoding="utf-8"?>
<a:theme xmlns:a="http://schemas.openxmlformats.org/drawingml/2006/main" name="24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6.xml><?xml version="1.0" encoding="utf-8"?>
<a:theme xmlns:a="http://schemas.openxmlformats.org/drawingml/2006/main" name="25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7.xml><?xml version="1.0" encoding="utf-8"?>
<a:theme xmlns:a="http://schemas.openxmlformats.org/drawingml/2006/main" name="26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8.xml><?xml version="1.0" encoding="utf-8"?>
<a:theme xmlns:a="http://schemas.openxmlformats.org/drawingml/2006/main" name="27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9.xml><?xml version="1.0" encoding="utf-8"?>
<a:theme xmlns:a="http://schemas.openxmlformats.org/drawingml/2006/main" name="28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2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0.xml><?xml version="1.0" encoding="utf-8"?>
<a:theme xmlns:a="http://schemas.openxmlformats.org/drawingml/2006/main" name="29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1.xml><?xml version="1.0" encoding="utf-8"?>
<a:theme xmlns:a="http://schemas.openxmlformats.org/drawingml/2006/main" name="30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2.xml><?xml version="1.0" encoding="utf-8"?>
<a:theme xmlns:a="http://schemas.openxmlformats.org/drawingml/2006/main" name="31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3.xml><?xml version="1.0" encoding="utf-8"?>
<a:theme xmlns:a="http://schemas.openxmlformats.org/drawingml/2006/main" name="32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4.xml><?xml version="1.0" encoding="utf-8"?>
<a:theme xmlns:a="http://schemas.openxmlformats.org/drawingml/2006/main" name="33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5.xml><?xml version="1.0" encoding="utf-8"?>
<a:theme xmlns:a="http://schemas.openxmlformats.org/drawingml/2006/main" name="34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6.xml><?xml version="1.0" encoding="utf-8"?>
<a:theme xmlns:a="http://schemas.openxmlformats.org/drawingml/2006/main" name="35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7.xml><?xml version="1.0" encoding="utf-8"?>
<a:theme xmlns:a="http://schemas.openxmlformats.org/drawingml/2006/main" name="36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8.xml><?xml version="1.0" encoding="utf-8"?>
<a:theme xmlns:a="http://schemas.openxmlformats.org/drawingml/2006/main" name="37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9.xml><?xml version="1.0" encoding="utf-8"?>
<a:theme xmlns:a="http://schemas.openxmlformats.org/drawingml/2006/main" name="38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3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0.xml><?xml version="1.0" encoding="utf-8"?>
<a:theme xmlns:a="http://schemas.openxmlformats.org/drawingml/2006/main" name="39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1.xml><?xml version="1.0" encoding="utf-8"?>
<a:theme xmlns:a="http://schemas.openxmlformats.org/drawingml/2006/main" name="40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2.xml><?xml version="1.0" encoding="utf-8"?>
<a:theme xmlns:a="http://schemas.openxmlformats.org/drawingml/2006/main" name="41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3.xml><?xml version="1.0" encoding="utf-8"?>
<a:theme xmlns:a="http://schemas.openxmlformats.org/drawingml/2006/main" name="42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4.xml><?xml version="1.0" encoding="utf-8"?>
<a:theme xmlns:a="http://schemas.openxmlformats.org/drawingml/2006/main" name="43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5.xml><?xml version="1.0" encoding="utf-8"?>
<a:theme xmlns:a="http://schemas.openxmlformats.org/drawingml/2006/main" name="44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6.xml><?xml version="1.0" encoding="utf-8"?>
<a:theme xmlns:a="http://schemas.openxmlformats.org/drawingml/2006/main" name="45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7.xml><?xml version="1.0" encoding="utf-8"?>
<a:theme xmlns:a="http://schemas.openxmlformats.org/drawingml/2006/main" name="46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8.xml><?xml version="1.0" encoding="utf-8"?>
<a:theme xmlns:a="http://schemas.openxmlformats.org/drawingml/2006/main" name="47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9.xml><?xml version="1.0" encoding="utf-8"?>
<a:theme xmlns:a="http://schemas.openxmlformats.org/drawingml/2006/main" name="48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4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0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7.xml><?xml version="1.0" encoding="utf-8"?>
<a:theme xmlns:a="http://schemas.openxmlformats.org/drawingml/2006/main" name="6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8.xml><?xml version="1.0" encoding="utf-8"?>
<a:theme xmlns:a="http://schemas.openxmlformats.org/drawingml/2006/main" name="7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9.xml><?xml version="1.0" encoding="utf-8"?>
<a:theme xmlns:a="http://schemas.openxmlformats.org/drawingml/2006/main" name="8_Face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2056</Words>
  <Application>Microsoft Office PowerPoint</Application>
  <PresentationFormat>Apresentação no Ecrã (4:3)</PresentationFormat>
  <Paragraphs>318</Paragraphs>
  <Slides>60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49</vt:i4>
      </vt:variant>
      <vt:variant>
        <vt:lpstr>Títulos dos diapositivos</vt:lpstr>
      </vt:variant>
      <vt:variant>
        <vt:i4>60</vt:i4>
      </vt:variant>
    </vt:vector>
  </HeadingPairs>
  <TitlesOfParts>
    <vt:vector size="114" baseType="lpstr">
      <vt:lpstr>Arial</vt:lpstr>
      <vt:lpstr>Calibri</vt:lpstr>
      <vt:lpstr>Times New Roman</vt:lpstr>
      <vt:lpstr>Wingdings</vt:lpstr>
      <vt:lpstr>Wingdings 3</vt:lpstr>
      <vt:lpstr>Facet</vt:lpstr>
      <vt:lpstr>1_Facet</vt:lpstr>
      <vt:lpstr>2_Facet</vt:lpstr>
      <vt:lpstr>3_Facet</vt:lpstr>
      <vt:lpstr>4_Facet</vt:lpstr>
      <vt:lpstr>5_Facet</vt:lpstr>
      <vt:lpstr>6_Facet</vt:lpstr>
      <vt:lpstr>7_Facet</vt:lpstr>
      <vt:lpstr>8_Facet</vt:lpstr>
      <vt:lpstr>9_Facet</vt:lpstr>
      <vt:lpstr>10_Facet</vt:lpstr>
      <vt:lpstr>11_Facet</vt:lpstr>
      <vt:lpstr>12_Facet</vt:lpstr>
      <vt:lpstr>13_Facet</vt:lpstr>
      <vt:lpstr>14_Facet</vt:lpstr>
      <vt:lpstr>15_Facet</vt:lpstr>
      <vt:lpstr>16_Facet</vt:lpstr>
      <vt:lpstr>17_Facet</vt:lpstr>
      <vt:lpstr>18_Facet</vt:lpstr>
      <vt:lpstr>19_Facet</vt:lpstr>
      <vt:lpstr>20_Facet</vt:lpstr>
      <vt:lpstr>21_Facet</vt:lpstr>
      <vt:lpstr>22_Facet</vt:lpstr>
      <vt:lpstr>23_Facet</vt:lpstr>
      <vt:lpstr>24_Facet</vt:lpstr>
      <vt:lpstr>25_Facet</vt:lpstr>
      <vt:lpstr>26_Facet</vt:lpstr>
      <vt:lpstr>27_Facet</vt:lpstr>
      <vt:lpstr>28_Facet</vt:lpstr>
      <vt:lpstr>29_Facet</vt:lpstr>
      <vt:lpstr>30_Facet</vt:lpstr>
      <vt:lpstr>31_Facet</vt:lpstr>
      <vt:lpstr>32_Facet</vt:lpstr>
      <vt:lpstr>33_Facet</vt:lpstr>
      <vt:lpstr>34_Facet</vt:lpstr>
      <vt:lpstr>35_Facet</vt:lpstr>
      <vt:lpstr>36_Facet</vt:lpstr>
      <vt:lpstr>37_Facet</vt:lpstr>
      <vt:lpstr>38_Facet</vt:lpstr>
      <vt:lpstr>39_Facet</vt:lpstr>
      <vt:lpstr>40_Facet</vt:lpstr>
      <vt:lpstr>41_Facet</vt:lpstr>
      <vt:lpstr>42_Facet</vt:lpstr>
      <vt:lpstr>43_Facet</vt:lpstr>
      <vt:lpstr>44_Facet</vt:lpstr>
      <vt:lpstr>45_Facet</vt:lpstr>
      <vt:lpstr>46_Facet</vt:lpstr>
      <vt:lpstr>47_Facet</vt:lpstr>
      <vt:lpstr>48_Facet</vt:lpstr>
      <vt:lpstr>Riscos e Catástrofes Naturais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Catástrofes de origem meteorológica ou atmosférica: ( Furação )</vt:lpstr>
      <vt:lpstr>Apresentação do PowerPoint</vt:lpstr>
      <vt:lpstr>Apresentação do PowerPoint</vt:lpstr>
      <vt:lpstr>Apresentação do PowerPoint</vt:lpstr>
      <vt:lpstr>Apresentação do PowerPoint</vt:lpstr>
      <vt:lpstr>Efeitos da Passagem de um Furacão</vt:lpstr>
      <vt:lpstr>Efeitos da Passagem de um Furacão</vt:lpstr>
      <vt:lpstr>Tornado</vt:lpstr>
      <vt:lpstr>Apresentação do PowerPoint</vt:lpstr>
      <vt:lpstr>Apresentação do PowerPoint</vt:lpstr>
      <vt:lpstr>Apresentação do PowerPoint</vt:lpstr>
      <vt:lpstr> Destruição provocada pela passagem de um tornado</vt:lpstr>
      <vt:lpstr>Destruição provocado pela passagem de um tornado</vt:lpstr>
      <vt:lpstr>Apresentação do PowerPoint</vt:lpstr>
      <vt:lpstr>Trombas de Água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Áreas suscetiveis à ocorrência de Ondas de çalor e vagas de frio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Ordena as imagens nas respetivas caixas, segundo a natureza…</vt:lpstr>
      <vt:lpstr>Proposta de solução</vt:lpstr>
      <vt:lpstr>2. Completa o seguinte esquema.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Riscos e Catástrofes Naturais</dc:title>
  <dc:creator>Fernando Martins</dc:creator>
  <cp:lastModifiedBy>Rita</cp:lastModifiedBy>
  <cp:revision>5</cp:revision>
  <dcterms:created xsi:type="dcterms:W3CDTF">2020-02-27T12:21:59Z</dcterms:created>
  <dcterms:modified xsi:type="dcterms:W3CDTF">2020-03-24T08:29:40Z</dcterms:modified>
</cp:coreProperties>
</file>