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7.xml" ContentType="application/vnd.openxmlformats-officedocument.theme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8.xml" ContentType="application/vnd.openxmlformats-officedocument.theme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theme/theme39.xml" ContentType="application/vnd.openxmlformats-officedocument.theme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theme/theme40.xml" ContentType="application/vnd.openxmlformats-officedocument.theme+xml"/>
  <Override PartName="/ppt/theme/theme4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  <p:sldMasterId id="2147483876" r:id="rId19"/>
    <p:sldMasterId id="2147483888" r:id="rId20"/>
    <p:sldMasterId id="2147483900" r:id="rId21"/>
    <p:sldMasterId id="2147483912" r:id="rId22"/>
    <p:sldMasterId id="2147483924" r:id="rId23"/>
    <p:sldMasterId id="2147483936" r:id="rId24"/>
    <p:sldMasterId id="2147483984" r:id="rId25"/>
    <p:sldMasterId id="2147483996" r:id="rId26"/>
    <p:sldMasterId id="2147484008" r:id="rId27"/>
    <p:sldMasterId id="2147484020" r:id="rId28"/>
    <p:sldMasterId id="2147484032" r:id="rId29"/>
    <p:sldMasterId id="2147484044" r:id="rId30"/>
    <p:sldMasterId id="2147484056" r:id="rId31"/>
    <p:sldMasterId id="2147484068" r:id="rId32"/>
    <p:sldMasterId id="2147484080" r:id="rId33"/>
    <p:sldMasterId id="2147484104" r:id="rId34"/>
    <p:sldMasterId id="2147484116" r:id="rId35"/>
    <p:sldMasterId id="2147484128" r:id="rId36"/>
    <p:sldMasterId id="2147484140" r:id="rId37"/>
    <p:sldMasterId id="2147484152" r:id="rId38"/>
    <p:sldMasterId id="2147484164" r:id="rId39"/>
    <p:sldMasterId id="2147484176" r:id="rId40"/>
  </p:sldMasterIdLst>
  <p:notesMasterIdLst>
    <p:notesMasterId r:id="rId86"/>
  </p:notesMasterIdLst>
  <p:sldIdLst>
    <p:sldId id="280" r:id="rId41"/>
    <p:sldId id="281" r:id="rId42"/>
    <p:sldId id="282" r:id="rId43"/>
    <p:sldId id="283" r:id="rId44"/>
    <p:sldId id="284" r:id="rId45"/>
    <p:sldId id="285" r:id="rId46"/>
    <p:sldId id="286" r:id="rId47"/>
    <p:sldId id="287" r:id="rId48"/>
    <p:sldId id="288" r:id="rId49"/>
    <p:sldId id="289" r:id="rId50"/>
    <p:sldId id="290" r:id="rId51"/>
    <p:sldId id="291" r:id="rId52"/>
    <p:sldId id="292" r:id="rId53"/>
    <p:sldId id="293" r:id="rId54"/>
    <p:sldId id="294" r:id="rId55"/>
    <p:sldId id="350" r:id="rId56"/>
    <p:sldId id="295" r:id="rId57"/>
    <p:sldId id="296" r:id="rId58"/>
    <p:sldId id="297" r:id="rId59"/>
    <p:sldId id="298" r:id="rId60"/>
    <p:sldId id="299" r:id="rId61"/>
    <p:sldId id="300" r:id="rId62"/>
    <p:sldId id="301" r:id="rId63"/>
    <p:sldId id="302" r:id="rId64"/>
    <p:sldId id="303" r:id="rId65"/>
    <p:sldId id="347" r:id="rId66"/>
    <p:sldId id="353" r:id="rId67"/>
    <p:sldId id="348" r:id="rId68"/>
    <p:sldId id="349" r:id="rId69"/>
    <p:sldId id="317" r:id="rId70"/>
    <p:sldId id="318" r:id="rId71"/>
    <p:sldId id="321" r:id="rId72"/>
    <p:sldId id="319" r:id="rId73"/>
    <p:sldId id="335" r:id="rId74"/>
    <p:sldId id="352" r:id="rId75"/>
    <p:sldId id="339" r:id="rId76"/>
    <p:sldId id="322" r:id="rId77"/>
    <p:sldId id="323" r:id="rId78"/>
    <p:sldId id="341" r:id="rId79"/>
    <p:sldId id="324" r:id="rId80"/>
    <p:sldId id="325" r:id="rId81"/>
    <p:sldId id="342" r:id="rId82"/>
    <p:sldId id="343" r:id="rId83"/>
    <p:sldId id="344" r:id="rId84"/>
    <p:sldId id="345" r:id="rId8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23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Master" Target="slideMasters/slideMaster39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2.xml"/><Relationship Id="rId47" Type="http://schemas.openxmlformats.org/officeDocument/2006/relationships/slide" Target="slides/slide7.xml"/><Relationship Id="rId50" Type="http://schemas.openxmlformats.org/officeDocument/2006/relationships/slide" Target="slides/slide10.xml"/><Relationship Id="rId55" Type="http://schemas.openxmlformats.org/officeDocument/2006/relationships/slide" Target="slides/slide15.xml"/><Relationship Id="rId63" Type="http://schemas.openxmlformats.org/officeDocument/2006/relationships/slide" Target="slides/slide23.xml"/><Relationship Id="rId68" Type="http://schemas.openxmlformats.org/officeDocument/2006/relationships/slide" Target="slides/slide28.xml"/><Relationship Id="rId76" Type="http://schemas.openxmlformats.org/officeDocument/2006/relationships/slide" Target="slides/slide36.xml"/><Relationship Id="rId84" Type="http://schemas.openxmlformats.org/officeDocument/2006/relationships/slide" Target="slides/slide44.xml"/><Relationship Id="rId89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" Target="slides/slide5.xml"/><Relationship Id="rId53" Type="http://schemas.openxmlformats.org/officeDocument/2006/relationships/slide" Target="slides/slide13.xml"/><Relationship Id="rId58" Type="http://schemas.openxmlformats.org/officeDocument/2006/relationships/slide" Target="slides/slide18.xml"/><Relationship Id="rId66" Type="http://schemas.openxmlformats.org/officeDocument/2006/relationships/slide" Target="slides/slide26.xml"/><Relationship Id="rId74" Type="http://schemas.openxmlformats.org/officeDocument/2006/relationships/slide" Target="slides/slide34.xml"/><Relationship Id="rId79" Type="http://schemas.openxmlformats.org/officeDocument/2006/relationships/slide" Target="slides/slide39.xml"/><Relationship Id="rId87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1.xml"/><Relationship Id="rId82" Type="http://schemas.openxmlformats.org/officeDocument/2006/relationships/slide" Target="slides/slide42.xml"/><Relationship Id="rId90" Type="http://schemas.openxmlformats.org/officeDocument/2006/relationships/tableStyles" Target="tableStyles.xml"/><Relationship Id="rId19" Type="http://schemas.openxmlformats.org/officeDocument/2006/relationships/slideMaster" Target="slideMasters/slideMaster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3.xml"/><Relationship Id="rId48" Type="http://schemas.openxmlformats.org/officeDocument/2006/relationships/slide" Target="slides/slide8.xml"/><Relationship Id="rId56" Type="http://schemas.openxmlformats.org/officeDocument/2006/relationships/slide" Target="slides/slide16.xml"/><Relationship Id="rId64" Type="http://schemas.openxmlformats.org/officeDocument/2006/relationships/slide" Target="slides/slide24.xml"/><Relationship Id="rId69" Type="http://schemas.openxmlformats.org/officeDocument/2006/relationships/slide" Target="slides/slide29.xml"/><Relationship Id="rId77" Type="http://schemas.openxmlformats.org/officeDocument/2006/relationships/slide" Target="slides/slide37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1.xml"/><Relationship Id="rId72" Type="http://schemas.openxmlformats.org/officeDocument/2006/relationships/slide" Target="slides/slide32.xml"/><Relationship Id="rId80" Type="http://schemas.openxmlformats.org/officeDocument/2006/relationships/slide" Target="slides/slide40.xml"/><Relationship Id="rId85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6.xml"/><Relationship Id="rId59" Type="http://schemas.openxmlformats.org/officeDocument/2006/relationships/slide" Target="slides/slide19.xml"/><Relationship Id="rId67" Type="http://schemas.openxmlformats.org/officeDocument/2006/relationships/slide" Target="slides/slide27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.xml"/><Relationship Id="rId54" Type="http://schemas.openxmlformats.org/officeDocument/2006/relationships/slide" Target="slides/slide14.xml"/><Relationship Id="rId62" Type="http://schemas.openxmlformats.org/officeDocument/2006/relationships/slide" Target="slides/slide22.xml"/><Relationship Id="rId70" Type="http://schemas.openxmlformats.org/officeDocument/2006/relationships/slide" Target="slides/slide30.xml"/><Relationship Id="rId75" Type="http://schemas.openxmlformats.org/officeDocument/2006/relationships/slide" Target="slides/slide35.xml"/><Relationship Id="rId83" Type="http://schemas.openxmlformats.org/officeDocument/2006/relationships/slide" Target="slides/slide43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9.xml"/><Relationship Id="rId57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4.xml"/><Relationship Id="rId52" Type="http://schemas.openxmlformats.org/officeDocument/2006/relationships/slide" Target="slides/slide12.xml"/><Relationship Id="rId60" Type="http://schemas.openxmlformats.org/officeDocument/2006/relationships/slide" Target="slides/slide20.xml"/><Relationship Id="rId65" Type="http://schemas.openxmlformats.org/officeDocument/2006/relationships/slide" Target="slides/slide25.xml"/><Relationship Id="rId73" Type="http://schemas.openxmlformats.org/officeDocument/2006/relationships/slide" Target="slides/slide33.xml"/><Relationship Id="rId78" Type="http://schemas.openxmlformats.org/officeDocument/2006/relationships/slide" Target="slides/slide38.xml"/><Relationship Id="rId81" Type="http://schemas.openxmlformats.org/officeDocument/2006/relationships/slide" Target="slides/slide41.xml"/><Relationship Id="rId86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B98495-8B6F-4BC9-8F7B-67111DECA7C9}" type="datetimeFigureOut">
              <a:rPr lang="pt-PT" smtClean="0"/>
              <a:t>24/03/2020</a:t>
            </a:fld>
            <a:endParaRPr lang="pt-PT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1194DE-CEA4-4580-8CD9-2C60353742AB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6747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47C20-67D8-40CA-A386-85B656B200EE}" type="slidenum">
              <a:rPr lang="pt-PT" smtClean="0">
                <a:solidFill>
                  <a:prstClr val="black"/>
                </a:solidFill>
              </a:rPr>
              <a:pPr/>
              <a:t>26</a:t>
            </a:fld>
            <a:endParaRPr lang="pt-P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781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07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107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PT" smtClean="0"/>
          </a:p>
        </p:txBody>
      </p:sp>
      <p:sp>
        <p:nvSpPr>
          <p:cNvPr id="77107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8437E3F-580E-43F4-A953-A09B51A9033A}" type="slidenum">
              <a:rPr lang="pt-PT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/>
              <a:t>42</a:t>
            </a:fld>
            <a:endParaRPr lang="pt-PT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8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520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38212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42392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05518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83640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92953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478383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15591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46234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46594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46325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46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57415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107523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16825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83322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46874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45743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55580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99907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78124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78757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541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97368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88704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675990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21968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30085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40944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55227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84522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43200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99957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579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26995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9451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54449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402574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90116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87690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09092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52537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07372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26332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868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836037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74877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9175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06420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98179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40569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6767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87162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850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33837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761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33206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35214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56124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97672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93831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46650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16680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8207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56626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01731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3663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5439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884005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50868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49219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170430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01916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24100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15998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74617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04734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487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558507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43130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49589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72073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72643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02988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979897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21767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49034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57958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6285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53444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02041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89748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59363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7243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25954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59134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82137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689401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666408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8460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385336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00833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95592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02448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613464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12152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449070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60006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18544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25850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268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4894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851614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546226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526598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89349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586014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31682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82842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7417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797488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25914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2833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47545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875397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046947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493127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287352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967733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8720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836866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502482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7900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983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21060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42401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293534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72374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09539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03200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463463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377639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833083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176764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2159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850439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125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994017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978281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760419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071802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10178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701193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02589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34085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0571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299014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7926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415024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325912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20502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371172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216879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50417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628965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979530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840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948105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568982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289814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327865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453870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91698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547113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316560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98756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013330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4411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263348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918619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75310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2867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81240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032582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956046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948776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205969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821737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6675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30243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09191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116596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905844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178131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008096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049715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097204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30027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305208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7052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097222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733355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192557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787033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196515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30064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629692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959918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563671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98734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638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492940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64323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642412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507606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917006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041053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525531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630845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832342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841732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205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5802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317233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090654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881134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37928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683486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382445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817118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167668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3830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679923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6796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294406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424522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40346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907262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438538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774588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519938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050120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443066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368090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424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800425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896401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463139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251539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612807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988463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29647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811175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587796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281887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671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76320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788115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543578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183691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776392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680454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056512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586892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051970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948333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1041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979147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789459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441695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226787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73338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972618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664473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655330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936670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628316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8169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657048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246573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378459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194342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420706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03788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459701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697331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968482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813545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4252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87604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499581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963963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9065196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387238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735915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820602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24669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390190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285775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6621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336624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443377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312265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695086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396053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37428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310538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175137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154760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489729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9747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928964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791564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446241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313328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245456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138843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88392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343240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993740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404955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1525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820871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004114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064385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793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293373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668891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344791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381503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320138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839538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976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76115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717586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028566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04633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236971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051525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154893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510100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1542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89602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381961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2796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33841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779197"/>
      </p:ext>
    </p:extLst>
  </p:cSld>
  <p:clrMapOvr>
    <a:masterClrMapping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793282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375611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445436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490133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334258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186433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43054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296002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9457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184530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667032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249194"/>
      </p:ext>
    </p:extLst>
  </p:cSld>
  <p:clrMapOvr>
    <a:masterClrMapping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518983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978028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35729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6670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936069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518195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228125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5516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297787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D103A-BD2F-4A7D-969F-397F95B6256E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5EAB8-B42E-424C-A90E-668370DF6B98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437364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8FA8F-CF6A-4A69-A8FB-A8498CBBC10A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696E4-3E43-4DC8-AA8F-2D07C0AD4294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528333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F838B-5B4E-4A2B-B8DC-3490FD6C3FEA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7E5DD-5CCC-4E87-85EC-73AF9B39FA97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488423"/>
      </p:ext>
    </p:extLst>
  </p:cSld>
  <p:clrMapOvr>
    <a:masterClrMapping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4EF7B-7EBC-4FDB-935A-4FBF512C65E9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F9D3D-9CFA-499A-98AD-4B4119A3F125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346789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D375D-4A75-4CE8-8414-F441E18BA3ED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8BDEB-6F13-44CC-B18B-5ED07A0D2C9D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345337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55202-8255-4EEC-B586-B8A9F9DC9903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44F5E-0C69-4556-A290-FCAF05BFA1A9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998695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C03FF-DB4D-4A11-98B6-C60C59990B57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92B69-EA39-4D0B-AA91-BA97574B8B2B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30640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7DAAB-29F9-47C0-BAD4-824C9144D181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07A3E-454C-4567-9597-8EE5305C7C23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326436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PT" noProof="0" dirty="0" smtClean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5690F-2902-4A23-AFD4-5BC761BE813C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BF4D3-93A0-4518-9633-2F94D19F3B6E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944756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37282-BDCF-400F-A9B4-8C0EB0D42A8C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9AE66-5CBC-4E73-8B49-BC4279F0228F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6914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176789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E488E-374A-4623-8B44-DDA01D0A869B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5EE09-82F7-463C-9FB5-027975B222D6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6346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7943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91197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5786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8264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692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52343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434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28332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0933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7102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28970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221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10847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22600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60265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041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00549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18348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26285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38212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32729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33920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13106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492144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4597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59344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879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31280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20728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25403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42761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87361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90928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265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36140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5387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69418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598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2792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11652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64028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87891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84878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80561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66654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13276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34935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71398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36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98811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31525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1537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35388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16835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548680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75926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16165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7122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58710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035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7.xml"/><Relationship Id="rId3" Type="http://schemas.openxmlformats.org/officeDocument/2006/relationships/slideLayout" Target="../slideLayouts/slideLayout432.xml"/><Relationship Id="rId7" Type="http://schemas.openxmlformats.org/officeDocument/2006/relationships/slideLayout" Target="../slideLayouts/slideLayout436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31.xml"/><Relationship Id="rId1" Type="http://schemas.openxmlformats.org/officeDocument/2006/relationships/slideLayout" Target="../slideLayouts/slideLayout430.xml"/><Relationship Id="rId6" Type="http://schemas.openxmlformats.org/officeDocument/2006/relationships/slideLayout" Target="../slideLayouts/slideLayout435.xml"/><Relationship Id="rId11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34.xml"/><Relationship Id="rId10" Type="http://schemas.openxmlformats.org/officeDocument/2006/relationships/slideLayout" Target="../slideLayouts/slideLayout439.xml"/><Relationship Id="rId4" Type="http://schemas.openxmlformats.org/officeDocument/2006/relationships/slideLayout" Target="../slideLayouts/slideLayout433.xml"/><Relationship Id="rId9" Type="http://schemas.openxmlformats.org/officeDocument/2006/relationships/slideLayout" Target="../slideLayouts/slideLayout4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430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104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785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632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819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2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99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26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432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295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358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761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61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44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17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208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782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808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397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28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296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538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304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565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343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466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63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882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280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215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36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40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06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7397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Marcador de Posição do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 smtClean="0"/>
              <a:t>Clique para editar o estilo</a:t>
            </a:r>
          </a:p>
        </p:txBody>
      </p:sp>
      <p:sp>
        <p:nvSpPr>
          <p:cNvPr id="1027" name="Marcador de Posição do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PT" altLang="pt-PT" smtClean="0"/>
              <a:t>Clique para editar os estilos</a:t>
            </a:r>
          </a:p>
          <a:p>
            <a:pPr lvl="1"/>
            <a:r>
              <a:rPr lang="pt-PT" altLang="pt-PT" smtClean="0"/>
              <a:t>Segundo nível</a:t>
            </a:r>
          </a:p>
          <a:p>
            <a:pPr lvl="2"/>
            <a:r>
              <a:rPr lang="pt-PT" altLang="pt-PT" smtClean="0"/>
              <a:t>Terceiro nível</a:t>
            </a:r>
          </a:p>
          <a:p>
            <a:pPr lvl="3"/>
            <a:r>
              <a:rPr lang="pt-PT" altLang="pt-PT" smtClean="0"/>
              <a:t>Quarto nível</a:t>
            </a:r>
          </a:p>
          <a:p>
            <a:pPr lvl="4"/>
            <a:r>
              <a:rPr lang="pt-PT" altLang="pt-PT" smtClean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94DB72-B809-4922-A18F-79541C212E02}" type="datetimeFigureOut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24/03/2020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18590A-AC1A-4DDE-9190-652D1BD8F672}" type="slidenum">
              <a:rPr lang="pt-PT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pt-PT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056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024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647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531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163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B204E-A41A-47B7-813A-8177F47F5864}" type="datetimeFigureOut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24/03/2020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489CA-B9AB-4C0C-9607-1FEE83DEC4EA}" type="slidenum">
              <a:rPr lang="pt-PT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P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178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pt.wikipedia.org/wiki/Ficheiro:South_San_Jose_(crop)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21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3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4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5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9.xml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6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7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9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8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5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3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6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0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4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8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9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0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Definição de cidade </a:t>
            </a:r>
            <a:r>
              <a:rPr lang="pt-PT" sz="2800" dirty="0" smtClean="0">
                <a:solidFill>
                  <a:schemeClr val="tx1"/>
                </a:solidFill>
              </a:rPr>
              <a:t>– Espaço de forte concentração da população em imóveis coletivos o que lhe confere uma grande densidade populacional e das atividades económicas ligadas aos setores, secundário e terciário, o que lhe confere um grande poder de atração e direção sobre o espaço rural envolvente.</a:t>
            </a:r>
          </a:p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Critérios para definir cidade:</a:t>
            </a:r>
          </a:p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• Demográfico – Mínimos populacionais, varia de país para país: Portugal 8000 habitantes, japão 30 000, 200 habitantes na Dinamarca, </a:t>
            </a:r>
            <a:r>
              <a:rPr lang="pt-PT" sz="2800" dirty="0">
                <a:solidFill>
                  <a:schemeClr val="tx1"/>
                </a:solidFill>
              </a:rPr>
              <a:t>2</a:t>
            </a:r>
            <a:r>
              <a:rPr lang="pt-PT" sz="2800" dirty="0" smtClean="0">
                <a:solidFill>
                  <a:schemeClr val="tx1"/>
                </a:solidFill>
              </a:rPr>
              <a:t> 000 habitantes em Espanha e França. </a:t>
            </a:r>
          </a:p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• Funcional/socioeconómico – baseia-se no predomínio de atividades económicas não agrícolas: industria e serviços.</a:t>
            </a:r>
          </a:p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• Administrativo/Político – Por terem sido escolhidas como capitais distritais ou regionais e por terem sido no passado sedes religiosas, sede de diocese, bispado, concessão régia ou foral.</a:t>
            </a:r>
            <a:endParaRPr lang="pt-PT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70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3970" name="Picture 2" descr="C:\Users\fernando\Pictures\2012-01-22\0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8177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4994" name="Picture 5" descr="C:\Users\fernando\Pictures\2012-01-22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860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610" name="Subtítulo 2"/>
          <p:cNvSpPr>
            <a:spLocks noGrp="1"/>
          </p:cNvSpPr>
          <p:nvPr>
            <p:ph type="subTitle" idx="1"/>
          </p:nvPr>
        </p:nvSpPr>
        <p:spPr>
          <a:xfrm>
            <a:off x="0" y="188640"/>
            <a:ext cx="9144000" cy="6480720"/>
          </a:xfrm>
        </p:spPr>
        <p:txBody>
          <a:bodyPr/>
          <a:lstStyle/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Função Urbana </a:t>
            </a:r>
            <a:r>
              <a:rPr lang="pt-PT" sz="2800" dirty="0" smtClean="0">
                <a:solidFill>
                  <a:schemeClr val="tx1"/>
                </a:solidFill>
              </a:rPr>
              <a:t>– atividade económica, político-administrativa, social ou cultural, que se desenvolve num determinado centro urbano. </a:t>
            </a:r>
          </a:p>
        </p:txBody>
      </p:sp>
    </p:spTree>
    <p:extLst>
      <p:ext uri="{BB962C8B-B14F-4D97-AF65-F5344CB8AC3E}">
        <p14:creationId xmlns:p14="http://schemas.microsoft.com/office/powerpoint/2010/main" val="378721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9634" name="Picture 3" descr="C:\Users\fernando\Pictures\2012-01-22\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7704856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3560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0658" name="Picture 2" descr="C:\Users\fernando\Pictures\2012-01-10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0829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Fernando Martins\Pictures\img3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28"/>
            <a:ext cx="8784976" cy="6502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777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Resolução da atividade do manual da página 94.</a:t>
            </a:r>
          </a:p>
          <a:p>
            <a:pPr algn="l"/>
            <a:endParaRPr lang="pt-PT" sz="2000" dirty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>
              <a:solidFill>
                <a:schemeClr val="tx1"/>
              </a:solidFill>
            </a:endParaRPr>
          </a:p>
          <a:p>
            <a:pPr algn="l"/>
            <a:endParaRPr lang="pt-PT" sz="2000" dirty="0" smtClean="0">
              <a:solidFill>
                <a:schemeClr val="tx1"/>
              </a:solidFill>
            </a:endParaRPr>
          </a:p>
          <a:p>
            <a:pPr algn="l"/>
            <a:endParaRPr lang="pt-PT" sz="2000" dirty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r>
              <a:rPr lang="pt-PT" sz="2000" dirty="0" smtClean="0">
                <a:solidFill>
                  <a:schemeClr val="tx1"/>
                </a:solidFill>
              </a:rPr>
              <a:t>Identifica a função associada às cidades A, B e C.</a:t>
            </a: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R: </a:t>
            </a:r>
            <a:r>
              <a:rPr lang="pt-PT" sz="2000" b="1" dirty="0" smtClean="0">
                <a:solidFill>
                  <a:schemeClr val="tx1"/>
                </a:solidFill>
              </a:rPr>
              <a:t>Na imagem A temos a função defensiva nessa cidade, na imagem B a função urbana religiosa e na imagem C a função residencial</a:t>
            </a:r>
            <a:r>
              <a:rPr lang="pt-PT" sz="2000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2. Escolhe as afirmações que caracterizam a área funcional da cidade C;</a:t>
            </a:r>
          </a:p>
          <a:p>
            <a:pPr marL="457200" indent="-457200" algn="l">
              <a:buAutoNum type="alphaLcParenR"/>
            </a:pPr>
            <a:r>
              <a:rPr lang="pt-PT" sz="2000" dirty="0">
                <a:solidFill>
                  <a:schemeClr val="tx1"/>
                </a:solidFill>
              </a:rPr>
              <a:t>-</a:t>
            </a:r>
            <a:r>
              <a:rPr lang="pt-PT" sz="2000" dirty="0" smtClean="0">
                <a:solidFill>
                  <a:schemeClr val="tx1"/>
                </a:solidFill>
              </a:rPr>
              <a:t> Ausência de água canalizada, de esgotos e de eletricidade;</a:t>
            </a:r>
          </a:p>
          <a:p>
            <a:pPr marL="457200" indent="-457200" algn="l">
              <a:buAutoNum type="alphaLcParenR"/>
            </a:pPr>
            <a:r>
              <a:rPr lang="pt-PT" sz="2000" dirty="0" smtClean="0">
                <a:solidFill>
                  <a:schemeClr val="tx1"/>
                </a:solidFill>
              </a:rPr>
              <a:t>- </a:t>
            </a:r>
            <a:r>
              <a:rPr lang="pt-PT" sz="2000" b="1" u="sng" dirty="0" smtClean="0">
                <a:solidFill>
                  <a:schemeClr val="tx1"/>
                </a:solidFill>
              </a:rPr>
              <a:t>Elevada acessibilidade e ambiental agradável</a:t>
            </a:r>
            <a:r>
              <a:rPr lang="pt-PT" sz="2000" dirty="0" smtClean="0">
                <a:solidFill>
                  <a:schemeClr val="tx1"/>
                </a:solidFill>
              </a:rPr>
              <a:t>;</a:t>
            </a:r>
          </a:p>
          <a:p>
            <a:pPr marL="457200" indent="-457200" algn="l">
              <a:buAutoNum type="alphaLcParenR"/>
            </a:pPr>
            <a:r>
              <a:rPr lang="pt-PT" sz="2000" dirty="0" smtClean="0">
                <a:solidFill>
                  <a:schemeClr val="tx1"/>
                </a:solidFill>
              </a:rPr>
              <a:t>- Habitação degradada;</a:t>
            </a:r>
          </a:p>
          <a:p>
            <a:pPr marL="457200" indent="-457200" algn="l">
              <a:buAutoNum type="alphaLcParenR"/>
            </a:pPr>
            <a:r>
              <a:rPr lang="pt-PT" sz="2000" dirty="0" smtClean="0">
                <a:solidFill>
                  <a:schemeClr val="tx1"/>
                </a:solidFill>
              </a:rPr>
              <a:t>- </a:t>
            </a:r>
            <a:r>
              <a:rPr lang="pt-PT" sz="2000" b="1" u="sng" dirty="0" smtClean="0">
                <a:solidFill>
                  <a:schemeClr val="tx1"/>
                </a:solidFill>
              </a:rPr>
              <a:t>Existência de espaços verdes e jardins</a:t>
            </a:r>
            <a:r>
              <a:rPr lang="pt-PT" sz="2000" dirty="0" smtClean="0">
                <a:solidFill>
                  <a:schemeClr val="tx1"/>
                </a:solidFill>
              </a:rPr>
              <a:t>;</a:t>
            </a:r>
          </a:p>
          <a:p>
            <a:pPr marL="457200" indent="-457200" algn="l">
              <a:buAutoNum type="alphaLcParenR"/>
            </a:pPr>
            <a:r>
              <a:rPr lang="pt-PT" sz="2000" dirty="0" smtClean="0">
                <a:solidFill>
                  <a:schemeClr val="tx1"/>
                </a:solidFill>
              </a:rPr>
              <a:t>- </a:t>
            </a:r>
            <a:r>
              <a:rPr lang="pt-PT" sz="2000" b="1" u="sng" dirty="0" smtClean="0">
                <a:solidFill>
                  <a:schemeClr val="tx1"/>
                </a:solidFill>
              </a:rPr>
              <a:t>Elevada qualidade de construção</a:t>
            </a:r>
            <a:r>
              <a:rPr lang="pt-PT" sz="2000" dirty="0" smtClean="0">
                <a:solidFill>
                  <a:schemeClr val="tx1"/>
                </a:solidFill>
              </a:rPr>
              <a:t>;</a:t>
            </a:r>
          </a:p>
          <a:p>
            <a:pPr marL="457200" indent="-457200" algn="l">
              <a:buAutoNum type="alphaLcParenR"/>
            </a:pPr>
            <a:r>
              <a:rPr lang="pt-PT" sz="2000" dirty="0" smtClean="0">
                <a:solidFill>
                  <a:schemeClr val="tx1"/>
                </a:solidFill>
              </a:rPr>
              <a:t>- Habitação de pequena dimensão onde vivem muitas pessoas.</a:t>
            </a: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3. Identifica a classe social associada a essa área funcional.</a:t>
            </a: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R: </a:t>
            </a:r>
            <a:r>
              <a:rPr lang="pt-PT" sz="2000" b="1" dirty="0" smtClean="0">
                <a:solidFill>
                  <a:schemeClr val="tx1"/>
                </a:solidFill>
              </a:rPr>
              <a:t>Classe alta</a:t>
            </a:r>
            <a:r>
              <a:rPr lang="pt-PT" sz="2000" dirty="0" smtClean="0">
                <a:solidFill>
                  <a:schemeClr val="tx1"/>
                </a:solidFill>
              </a:rPr>
              <a:t>.</a:t>
            </a:r>
            <a:endParaRPr lang="pt-PT" sz="2000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Fernando Martins\Pictures\img4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99809"/>
            <a:ext cx="6552728" cy="1770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8544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682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5638800"/>
          </a:xfrm>
        </p:spPr>
        <p:txBody>
          <a:bodyPr/>
          <a:lstStyle/>
          <a:p>
            <a:r>
              <a:rPr lang="pt-PT" sz="2800" b="1" dirty="0" smtClean="0">
                <a:solidFill>
                  <a:schemeClr val="tx1"/>
                </a:solidFill>
              </a:rPr>
              <a:t>Diferenciação funcional no interior das cidades</a:t>
            </a:r>
          </a:p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Planta funcional </a:t>
            </a:r>
            <a:r>
              <a:rPr lang="pt-PT" sz="2800" dirty="0" smtClean="0">
                <a:solidFill>
                  <a:schemeClr val="tx1"/>
                </a:solidFill>
              </a:rPr>
              <a:t>–  área urbana de uma cidade onde se localiza, de forma dominante, determinada função urbana ou mapa que representa as delimitações das diferentes áreas funcionais de uma cidade. Ex.: área com função residencial, comercial, industrial, recreativas, cultural, áreas verdes. </a:t>
            </a:r>
          </a:p>
          <a:p>
            <a:endParaRPr lang="pt-PT" sz="2800" b="1" dirty="0" smtClean="0">
              <a:solidFill>
                <a:schemeClr val="tx1"/>
              </a:solidFill>
            </a:endParaRPr>
          </a:p>
          <a:p>
            <a:pPr algn="l"/>
            <a:endParaRPr lang="pt-PT" sz="2800" dirty="0" smtClean="0">
              <a:solidFill>
                <a:schemeClr val="tx1"/>
              </a:solidFill>
            </a:endParaRPr>
          </a:p>
        </p:txBody>
      </p:sp>
      <p:pic>
        <p:nvPicPr>
          <p:cNvPr id="711683" name="Picture 2" descr="C:\Users\fernando\Pictures\2012-01-16\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8275"/>
            <a:ext cx="914400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97860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2706" name="Picture 2" descr="C:\Users\fernando\Pictures\2012-01-22\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548681"/>
            <a:ext cx="8785225" cy="6274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ângulo 4"/>
          <p:cNvSpPr/>
          <p:nvPr/>
        </p:nvSpPr>
        <p:spPr>
          <a:xfrm>
            <a:off x="179512" y="115888"/>
            <a:ext cx="8784976" cy="5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2400" b="1" dirty="0">
                <a:solidFill>
                  <a:prstClr val="black"/>
                </a:solidFill>
              </a:rPr>
              <a:t>Planta funcional</a:t>
            </a:r>
          </a:p>
        </p:txBody>
      </p:sp>
    </p:spTree>
    <p:extLst>
      <p:ext uri="{BB962C8B-B14F-4D97-AF65-F5344CB8AC3E}">
        <p14:creationId xmlns:p14="http://schemas.microsoft.com/office/powerpoint/2010/main" val="251118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3730" name="Picture 2" descr="C:\Users\fernando\Pictures\2012-01-16\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724025"/>
            <a:ext cx="75342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ângulo 4"/>
          <p:cNvSpPr/>
          <p:nvPr/>
        </p:nvSpPr>
        <p:spPr>
          <a:xfrm>
            <a:off x="251520" y="260350"/>
            <a:ext cx="8568952" cy="1296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PT" sz="2400" b="1" dirty="0">
                <a:solidFill>
                  <a:prstClr val="black"/>
                </a:solidFill>
              </a:rPr>
              <a:t>Acessibilidade</a:t>
            </a:r>
            <a:r>
              <a:rPr lang="pt-PT" dirty="0">
                <a:solidFill>
                  <a:prstClr val="black"/>
                </a:solidFill>
              </a:rPr>
              <a:t> – </a:t>
            </a:r>
            <a:r>
              <a:rPr lang="pt-PT" sz="2400" dirty="0">
                <a:solidFill>
                  <a:prstClr val="black"/>
                </a:solidFill>
              </a:rPr>
              <a:t>maior ou menor facilidade com que se pode alcançar um lugar central a partir de outros lugares, ou seja, é a maior ou menor facilidade em termos de custo ou tempo, com que nos podemos deslocar a um lugar central. </a:t>
            </a:r>
          </a:p>
        </p:txBody>
      </p:sp>
    </p:spTree>
    <p:extLst>
      <p:ext uri="{BB962C8B-B14F-4D97-AF65-F5344CB8AC3E}">
        <p14:creationId xmlns:p14="http://schemas.microsoft.com/office/powerpoint/2010/main" val="314044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pt-PT" sz="2800" dirty="0" smtClean="0">
                <a:solidFill>
                  <a:schemeClr val="tx1"/>
                </a:solidFill>
              </a:rPr>
              <a:t>•</a:t>
            </a:r>
            <a:r>
              <a:rPr lang="pt-PT" sz="2800" dirty="0" smtClean="0"/>
              <a:t> </a:t>
            </a:r>
            <a:r>
              <a:rPr lang="pt-PT" sz="2800" dirty="0" smtClean="0">
                <a:solidFill>
                  <a:schemeClr val="tx1"/>
                </a:solidFill>
              </a:rPr>
              <a:t>Paisagística/arquitetónica – caraterísticas do espaço edificado: monumentos e edifícios com arquitetura variada, de épocas diferentes, praças, extensão do aglomerado. </a:t>
            </a:r>
            <a:endParaRPr lang="pt-PT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55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4754" name="Picture 2" descr="C:\Users\fernando\Pictures\2012-01-16\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814513"/>
            <a:ext cx="5907087" cy="504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ângulo 4"/>
          <p:cNvSpPr/>
          <p:nvPr/>
        </p:nvSpPr>
        <p:spPr>
          <a:xfrm>
            <a:off x="107504" y="260350"/>
            <a:ext cx="8856984" cy="16564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pt-PT" sz="2400" dirty="0">
                <a:solidFill>
                  <a:prstClr val="white"/>
                </a:solidFill>
              </a:rPr>
              <a:t>O </a:t>
            </a:r>
            <a:r>
              <a:rPr lang="pt-PT" sz="2400" dirty="0">
                <a:solidFill>
                  <a:schemeClr val="tx1"/>
                </a:solidFill>
              </a:rPr>
              <a:t>Central Business District – (CBD) – Centro de Negócios ou </a:t>
            </a:r>
            <a:r>
              <a:rPr lang="pt-PT" sz="2400" dirty="0" smtClean="0">
                <a:solidFill>
                  <a:schemeClr val="tx1"/>
                </a:solidFill>
              </a:rPr>
              <a:t>Baixa</a:t>
            </a:r>
            <a:r>
              <a:rPr lang="pt-PT" dirty="0" smtClean="0">
                <a:solidFill>
                  <a:prstClr val="white"/>
                </a:solidFill>
              </a:rPr>
              <a:t>Baixa </a:t>
            </a:r>
            <a:endParaRPr lang="pt-PT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341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5778" name="Picture 2" descr="C:\Users\fernando\Pictures\2012-01-16\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0269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179388" y="0"/>
            <a:ext cx="8785225" cy="24923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2800" b="1" dirty="0">
                <a:solidFill>
                  <a:schemeClr val="tx1"/>
                </a:solidFill>
              </a:rPr>
              <a:t>As área residenciais</a:t>
            </a:r>
          </a:p>
          <a:p>
            <a:pPr algn="ctr">
              <a:defRPr/>
            </a:pPr>
            <a:r>
              <a:rPr lang="pt-PT" sz="2800" dirty="0">
                <a:solidFill>
                  <a:schemeClr val="tx1"/>
                </a:solidFill>
              </a:rPr>
              <a:t>das classes sociais de rendimentos mais elevados</a:t>
            </a:r>
          </a:p>
          <a:p>
            <a:pPr>
              <a:defRPr/>
            </a:pPr>
            <a:r>
              <a:rPr lang="pt-PT" sz="2800" dirty="0">
                <a:solidFill>
                  <a:schemeClr val="tx1"/>
                </a:solidFill>
              </a:rPr>
              <a:t>▪</a:t>
            </a:r>
            <a:r>
              <a:rPr lang="pt-PT" sz="2800" dirty="0" smtClean="0">
                <a:solidFill>
                  <a:schemeClr val="tx1"/>
                </a:solidFill>
              </a:rPr>
              <a:t> </a:t>
            </a:r>
            <a:r>
              <a:rPr lang="pt-PT" sz="2800" dirty="0">
                <a:solidFill>
                  <a:schemeClr val="tx1"/>
                </a:solidFill>
              </a:rPr>
              <a:t>Zonas menos poluídas ( afastadas das áreas industriais.</a:t>
            </a:r>
          </a:p>
          <a:p>
            <a:pPr>
              <a:defRPr/>
            </a:pPr>
            <a:r>
              <a:rPr lang="pt-PT" sz="2800" dirty="0">
                <a:solidFill>
                  <a:schemeClr val="tx1"/>
                </a:solidFill>
              </a:rPr>
              <a:t>▪</a:t>
            </a:r>
            <a:r>
              <a:rPr lang="pt-PT" sz="2800" dirty="0" smtClean="0">
                <a:solidFill>
                  <a:schemeClr val="tx1"/>
                </a:solidFill>
              </a:rPr>
              <a:t> </a:t>
            </a:r>
            <a:r>
              <a:rPr lang="pt-PT" sz="2800" dirty="0">
                <a:solidFill>
                  <a:schemeClr val="tx1"/>
                </a:solidFill>
              </a:rPr>
              <a:t>Boa acessibilidade. </a:t>
            </a:r>
          </a:p>
          <a:p>
            <a:pPr>
              <a:defRPr/>
            </a:pPr>
            <a:r>
              <a:rPr lang="pt-PT" sz="2800" dirty="0">
                <a:solidFill>
                  <a:schemeClr val="tx1"/>
                </a:solidFill>
              </a:rPr>
              <a:t>▪</a:t>
            </a:r>
            <a:r>
              <a:rPr lang="pt-PT" sz="2800" dirty="0" smtClean="0">
                <a:solidFill>
                  <a:schemeClr val="tx1"/>
                </a:solidFill>
              </a:rPr>
              <a:t> </a:t>
            </a:r>
            <a:r>
              <a:rPr lang="pt-PT" sz="2800" dirty="0">
                <a:solidFill>
                  <a:schemeClr val="tx1"/>
                </a:solidFill>
              </a:rPr>
              <a:t>Fraca circulação de pessoas e automóveis. </a:t>
            </a:r>
          </a:p>
          <a:p>
            <a:pPr>
              <a:defRPr/>
            </a:pPr>
            <a:r>
              <a:rPr lang="pt-PT" sz="2800" dirty="0">
                <a:solidFill>
                  <a:schemeClr val="tx1"/>
                </a:solidFill>
              </a:rPr>
              <a:t>▪</a:t>
            </a:r>
            <a:r>
              <a:rPr lang="pt-PT" sz="2800" dirty="0" smtClean="0">
                <a:solidFill>
                  <a:schemeClr val="tx1"/>
                </a:solidFill>
              </a:rPr>
              <a:t> </a:t>
            </a:r>
            <a:r>
              <a:rPr lang="pt-PT" sz="2800" dirty="0">
                <a:solidFill>
                  <a:schemeClr val="tx1"/>
                </a:solidFill>
              </a:rPr>
              <a:t>Vistas agradáveis rodeadas de espaços verdes.   </a:t>
            </a:r>
          </a:p>
        </p:txBody>
      </p:sp>
      <p:pic>
        <p:nvPicPr>
          <p:cNvPr id="716803" name="Picture 2" descr="C:\Users\fernando\Pictures\2012-01-16\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636912"/>
            <a:ext cx="4778375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220px-South_San_Jose_%28crop%2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636912"/>
            <a:ext cx="4140644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003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850" name="Picture 2" descr="C:\Users\fernando\Pictures\2012-01-16\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20638"/>
            <a:ext cx="4283075" cy="683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ângulo 2"/>
          <p:cNvSpPr/>
          <p:nvPr/>
        </p:nvSpPr>
        <p:spPr>
          <a:xfrm>
            <a:off x="179388" y="1125538"/>
            <a:ext cx="1871662" cy="647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prstClr val="white"/>
                </a:solidFill>
              </a:rPr>
              <a:t>Bairros operários</a:t>
            </a:r>
          </a:p>
        </p:txBody>
      </p:sp>
      <p:sp>
        <p:nvSpPr>
          <p:cNvPr id="4" name="Seta para a direita 3"/>
          <p:cNvSpPr/>
          <p:nvPr/>
        </p:nvSpPr>
        <p:spPr>
          <a:xfrm>
            <a:off x="2124075" y="1341438"/>
            <a:ext cx="360363" cy="1428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>
              <a:solidFill>
                <a:prstClr val="white"/>
              </a:solidFill>
            </a:endParaRPr>
          </a:p>
        </p:txBody>
      </p:sp>
      <p:sp>
        <p:nvSpPr>
          <p:cNvPr id="5" name="Rectângulo 4"/>
          <p:cNvSpPr/>
          <p:nvPr/>
        </p:nvSpPr>
        <p:spPr>
          <a:xfrm>
            <a:off x="179388" y="4581525"/>
            <a:ext cx="1800225" cy="5762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prstClr val="white"/>
                </a:solidFill>
              </a:rPr>
              <a:t>Bairros sociais</a:t>
            </a:r>
          </a:p>
        </p:txBody>
      </p:sp>
      <p:sp>
        <p:nvSpPr>
          <p:cNvPr id="6" name="Seta para a direita 5"/>
          <p:cNvSpPr/>
          <p:nvPr/>
        </p:nvSpPr>
        <p:spPr>
          <a:xfrm>
            <a:off x="2051050" y="4797425"/>
            <a:ext cx="433388" cy="2159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>
              <a:solidFill>
                <a:prstClr val="white"/>
              </a:solidFill>
            </a:endParaRPr>
          </a:p>
        </p:txBody>
      </p:sp>
      <p:sp>
        <p:nvSpPr>
          <p:cNvPr id="7" name="Rectângulo 6"/>
          <p:cNvSpPr/>
          <p:nvPr/>
        </p:nvSpPr>
        <p:spPr>
          <a:xfrm>
            <a:off x="6875462" y="116632"/>
            <a:ext cx="2089150" cy="28813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prstClr val="black"/>
                </a:solidFill>
              </a:rPr>
              <a:t>Características:</a:t>
            </a:r>
          </a:p>
          <a:p>
            <a:pPr>
              <a:defRPr/>
            </a:pPr>
            <a:r>
              <a:rPr lang="pt-PT" dirty="0">
                <a:solidFill>
                  <a:prstClr val="black"/>
                </a:solidFill>
              </a:rPr>
              <a:t>▪</a:t>
            </a:r>
            <a:r>
              <a:rPr lang="pt-PT" dirty="0" smtClean="0">
                <a:solidFill>
                  <a:prstClr val="black"/>
                </a:solidFill>
              </a:rPr>
              <a:t> </a:t>
            </a:r>
            <a:r>
              <a:rPr lang="pt-PT" dirty="0">
                <a:solidFill>
                  <a:prstClr val="black"/>
                </a:solidFill>
              </a:rPr>
              <a:t>Destinam-se a albergar os operários e suas famílias.</a:t>
            </a:r>
          </a:p>
          <a:p>
            <a:pPr>
              <a:defRPr/>
            </a:pPr>
            <a:r>
              <a:rPr lang="pt-PT" dirty="0">
                <a:solidFill>
                  <a:prstClr val="black"/>
                </a:solidFill>
              </a:rPr>
              <a:t>▪</a:t>
            </a:r>
            <a:r>
              <a:rPr lang="pt-PT" dirty="0" smtClean="0">
                <a:solidFill>
                  <a:prstClr val="black"/>
                </a:solidFill>
              </a:rPr>
              <a:t> </a:t>
            </a:r>
            <a:r>
              <a:rPr lang="pt-PT" dirty="0">
                <a:solidFill>
                  <a:prstClr val="black"/>
                </a:solidFill>
              </a:rPr>
              <a:t>Os edifícios são de arquitectura  simples.</a:t>
            </a:r>
          </a:p>
          <a:p>
            <a:pPr algn="ctr">
              <a:defRPr/>
            </a:pPr>
            <a:endParaRPr lang="pt-PT" dirty="0">
              <a:solidFill>
                <a:prstClr val="black"/>
              </a:solidFill>
            </a:endParaRPr>
          </a:p>
        </p:txBody>
      </p:sp>
      <p:sp>
        <p:nvSpPr>
          <p:cNvPr id="8" name="Rectângulo 7"/>
          <p:cNvSpPr/>
          <p:nvPr/>
        </p:nvSpPr>
        <p:spPr>
          <a:xfrm>
            <a:off x="6875463" y="3573016"/>
            <a:ext cx="2089149" cy="3284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prstClr val="black"/>
                </a:solidFill>
              </a:rPr>
              <a:t>Características: </a:t>
            </a:r>
          </a:p>
          <a:p>
            <a:pPr>
              <a:defRPr/>
            </a:pPr>
            <a:r>
              <a:rPr lang="pt-PT" dirty="0">
                <a:solidFill>
                  <a:prstClr val="black"/>
                </a:solidFill>
              </a:rPr>
              <a:t>▪</a:t>
            </a:r>
            <a:r>
              <a:rPr lang="pt-PT" dirty="0" smtClean="0">
                <a:solidFill>
                  <a:prstClr val="black"/>
                </a:solidFill>
              </a:rPr>
              <a:t> </a:t>
            </a:r>
            <a:r>
              <a:rPr lang="pt-PT" dirty="0">
                <a:solidFill>
                  <a:prstClr val="black"/>
                </a:solidFill>
              </a:rPr>
              <a:t>São de renda económica.</a:t>
            </a:r>
          </a:p>
          <a:p>
            <a:pPr>
              <a:defRPr/>
            </a:pPr>
            <a:r>
              <a:rPr lang="pt-PT" dirty="0">
                <a:solidFill>
                  <a:prstClr val="black"/>
                </a:solidFill>
              </a:rPr>
              <a:t>▪</a:t>
            </a:r>
            <a:r>
              <a:rPr lang="pt-PT" dirty="0" smtClean="0">
                <a:solidFill>
                  <a:prstClr val="black"/>
                </a:solidFill>
              </a:rPr>
              <a:t> </a:t>
            </a:r>
            <a:r>
              <a:rPr lang="pt-PT" dirty="0">
                <a:solidFill>
                  <a:prstClr val="black"/>
                </a:solidFill>
              </a:rPr>
              <a:t>Destinam-se na sua maioria a alojar famílias de baixos </a:t>
            </a:r>
            <a:r>
              <a:rPr lang="pt-PT" dirty="0" smtClean="0">
                <a:solidFill>
                  <a:prstClr val="black"/>
                </a:solidFill>
              </a:rPr>
              <a:t>recursos ou de bairros </a:t>
            </a:r>
            <a:r>
              <a:rPr lang="pt-PT" dirty="0">
                <a:solidFill>
                  <a:prstClr val="black"/>
                </a:solidFill>
              </a:rPr>
              <a:t>de </a:t>
            </a:r>
            <a:r>
              <a:rPr lang="pt-PT" dirty="0" smtClean="0">
                <a:solidFill>
                  <a:prstClr val="black"/>
                </a:solidFill>
              </a:rPr>
              <a:t>lata.</a:t>
            </a:r>
            <a:endParaRPr lang="pt-PT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pt-PT" dirty="0">
                <a:solidFill>
                  <a:prstClr val="black"/>
                </a:solidFill>
              </a:rPr>
              <a:t>▪</a:t>
            </a:r>
            <a:r>
              <a:rPr lang="pt-PT" dirty="0" smtClean="0">
                <a:solidFill>
                  <a:prstClr val="black"/>
                </a:solidFill>
              </a:rPr>
              <a:t> </a:t>
            </a:r>
            <a:r>
              <a:rPr lang="pt-PT" dirty="0">
                <a:solidFill>
                  <a:prstClr val="black"/>
                </a:solidFill>
              </a:rPr>
              <a:t>Encontram-se em locais menos favorecidos.</a:t>
            </a:r>
          </a:p>
        </p:txBody>
      </p:sp>
      <p:pic>
        <p:nvPicPr>
          <p:cNvPr id="3074" name="Picture 2" descr="F:\Bairro_social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38" y="5215508"/>
            <a:ext cx="2346920" cy="1422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Resultado de imagem para imagens de bairros operário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14" y="1773238"/>
            <a:ext cx="2257187" cy="1666081"/>
          </a:xfrm>
          <a:prstGeom prst="rect">
            <a:avLst/>
          </a:prstGeom>
          <a:noFill/>
          <a:ln>
            <a:solidFill>
              <a:srgbClr val="EAEAE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Resultado de imagem para imagens de bairros operário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85" y="20638"/>
            <a:ext cx="1700188" cy="112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733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0898" name="Picture 2" descr="C:\Users\fernando\Pictures\2012-01-16\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4424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1922" name="Picture 2" descr="C:\Users\fernando\Pictures\2012-01-16\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557338"/>
            <a:ext cx="6840538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ângulo 4"/>
          <p:cNvSpPr/>
          <p:nvPr/>
        </p:nvSpPr>
        <p:spPr>
          <a:xfrm>
            <a:off x="260712" y="-1"/>
            <a:ext cx="8642350" cy="170080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2800" dirty="0">
                <a:solidFill>
                  <a:prstClr val="black"/>
                </a:solidFill>
              </a:rPr>
              <a:t>Áreas </a:t>
            </a:r>
            <a:r>
              <a:rPr lang="pt-PT" sz="2800" dirty="0" smtClean="0">
                <a:solidFill>
                  <a:prstClr val="black"/>
                </a:solidFill>
              </a:rPr>
              <a:t>Industriais</a:t>
            </a:r>
          </a:p>
          <a:p>
            <a:pPr>
              <a:defRPr/>
            </a:pPr>
            <a:r>
              <a:rPr lang="pt-PT" sz="2000" b="1" dirty="0" smtClean="0">
                <a:solidFill>
                  <a:prstClr val="black"/>
                </a:solidFill>
              </a:rPr>
              <a:t>Área industrial </a:t>
            </a:r>
            <a:r>
              <a:rPr lang="pt-PT" sz="2000" dirty="0" smtClean="0">
                <a:solidFill>
                  <a:prstClr val="black"/>
                </a:solidFill>
              </a:rPr>
              <a:t>– área delimitada pela autraquia destinada à fixação de unidades fabris, cujo preço do solo é baixo, com boa acessibilidade, equipadas com saneamento básico e eletricidade e afastadas das áreas residênciais.</a:t>
            </a:r>
            <a:endParaRPr lang="pt-PT" sz="2000" dirty="0">
              <a:solidFill>
                <a:prstClr val="black"/>
              </a:solidFill>
            </a:endParaRPr>
          </a:p>
          <a:p>
            <a:pPr algn="ctr">
              <a:defRPr/>
            </a:pPr>
            <a:endParaRPr lang="pt-PT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46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ernando Martins\Pictures\img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940152" cy="6858000"/>
          </a:xfrm>
          <a:prstGeom prst="rect">
            <a:avLst/>
          </a:prstGeom>
          <a:noFill/>
        </p:spPr>
      </p:pic>
      <p:pic>
        <p:nvPicPr>
          <p:cNvPr id="4099" name="Picture 3" descr="C:\Users\Fernando Martins\Pictures\img3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772816"/>
            <a:ext cx="3203848" cy="5085184"/>
          </a:xfrm>
          <a:prstGeom prst="rect">
            <a:avLst/>
          </a:prstGeom>
          <a:noFill/>
        </p:spPr>
      </p:pic>
      <p:sp>
        <p:nvSpPr>
          <p:cNvPr id="6" name="Rectângulo 5"/>
          <p:cNvSpPr/>
          <p:nvPr/>
        </p:nvSpPr>
        <p:spPr>
          <a:xfrm>
            <a:off x="5940152" y="0"/>
            <a:ext cx="3203848" cy="1844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dirty="0">
                <a:solidFill>
                  <a:prstClr val="black"/>
                </a:solidFill>
              </a:rPr>
              <a:t>Problemas das cidades</a:t>
            </a:r>
          </a:p>
        </p:txBody>
      </p:sp>
    </p:spTree>
    <p:extLst>
      <p:ext uri="{BB962C8B-B14F-4D97-AF65-F5344CB8AC3E}">
        <p14:creationId xmlns:p14="http://schemas.microsoft.com/office/powerpoint/2010/main" val="130297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/>
          </a:bodyPr>
          <a:lstStyle/>
          <a:p>
            <a:pPr algn="l"/>
            <a:r>
              <a:rPr lang="pt-PT" sz="2400" b="1" dirty="0" smtClean="0">
                <a:solidFill>
                  <a:schemeClr val="tx1"/>
                </a:solidFill>
              </a:rPr>
              <a:t>Cidades sustentáveis </a:t>
            </a:r>
            <a:r>
              <a:rPr lang="pt-PT" sz="2400" dirty="0" smtClean="0">
                <a:solidFill>
                  <a:schemeClr val="tx1"/>
                </a:solidFill>
              </a:rPr>
              <a:t>– São aquelas cidades que adotam uma série de práticas eficientes voltadas para a melhoria da qualidade de vida da população urbana, desenvolvimento económico e preservação do meio ambiente.</a:t>
            </a:r>
          </a:p>
          <a:p>
            <a:pPr algn="l"/>
            <a:endParaRPr lang="pt-PT" sz="2400" dirty="0">
              <a:solidFill>
                <a:schemeClr val="tx1"/>
              </a:solidFill>
            </a:endParaRPr>
          </a:p>
          <a:p>
            <a:pPr algn="l"/>
            <a:r>
              <a:rPr lang="pt-PT" sz="2600" u="sng" dirty="0" smtClean="0">
                <a:solidFill>
                  <a:schemeClr val="tx1"/>
                </a:solidFill>
              </a:rPr>
              <a:t>Soluções para os problemas urbanos</a:t>
            </a:r>
          </a:p>
          <a:p>
            <a:pPr algn="l"/>
            <a:endParaRPr lang="pt-PT" sz="2400" dirty="0">
              <a:solidFill>
                <a:schemeClr val="tx1"/>
              </a:solidFill>
            </a:endParaRP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▪ ações efetivas para a redução da emissão de gases com efeito de estufa, visando o combate ao aquecimento global. (transportes públicos que funcionam com energias limpas, reniváveis: motores elétricos e com hidrogénio líquido.).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▪ Incentivos à utilização de meios de transporte não poluentes como por exemplo bicicletas, trotinetes elétricas.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▪ Criação de sistemas eficientes voltados para a reciclagem do lixo doméstico.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▪ Sensibilização da população para o uso racional da água e seu reaproveitamento. (utilização da água das ETAR para regar os jardins da cidade). 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▪ Criação de espaços verdes: parques e praças, voltadas para o lazer dos citadinos.</a:t>
            </a:r>
          </a:p>
          <a:p>
            <a:pPr algn="l"/>
            <a:endParaRPr lang="pt-PT" sz="2400" dirty="0" smtClean="0">
              <a:solidFill>
                <a:schemeClr val="tx1"/>
              </a:solidFill>
            </a:endParaRPr>
          </a:p>
          <a:p>
            <a:pPr algn="l"/>
            <a:endParaRPr lang="pt-PT" sz="2400" dirty="0">
              <a:solidFill>
                <a:schemeClr val="tx1"/>
              </a:solidFill>
            </a:endParaRPr>
          </a:p>
          <a:p>
            <a:pPr algn="l"/>
            <a:endParaRPr lang="pt-P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782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Resolução da atividade do manual da página 87.</a:t>
            </a:r>
          </a:p>
          <a:p>
            <a:pPr algn="l"/>
            <a:endParaRPr lang="pt-PT" sz="2400" dirty="0">
              <a:solidFill>
                <a:schemeClr val="tx1"/>
              </a:solidFill>
            </a:endParaRPr>
          </a:p>
          <a:p>
            <a:pPr algn="l"/>
            <a:endParaRPr lang="pt-PT" sz="2400" dirty="0" smtClean="0">
              <a:solidFill>
                <a:schemeClr val="tx1"/>
              </a:solidFill>
            </a:endParaRPr>
          </a:p>
          <a:p>
            <a:pPr algn="l"/>
            <a:endParaRPr lang="pt-PT" sz="2400" dirty="0">
              <a:solidFill>
                <a:schemeClr val="tx1"/>
              </a:solidFill>
            </a:endParaRPr>
          </a:p>
          <a:p>
            <a:pPr algn="l"/>
            <a:endParaRPr lang="pt-PT" sz="2400" dirty="0" smtClean="0">
              <a:solidFill>
                <a:schemeClr val="tx1"/>
              </a:solidFill>
            </a:endParaRPr>
          </a:p>
          <a:p>
            <a:pPr algn="l"/>
            <a:endParaRPr lang="pt-PT" sz="2400" dirty="0">
              <a:solidFill>
                <a:schemeClr val="tx1"/>
              </a:solidFill>
            </a:endParaRP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1.1 – Compara a taxa de urbanização mundial em 1950 com a taxa de urbanização presvista em 2030.</a:t>
            </a: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R: </a:t>
            </a:r>
            <a:r>
              <a:rPr lang="pt-PT" sz="2000" b="1" dirty="0" smtClean="0">
                <a:solidFill>
                  <a:schemeClr val="tx1"/>
                </a:solidFill>
              </a:rPr>
              <a:t>Em 2030 preve-se que a taxa de urbanização seja muito superior à de 1950, cerca do dobro (de 29 % para cerca de 60 %)</a:t>
            </a:r>
            <a:r>
              <a:rPr lang="pt-PT" sz="2000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1.2 – Apresenta as causas desse aumento.</a:t>
            </a: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R: </a:t>
            </a:r>
            <a:r>
              <a:rPr lang="pt-PT" sz="2000" b="1" dirty="0" smtClean="0">
                <a:solidFill>
                  <a:schemeClr val="tx1"/>
                </a:solidFill>
              </a:rPr>
              <a:t>Por exemplo, serem áreas atrativas à população e às atividades económicas do setor secundário e terciário</a:t>
            </a:r>
            <a:r>
              <a:rPr lang="pt-PT" sz="2000" dirty="0" smtClean="0">
                <a:solidFill>
                  <a:schemeClr val="tx1"/>
                </a:solidFill>
              </a:rPr>
              <a:t>.</a:t>
            </a: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1.3 – Identifica os problemas urbanísticos que podem estar associados à evolução da taxa de urbanização mundial.</a:t>
            </a:r>
          </a:p>
          <a:p>
            <a:pPr algn="l"/>
            <a:r>
              <a:rPr lang="pt-PT" sz="2000" dirty="0" smtClean="0">
                <a:solidFill>
                  <a:schemeClr val="tx1"/>
                </a:solidFill>
              </a:rPr>
              <a:t>R: </a:t>
            </a:r>
            <a:r>
              <a:rPr lang="pt-PT" sz="2000" b="1" dirty="0" smtClean="0">
                <a:solidFill>
                  <a:schemeClr val="tx1"/>
                </a:solidFill>
              </a:rPr>
              <a:t>Por exemplo, falta de habitação e sobrelotação dos edifícios, degradação dos edifícios e falta de espaços verdes.</a:t>
            </a:r>
          </a:p>
          <a:p>
            <a:pPr algn="l"/>
            <a:endParaRPr lang="pt-PT" sz="20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Fernando Martins\Pictures\img4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-20833"/>
            <a:ext cx="3059832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7850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2. Defina cidade sustentável.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R: </a:t>
            </a:r>
            <a:r>
              <a:rPr lang="pt-PT" sz="2400" b="1" dirty="0" smtClean="0">
                <a:solidFill>
                  <a:schemeClr val="tx1"/>
                </a:solidFill>
              </a:rPr>
              <a:t>São aquelas que adotam uma série de práticas eficientes vontadas para a melhoria da qualidade de vida da população, desenvolvimento económico e preservação do meio ambiente</a:t>
            </a:r>
            <a:r>
              <a:rPr lang="pt-PT" sz="2400" dirty="0" smtClean="0">
                <a:solidFill>
                  <a:schemeClr val="tx1"/>
                </a:solidFill>
              </a:rPr>
              <a:t>.</a:t>
            </a:r>
          </a:p>
          <a:p>
            <a:pPr algn="l"/>
            <a:endParaRPr lang="pt-PT" sz="2400" dirty="0">
              <a:solidFill>
                <a:schemeClr val="tx1"/>
              </a:solidFill>
            </a:endParaRP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3. Refere duas medidas associadas ao desenvolvimento de cidades sustentáveis.</a:t>
            </a:r>
          </a:p>
          <a:p>
            <a:pPr algn="l"/>
            <a:r>
              <a:rPr lang="pt-PT" sz="2400" dirty="0" smtClean="0">
                <a:solidFill>
                  <a:schemeClr val="tx1"/>
                </a:solidFill>
              </a:rPr>
              <a:t>R: </a:t>
            </a:r>
            <a:r>
              <a:rPr lang="pt-PT" sz="2400" b="1" dirty="0" smtClean="0">
                <a:solidFill>
                  <a:schemeClr val="tx1"/>
                </a:solidFill>
              </a:rPr>
              <a:t>Por exemplo, planeamento e transporte de qualidade dos serviços de transporte público  e criação de sistemas eficientes vontadas para a reciclagem do lixo</a:t>
            </a:r>
            <a:r>
              <a:rPr lang="pt-PT" sz="2400" dirty="0" smtClean="0">
                <a:solidFill>
                  <a:schemeClr val="tx1"/>
                </a:solidFill>
              </a:rPr>
              <a:t>.</a:t>
            </a:r>
            <a:endParaRPr lang="pt-PT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283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42" name="Picture 2" descr="C:\Users\fernando\Pictures\2012-01-22\0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7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514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0" y="0"/>
            <a:ext cx="9144000" cy="357346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PT" sz="2000" b="1" dirty="0">
                <a:solidFill>
                  <a:prstClr val="black"/>
                </a:solidFill>
              </a:rPr>
              <a:t>Planta Urbana </a:t>
            </a:r>
            <a:r>
              <a:rPr lang="pt-PT" sz="2000" dirty="0">
                <a:solidFill>
                  <a:prstClr val="black"/>
                </a:solidFill>
              </a:rPr>
              <a:t>– refere-se à </a:t>
            </a:r>
            <a:r>
              <a:rPr lang="pt-PT" sz="2000" dirty="0" smtClean="0">
                <a:solidFill>
                  <a:prstClr val="black"/>
                </a:solidFill>
              </a:rPr>
              <a:t>morfologia, à </a:t>
            </a:r>
            <a:r>
              <a:rPr lang="pt-PT" sz="2000" dirty="0">
                <a:solidFill>
                  <a:prstClr val="black"/>
                </a:solidFill>
              </a:rPr>
              <a:t>forma em que o espaço urbano foi construído, disposição ou traçado das ruas (sinuosas, </a:t>
            </a:r>
            <a:r>
              <a:rPr lang="pt-PT" sz="2000" dirty="0" smtClean="0">
                <a:solidFill>
                  <a:prstClr val="black"/>
                </a:solidFill>
              </a:rPr>
              <a:t>retilíneas, estreitas, largas ) </a:t>
            </a:r>
            <a:r>
              <a:rPr lang="pt-PT" sz="2000" dirty="0">
                <a:solidFill>
                  <a:prstClr val="black"/>
                </a:solidFill>
              </a:rPr>
              <a:t>ou posicionamento relativo de umas ruas em relação a outras (entrecruzam-se irregularmente, perpendicularmente, obliquamente). </a:t>
            </a:r>
          </a:p>
          <a:p>
            <a:pPr algn="ctr">
              <a:defRPr/>
            </a:pPr>
            <a:r>
              <a:rPr lang="pt-PT" sz="2000" b="1" dirty="0">
                <a:solidFill>
                  <a:prstClr val="black"/>
                </a:solidFill>
              </a:rPr>
              <a:t>Tipos de plantas urbanas</a:t>
            </a:r>
            <a:endParaRPr lang="pt-PT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pt-PT" sz="2000" b="1" dirty="0">
                <a:solidFill>
                  <a:prstClr val="black"/>
                </a:solidFill>
              </a:rPr>
              <a:t>Planta irregular </a:t>
            </a:r>
            <a:r>
              <a:rPr lang="pt-PT" sz="2000" dirty="0">
                <a:solidFill>
                  <a:prstClr val="black"/>
                </a:solidFill>
              </a:rPr>
              <a:t>– as ruas apresentam um aspeto emaranhado o seu traçado é  sinuoso ou torto, estreitas, adaptadas à circulação de carroças muitas vezes acabam em becos sem saídas ou em escadas. Neste tipo de planta urbana a cidade cresceu sem qualquer tipo de plano pré-concebido, ao acaso, e em sítios onde a topografia do terreno era muito acidentado. </a:t>
            </a:r>
          </a:p>
          <a:p>
            <a:pPr algn="ctr">
              <a:defRPr/>
            </a:pPr>
            <a:endParaRPr lang="pt-PT" dirty="0">
              <a:solidFill>
                <a:prstClr val="black"/>
              </a:solidFill>
            </a:endParaRPr>
          </a:p>
          <a:p>
            <a:pPr>
              <a:defRPr/>
            </a:pPr>
            <a:endParaRPr lang="pt-PT" dirty="0">
              <a:solidFill>
                <a:prstClr val="black"/>
              </a:solidFill>
            </a:endParaRPr>
          </a:p>
        </p:txBody>
      </p:sp>
      <p:pic>
        <p:nvPicPr>
          <p:cNvPr id="704515" name="Picture 2" descr="C:\Users\fernando\Pictures\2012-01-09\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68638"/>
            <a:ext cx="9144000" cy="379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004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62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2781300"/>
          </a:xfrm>
        </p:spPr>
        <p:txBody>
          <a:bodyPr/>
          <a:lstStyle/>
          <a:p>
            <a:pPr algn="l"/>
            <a:r>
              <a:rPr lang="pt-PT" sz="2800" b="1" smtClean="0">
                <a:solidFill>
                  <a:schemeClr val="tx1"/>
                </a:solidFill>
              </a:rPr>
              <a:t>Planta rádioconcêntrica </a:t>
            </a:r>
            <a:r>
              <a:rPr lang="pt-PT" sz="2800" smtClean="0">
                <a:solidFill>
                  <a:schemeClr val="tx1"/>
                </a:solidFill>
              </a:rPr>
              <a:t>– Planta pré-concebida onde as ruas irradiam de um centro com traçado retilíneo e são atravessadas, por outras, que se dispõe de forma concêntrica. A planta rádioconcêntrica foi utilizada na construção de cidades como Versalhes, Washington e sobretudo em áreas novas de cidades já existentes.  </a:t>
            </a:r>
          </a:p>
        </p:txBody>
      </p:sp>
      <p:pic>
        <p:nvPicPr>
          <p:cNvPr id="706563" name="Picture 4" descr="C:\Users\fernando\Pictures\2012-01-16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5400"/>
            <a:ext cx="914400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6899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7586" name="Picture 2" descr="C:\Users\fernando\Pictures\2012-01-10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0"/>
            <a:ext cx="67691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35363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38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2636838"/>
          </a:xfrm>
        </p:spPr>
        <p:txBody>
          <a:bodyPr>
            <a:normAutofit lnSpcReduction="10000"/>
          </a:bodyPr>
          <a:lstStyle/>
          <a:p>
            <a:pPr algn="l"/>
            <a:r>
              <a:rPr lang="pt-PT" sz="2800" b="1" smtClean="0">
                <a:solidFill>
                  <a:schemeClr val="tx1"/>
                </a:solidFill>
              </a:rPr>
              <a:t>Planta em quadrícula ou ortogonal </a:t>
            </a:r>
            <a:r>
              <a:rPr lang="pt-PT" sz="2800" smtClean="0">
                <a:solidFill>
                  <a:schemeClr val="tx1"/>
                </a:solidFill>
              </a:rPr>
              <a:t>– Arruamentos cujo traçado é regular. Há ruas retilíneas atravessadas por outras  também retilíneas, que fazem com as primeiras ângulos retos. A praça central é quadrangular. A planta é pré-concebida e parece formada por quadrados e retângulos, daí o seu nome de planta em quadrícula. </a:t>
            </a:r>
          </a:p>
        </p:txBody>
      </p:sp>
      <p:pic>
        <p:nvPicPr>
          <p:cNvPr id="705539" name="Picture 3" descr="C:\Users\fernando\Pictures\2012-01-09\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8275"/>
            <a:ext cx="9144000" cy="411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311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130" name="Título 1"/>
          <p:cNvSpPr>
            <a:spLocks noGrp="1"/>
          </p:cNvSpPr>
          <p:nvPr>
            <p:ph type="ctrTitle"/>
          </p:nvPr>
        </p:nvSpPr>
        <p:spPr>
          <a:xfrm>
            <a:off x="1331913" y="188913"/>
            <a:ext cx="6046787" cy="577850"/>
          </a:xfrm>
        </p:spPr>
        <p:txBody>
          <a:bodyPr/>
          <a:lstStyle/>
          <a:p>
            <a:r>
              <a:rPr lang="pt-PT" sz="2400" b="1" smtClean="0"/>
              <a:t>Áreas de fixação humana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2971800"/>
          </a:xfrm>
        </p:spPr>
        <p:txBody>
          <a:bodyPr/>
          <a:lstStyle/>
          <a:p>
            <a:pPr algn="l">
              <a:defRPr/>
            </a:pPr>
            <a:r>
              <a:rPr lang="pt-PT" sz="2400" b="1" dirty="0" smtClean="0">
                <a:solidFill>
                  <a:schemeClr val="tx1"/>
                </a:solidFill>
              </a:rPr>
              <a:t>Espaço rural </a:t>
            </a:r>
            <a:r>
              <a:rPr lang="pt-PT" sz="2400" dirty="0" smtClean="0">
                <a:solidFill>
                  <a:schemeClr val="tx1"/>
                </a:solidFill>
              </a:rPr>
              <a:t>– espaço destinado às atividades agrícola e pecuária e que compreende também as habitações da população rural e não rural.</a:t>
            </a:r>
          </a:p>
          <a:p>
            <a:pPr algn="l">
              <a:defRPr/>
            </a:pPr>
            <a:endParaRPr lang="pt-PT" sz="2400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pt-PT" sz="2400" b="1" dirty="0" smtClean="0">
                <a:solidFill>
                  <a:schemeClr val="tx1"/>
                </a:solidFill>
              </a:rPr>
              <a:t>Espaço urbano </a:t>
            </a:r>
            <a:r>
              <a:rPr lang="pt-PT" sz="2400" dirty="0" smtClean="0">
                <a:solidFill>
                  <a:schemeClr val="tx1"/>
                </a:solidFill>
              </a:rPr>
              <a:t>– área de forte concentração populacional, grande densidade de construções que funciona como um polo de atração e onde a terciarização é um fenómeno evidente. </a:t>
            </a:r>
          </a:p>
          <a:p>
            <a:pPr>
              <a:defRPr/>
            </a:pPr>
            <a:endParaRPr lang="pt-PT" sz="2400" dirty="0"/>
          </a:p>
        </p:txBody>
      </p:sp>
      <p:pic>
        <p:nvPicPr>
          <p:cNvPr id="688132" name="Picture 2" descr="C:\Users\fernando\Pictures\2012-01-22\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836613"/>
            <a:ext cx="65182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10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1202" name="Picture 2" descr="C:\Users\fernando\Pictures\2012-01-03\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" y="0"/>
            <a:ext cx="9131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ângulo 4"/>
          <p:cNvSpPr/>
          <p:nvPr/>
        </p:nvSpPr>
        <p:spPr>
          <a:xfrm>
            <a:off x="3635375" y="115888"/>
            <a:ext cx="1944688" cy="4333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PT" dirty="0">
                <a:solidFill>
                  <a:prstClr val="white"/>
                </a:solidFill>
              </a:rPr>
              <a:t>Espaço rural</a:t>
            </a:r>
          </a:p>
        </p:txBody>
      </p:sp>
    </p:spTree>
    <p:extLst>
      <p:ext uri="{BB962C8B-B14F-4D97-AF65-F5344CB8AC3E}">
        <p14:creationId xmlns:p14="http://schemas.microsoft.com/office/powerpoint/2010/main" val="2251155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9154" name="Picture 2" descr="C:\Users\fernando\Pictures\2012-01-03\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ângulo 4"/>
          <p:cNvSpPr/>
          <p:nvPr/>
        </p:nvSpPr>
        <p:spPr>
          <a:xfrm>
            <a:off x="2268538" y="188913"/>
            <a:ext cx="446405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prstClr val="white"/>
                </a:solidFill>
              </a:rPr>
              <a:t> Tipo de povoamento / Espaço rural</a:t>
            </a:r>
          </a:p>
        </p:txBody>
      </p:sp>
    </p:spTree>
    <p:extLst>
      <p:ext uri="{BB962C8B-B14F-4D97-AF65-F5344CB8AC3E}">
        <p14:creationId xmlns:p14="http://schemas.microsoft.com/office/powerpoint/2010/main" val="354265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2555875" y="115888"/>
            <a:ext cx="4032250" cy="3603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prstClr val="black"/>
                </a:solidFill>
              </a:rPr>
              <a:t>Sistema Urbano Português</a:t>
            </a:r>
          </a:p>
        </p:txBody>
      </p:sp>
      <p:pic>
        <p:nvPicPr>
          <p:cNvPr id="728067" name="Picture 2" descr="C:\Users\fernando\Pictures\2012-01-22\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0" y="549275"/>
            <a:ext cx="8547100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176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090" name="Subtítulo 2"/>
          <p:cNvSpPr>
            <a:spLocks noGrp="1"/>
          </p:cNvSpPr>
          <p:nvPr>
            <p:ph type="subTitle" idx="1"/>
          </p:nvPr>
        </p:nvSpPr>
        <p:spPr>
          <a:xfrm>
            <a:off x="0" y="4292600"/>
            <a:ext cx="9144000" cy="2565400"/>
          </a:xfrm>
        </p:spPr>
        <p:txBody>
          <a:bodyPr/>
          <a:lstStyle/>
          <a:p>
            <a:pPr algn="l"/>
            <a:r>
              <a:rPr lang="pt-PT" sz="2800" b="1" dirty="0" smtClean="0">
                <a:solidFill>
                  <a:schemeClr val="tx1"/>
                </a:solidFill>
              </a:rPr>
              <a:t>Área metropolitana</a:t>
            </a:r>
            <a:r>
              <a:rPr lang="pt-PT" sz="2800" dirty="0" smtClean="0">
                <a:solidFill>
                  <a:schemeClr val="tx1"/>
                </a:solidFill>
              </a:rPr>
              <a:t> – área formada pelo conjunto da cidade e dos seus subúrbios. Compreende a cidade principal por exemplo Lisboa e as cidades satélite ou dormitório, dependentes da cidade principal.  </a:t>
            </a:r>
          </a:p>
          <a:p>
            <a:pPr algn="l"/>
            <a:endParaRPr lang="pt-PT" sz="2400" dirty="0" smtClean="0">
              <a:solidFill>
                <a:schemeClr val="tx1"/>
              </a:solidFill>
            </a:endParaRPr>
          </a:p>
        </p:txBody>
      </p:sp>
      <p:pic>
        <p:nvPicPr>
          <p:cNvPr id="729091" name="Picture 2" descr="C:\Users\fernando\Pictures\2012-01-22\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83096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2226" name="Picture 2" descr="C:\Users\fernando\Pictures\2012-01-03\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ângulo 4"/>
          <p:cNvSpPr/>
          <p:nvPr/>
        </p:nvSpPr>
        <p:spPr>
          <a:xfrm>
            <a:off x="1476375" y="333375"/>
            <a:ext cx="215900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prstClr val="white"/>
                </a:solidFill>
              </a:rPr>
              <a:t>Espaço Urbano</a:t>
            </a:r>
          </a:p>
        </p:txBody>
      </p:sp>
    </p:spTree>
    <p:extLst>
      <p:ext uri="{BB962C8B-B14F-4D97-AF65-F5344CB8AC3E}">
        <p14:creationId xmlns:p14="http://schemas.microsoft.com/office/powerpoint/2010/main" val="1174024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Fernando Martins\Pictures\img3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996952"/>
          </a:xfrm>
          <a:prstGeom prst="rect">
            <a:avLst/>
          </a:prstGeom>
          <a:noFill/>
        </p:spPr>
      </p:pic>
      <p:pic>
        <p:nvPicPr>
          <p:cNvPr id="4099" name="Picture 3" descr="C:\Users\Fernando Martins\Pictures\img3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08921"/>
            <a:ext cx="9144000" cy="4149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9894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Fernando Martins\Pictures\img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6984776" cy="68344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4518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2162" name="Picture 2" descr="C:\Users\fernando\Pictures\2012-01-22\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0"/>
            <a:ext cx="36242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2163" name="Picture 3" descr="C:\Users\fernando\Pictures\2012-01-22\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0"/>
            <a:ext cx="3671887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574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ângulo 3"/>
          <p:cNvSpPr/>
          <p:nvPr/>
        </p:nvSpPr>
        <p:spPr>
          <a:xfrm>
            <a:off x="1042988" y="0"/>
            <a:ext cx="7416800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prstClr val="white"/>
                </a:solidFill>
              </a:rPr>
              <a:t>Modo de vida em meio rural </a:t>
            </a:r>
          </a:p>
        </p:txBody>
      </p:sp>
      <p:pic>
        <p:nvPicPr>
          <p:cNvPr id="699395" name="Picture 2" descr="C:\Users\fernando\Pictures\2012-01-08\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9275"/>
            <a:ext cx="9144000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ângulo 5"/>
          <p:cNvSpPr/>
          <p:nvPr/>
        </p:nvSpPr>
        <p:spPr>
          <a:xfrm>
            <a:off x="2987675" y="3933825"/>
            <a:ext cx="3455988" cy="2087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2000" b="1" dirty="0">
                <a:solidFill>
                  <a:prstClr val="black"/>
                </a:solidFill>
              </a:rPr>
              <a:t>Ocupação dos Tempos Livres</a:t>
            </a:r>
          </a:p>
          <a:p>
            <a:pPr algn="ctr">
              <a:defRPr/>
            </a:pPr>
            <a:endParaRPr lang="pt-PT" dirty="0">
              <a:solidFill>
                <a:prstClr val="white"/>
              </a:solidFill>
            </a:endParaRPr>
          </a:p>
          <a:p>
            <a:pPr>
              <a:defRPr/>
            </a:pPr>
            <a:r>
              <a:rPr lang="pt-PT" dirty="0">
                <a:solidFill>
                  <a:prstClr val="black"/>
                </a:solidFill>
              </a:rPr>
              <a:t>● Jogos tradicionais.</a:t>
            </a:r>
          </a:p>
          <a:p>
            <a:pPr>
              <a:defRPr/>
            </a:pPr>
            <a:r>
              <a:rPr lang="pt-PT" dirty="0">
                <a:solidFill>
                  <a:prstClr val="black"/>
                </a:solidFill>
              </a:rPr>
              <a:t>● Festividades religiosas.</a:t>
            </a:r>
          </a:p>
          <a:p>
            <a:pPr>
              <a:defRPr/>
            </a:pPr>
            <a:r>
              <a:rPr lang="pt-PT" dirty="0">
                <a:solidFill>
                  <a:prstClr val="black"/>
                </a:solidFill>
              </a:rPr>
              <a:t>● Ranchos: danças e cantares.</a:t>
            </a:r>
          </a:p>
        </p:txBody>
      </p:sp>
    </p:spTree>
    <p:extLst>
      <p:ext uri="{BB962C8B-B14F-4D97-AF65-F5344CB8AC3E}">
        <p14:creationId xmlns:p14="http://schemas.microsoft.com/office/powerpoint/2010/main" val="31949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0418" name="Picture 2" descr="C:\Users\fernando\Pictures\2012-01-08\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5175"/>
            <a:ext cx="3049588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ângulo 4"/>
          <p:cNvSpPr/>
          <p:nvPr/>
        </p:nvSpPr>
        <p:spPr>
          <a:xfrm>
            <a:off x="1979613" y="115888"/>
            <a:ext cx="5545137" cy="4333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dirty="0">
                <a:solidFill>
                  <a:prstClr val="white"/>
                </a:solidFill>
              </a:rPr>
              <a:t>Modo de Vida Urbano</a:t>
            </a:r>
          </a:p>
        </p:txBody>
      </p:sp>
      <p:pic>
        <p:nvPicPr>
          <p:cNvPr id="700420" name="Picture 3" descr="C:\Users\fernando\Pictures\2012-01-08\0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765175"/>
            <a:ext cx="52133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ângulo 6"/>
          <p:cNvSpPr/>
          <p:nvPr/>
        </p:nvSpPr>
        <p:spPr>
          <a:xfrm>
            <a:off x="3563938" y="3500438"/>
            <a:ext cx="5111750" cy="30972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2400" b="1" dirty="0">
                <a:solidFill>
                  <a:prstClr val="black"/>
                </a:solidFill>
              </a:rPr>
              <a:t>Atividades Recreativas e Culturais</a:t>
            </a:r>
          </a:p>
          <a:p>
            <a:pPr algn="ctr">
              <a:defRPr/>
            </a:pPr>
            <a:endParaRPr lang="pt-PT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pt-PT" sz="2000" dirty="0">
                <a:solidFill>
                  <a:prstClr val="black"/>
                </a:solidFill>
              </a:rPr>
              <a:t>● Desporto.</a:t>
            </a:r>
          </a:p>
          <a:p>
            <a:pPr>
              <a:defRPr/>
            </a:pPr>
            <a:r>
              <a:rPr lang="pt-PT" sz="2000" dirty="0">
                <a:solidFill>
                  <a:prstClr val="black"/>
                </a:solidFill>
              </a:rPr>
              <a:t>● Cinema.</a:t>
            </a:r>
          </a:p>
          <a:p>
            <a:pPr>
              <a:defRPr/>
            </a:pPr>
            <a:r>
              <a:rPr lang="pt-PT" sz="2000" dirty="0">
                <a:solidFill>
                  <a:prstClr val="black"/>
                </a:solidFill>
              </a:rPr>
              <a:t>● Teatro.</a:t>
            </a:r>
          </a:p>
          <a:p>
            <a:pPr>
              <a:defRPr/>
            </a:pPr>
            <a:r>
              <a:rPr lang="pt-PT" sz="2000" dirty="0">
                <a:solidFill>
                  <a:prstClr val="black"/>
                </a:solidFill>
              </a:rPr>
              <a:t>● Concertos.</a:t>
            </a:r>
          </a:p>
          <a:p>
            <a:pPr>
              <a:defRPr/>
            </a:pPr>
            <a:r>
              <a:rPr lang="pt-PT" sz="2000" dirty="0">
                <a:solidFill>
                  <a:prstClr val="black"/>
                </a:solidFill>
              </a:rPr>
              <a:t>● Visitas a museus, exposições.</a:t>
            </a:r>
          </a:p>
          <a:p>
            <a:pPr>
              <a:defRPr/>
            </a:pPr>
            <a:r>
              <a:rPr lang="pt-PT" sz="2000" dirty="0">
                <a:solidFill>
                  <a:prstClr val="black"/>
                </a:solidFill>
              </a:rPr>
              <a:t>● Bibliotecas</a:t>
            </a:r>
            <a:r>
              <a:rPr lang="pt-PT" dirty="0">
                <a:solidFill>
                  <a:prstClr val="black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27472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186" name="Título 1"/>
          <p:cNvSpPr>
            <a:spLocks noGrp="1"/>
          </p:cNvSpPr>
          <p:nvPr>
            <p:ph type="ctrTitle"/>
          </p:nvPr>
        </p:nvSpPr>
        <p:spPr>
          <a:xfrm>
            <a:off x="1042988" y="0"/>
            <a:ext cx="6697662" cy="333375"/>
          </a:xfrm>
        </p:spPr>
        <p:txBody>
          <a:bodyPr>
            <a:normAutofit fontScale="90000"/>
          </a:bodyPr>
          <a:lstStyle/>
          <a:p>
            <a:r>
              <a:rPr lang="pt-PT" sz="2000" b="1" smtClean="0"/>
              <a:t>Relações entre o espaço rural e urbano</a:t>
            </a:r>
          </a:p>
        </p:txBody>
      </p:sp>
      <p:pic>
        <p:nvPicPr>
          <p:cNvPr id="733187" name="Picture 2" descr="C:\Users\fernando\Pictures\2012-01-22\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1488" y="333375"/>
            <a:ext cx="5756275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210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Fernando Martins\Pictures\img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0648"/>
            <a:ext cx="7560840" cy="6408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657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Fernando Martins\Pictures\img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7301913" cy="6669360"/>
          </a:xfrm>
          <a:prstGeom prst="rect">
            <a:avLst/>
          </a:prstGeom>
          <a:noFill/>
        </p:spPr>
      </p:pic>
      <p:pic>
        <p:nvPicPr>
          <p:cNvPr id="6147" name="Picture 3" descr="C:\Users\Fernando Martins\Pictures\img3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1124744"/>
            <a:ext cx="1835696" cy="5733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6742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Fernando Martins\Pictures\img3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66329" cy="6048672"/>
          </a:xfrm>
          <a:prstGeom prst="rect">
            <a:avLst/>
          </a:prstGeom>
          <a:noFill/>
        </p:spPr>
      </p:pic>
      <p:sp>
        <p:nvSpPr>
          <p:cNvPr id="5" name="Rectângulo 4"/>
          <p:cNvSpPr/>
          <p:nvPr/>
        </p:nvSpPr>
        <p:spPr>
          <a:xfrm>
            <a:off x="0" y="0"/>
            <a:ext cx="608416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000" dirty="0">
                <a:solidFill>
                  <a:prstClr val="black"/>
                </a:solidFill>
              </a:rPr>
              <a:t>Taxa de Urbanização =  </a:t>
            </a:r>
            <a:r>
              <a:rPr lang="pt-PT" sz="2000" u="sng" dirty="0">
                <a:solidFill>
                  <a:prstClr val="black"/>
                </a:solidFill>
              </a:rPr>
              <a:t>População Urbana</a:t>
            </a:r>
            <a:r>
              <a:rPr lang="pt-PT" sz="2000" dirty="0">
                <a:solidFill>
                  <a:prstClr val="black"/>
                </a:solidFill>
              </a:rPr>
              <a:t>     X 100=</a:t>
            </a:r>
          </a:p>
          <a:p>
            <a:r>
              <a:rPr lang="pt-PT" sz="2000" dirty="0">
                <a:solidFill>
                  <a:prstClr val="black"/>
                </a:solidFill>
              </a:rPr>
              <a:t>                                           População absoluta</a:t>
            </a:r>
          </a:p>
        </p:txBody>
      </p:sp>
    </p:spTree>
    <p:extLst>
      <p:ext uri="{BB962C8B-B14F-4D97-AF65-F5344CB8AC3E}">
        <p14:creationId xmlns:p14="http://schemas.microsoft.com/office/powerpoint/2010/main" val="58147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Fernando Martins\Pictures\img3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3488"/>
            <a:ext cx="8712968" cy="64960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312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3490" name="Picture 3" descr="C:\Users\fernando\Pictures\2012-01-09\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76475"/>
            <a:ext cx="9144000" cy="3168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ângulo 4"/>
          <p:cNvSpPr/>
          <p:nvPr/>
        </p:nvSpPr>
        <p:spPr>
          <a:xfrm>
            <a:off x="179512" y="188913"/>
            <a:ext cx="8784976" cy="2015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pt-PT" b="1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pt-PT" sz="2000" b="1" dirty="0">
                <a:solidFill>
                  <a:prstClr val="black"/>
                </a:solidFill>
              </a:rPr>
              <a:t>Urbanização</a:t>
            </a:r>
            <a:r>
              <a:rPr lang="pt-PT" sz="2000" dirty="0">
                <a:solidFill>
                  <a:prstClr val="black"/>
                </a:solidFill>
              </a:rPr>
              <a:t> – expansão física da cidade o aumento do número de cidades ou o modo pelo qual os valores  tipicamente urbanos se difundem a pessoas e a lugares. </a:t>
            </a:r>
          </a:p>
          <a:p>
            <a:pPr>
              <a:defRPr/>
            </a:pPr>
            <a:endParaRPr lang="pt-PT" sz="2000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pt-PT" sz="2000" b="1" dirty="0" err="1">
                <a:solidFill>
                  <a:prstClr val="black"/>
                </a:solidFill>
              </a:rPr>
              <a:t>Suburbanização</a:t>
            </a:r>
            <a:r>
              <a:rPr lang="pt-PT" sz="2000" dirty="0">
                <a:solidFill>
                  <a:prstClr val="black"/>
                </a:solidFill>
              </a:rPr>
              <a:t> – processo de crescimento do espaço urbano. Os subúrbios das cidades crescem ocupando os espaços rurais envolventes das cidades por edificações do tipo urbano dando à paisagem um aspeto urbanizado. </a:t>
            </a:r>
          </a:p>
          <a:p>
            <a:pPr algn="ctr">
              <a:defRPr/>
            </a:pPr>
            <a:endParaRPr lang="pt-PT" dirty="0">
              <a:solidFill>
                <a:prstClr val="black"/>
              </a:solidFill>
            </a:endParaRPr>
          </a:p>
          <a:p>
            <a:pPr>
              <a:defRPr/>
            </a:pPr>
            <a:endParaRPr lang="pt-PT" dirty="0">
              <a:solidFill>
                <a:prstClr val="black"/>
              </a:solidFill>
            </a:endParaRPr>
          </a:p>
        </p:txBody>
      </p:sp>
      <p:cxnSp>
        <p:nvCxnSpPr>
          <p:cNvPr id="7" name="Conexão recta unidireccional 6"/>
          <p:cNvCxnSpPr/>
          <p:nvPr/>
        </p:nvCxnSpPr>
        <p:spPr>
          <a:xfrm>
            <a:off x="4932040" y="3789040"/>
            <a:ext cx="432048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ângulo 7"/>
          <p:cNvSpPr/>
          <p:nvPr/>
        </p:nvSpPr>
        <p:spPr>
          <a:xfrm>
            <a:off x="4500563" y="4365624"/>
            <a:ext cx="1511300" cy="4315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1200" dirty="0">
                <a:solidFill>
                  <a:prstClr val="black"/>
                </a:solidFill>
              </a:rPr>
              <a:t>Centro histórico/baixa</a:t>
            </a:r>
          </a:p>
        </p:txBody>
      </p:sp>
      <p:sp>
        <p:nvSpPr>
          <p:cNvPr id="9" name="Rectângulo 8"/>
          <p:cNvSpPr/>
          <p:nvPr/>
        </p:nvSpPr>
        <p:spPr>
          <a:xfrm>
            <a:off x="2124075" y="2276872"/>
            <a:ext cx="1368425" cy="3599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1200" dirty="0">
                <a:solidFill>
                  <a:prstClr val="black"/>
                </a:solidFill>
              </a:rPr>
              <a:t>Subúrbios/arrabaldes</a:t>
            </a:r>
          </a:p>
        </p:txBody>
      </p:sp>
      <p:cxnSp>
        <p:nvCxnSpPr>
          <p:cNvPr id="12" name="Conexão recta unidireccional 11"/>
          <p:cNvCxnSpPr/>
          <p:nvPr/>
        </p:nvCxnSpPr>
        <p:spPr>
          <a:xfrm flipH="1" flipV="1">
            <a:off x="3348039" y="2708275"/>
            <a:ext cx="1439985" cy="9367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xão recta unidireccional 20"/>
          <p:cNvCxnSpPr>
            <a:endCxn id="22" idx="2"/>
          </p:cNvCxnSpPr>
          <p:nvPr/>
        </p:nvCxnSpPr>
        <p:spPr>
          <a:xfrm flipV="1">
            <a:off x="5076056" y="2779713"/>
            <a:ext cx="72207" cy="6492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ângulo 21"/>
          <p:cNvSpPr/>
          <p:nvPr/>
        </p:nvSpPr>
        <p:spPr>
          <a:xfrm>
            <a:off x="4500563" y="2348880"/>
            <a:ext cx="1295400" cy="43083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1200" dirty="0">
                <a:solidFill>
                  <a:prstClr val="black"/>
                </a:solidFill>
              </a:rPr>
              <a:t>Áreas periurbanas</a:t>
            </a:r>
          </a:p>
        </p:txBody>
      </p:sp>
      <p:cxnSp>
        <p:nvCxnSpPr>
          <p:cNvPr id="27" name="Conexão recta unidireccional 26"/>
          <p:cNvCxnSpPr/>
          <p:nvPr/>
        </p:nvCxnSpPr>
        <p:spPr>
          <a:xfrm>
            <a:off x="5508625" y="3573463"/>
            <a:ext cx="136683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ângulo 27"/>
          <p:cNvSpPr/>
          <p:nvPr/>
        </p:nvSpPr>
        <p:spPr>
          <a:xfrm>
            <a:off x="6948488" y="3429000"/>
            <a:ext cx="151130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PT" sz="1400" dirty="0">
                <a:solidFill>
                  <a:prstClr val="black"/>
                </a:solidFill>
              </a:rPr>
              <a:t>Áreas </a:t>
            </a:r>
            <a:r>
              <a:rPr lang="pt-PT" sz="1400" dirty="0" err="1">
                <a:solidFill>
                  <a:prstClr val="black"/>
                </a:solidFill>
              </a:rPr>
              <a:t>rurbanas</a:t>
            </a:r>
            <a:endParaRPr lang="pt-PT" sz="1400" dirty="0">
              <a:solidFill>
                <a:prstClr val="black"/>
              </a:solidFill>
            </a:endParaRPr>
          </a:p>
        </p:txBody>
      </p:sp>
      <p:sp>
        <p:nvSpPr>
          <p:cNvPr id="29" name="Rectângulo 28"/>
          <p:cNvSpPr/>
          <p:nvPr/>
        </p:nvSpPr>
        <p:spPr>
          <a:xfrm>
            <a:off x="179512" y="5373688"/>
            <a:ext cx="8784976" cy="1223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pt-PT" sz="2400" b="1" dirty="0">
                <a:solidFill>
                  <a:prstClr val="black"/>
                </a:solidFill>
              </a:rPr>
              <a:t>Subúrbios / Arrabalde </a:t>
            </a:r>
            <a:r>
              <a:rPr lang="pt-PT" sz="2400" dirty="0">
                <a:solidFill>
                  <a:prstClr val="black"/>
                </a:solidFill>
              </a:rPr>
              <a:t>– área periférica do centro da cidade mais ou menos urbanizada.</a:t>
            </a:r>
          </a:p>
        </p:txBody>
      </p:sp>
      <p:cxnSp>
        <p:nvCxnSpPr>
          <p:cNvPr id="17" name="Conexão recta unidireccional 16"/>
          <p:cNvCxnSpPr/>
          <p:nvPr/>
        </p:nvCxnSpPr>
        <p:spPr>
          <a:xfrm>
            <a:off x="5580063" y="3573463"/>
            <a:ext cx="792162" cy="142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xão recta unidireccional 29"/>
          <p:cNvCxnSpPr/>
          <p:nvPr/>
        </p:nvCxnSpPr>
        <p:spPr>
          <a:xfrm flipH="1" flipV="1">
            <a:off x="3492501" y="3284539"/>
            <a:ext cx="1295523" cy="3604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75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946" name="Subtítulo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5638800"/>
          </a:xfrm>
        </p:spPr>
        <p:txBody>
          <a:bodyPr/>
          <a:lstStyle/>
          <a:p>
            <a:r>
              <a:rPr lang="pt-PT" sz="2800" b="1" smtClean="0">
                <a:solidFill>
                  <a:schemeClr val="tx1"/>
                </a:solidFill>
              </a:rPr>
              <a:t>As Principais Concentrações Urbanas</a:t>
            </a:r>
          </a:p>
          <a:p>
            <a:endParaRPr lang="pt-PT" sz="2800" b="1" smtClean="0">
              <a:solidFill>
                <a:schemeClr val="tx1"/>
              </a:solidFill>
            </a:endParaRPr>
          </a:p>
          <a:p>
            <a:pPr algn="l"/>
            <a:r>
              <a:rPr lang="pt-PT" sz="2800" b="1" smtClean="0">
                <a:solidFill>
                  <a:schemeClr val="tx1"/>
                </a:solidFill>
              </a:rPr>
              <a:t>Conurbações</a:t>
            </a:r>
            <a:r>
              <a:rPr lang="pt-PT" sz="2800" smtClean="0">
                <a:solidFill>
                  <a:schemeClr val="tx1"/>
                </a:solidFill>
              </a:rPr>
              <a:t> – extensa área edificada formada pela coalescência dos subúrbios de duas ou mais cidades, constituindo um aglomerado urbano contínuo, não se distinguindo onde acaba ou começa uma cidade da outra. </a:t>
            </a:r>
          </a:p>
          <a:p>
            <a:pPr algn="l"/>
            <a:endParaRPr lang="pt-PT" sz="2800" smtClean="0">
              <a:solidFill>
                <a:schemeClr val="tx1"/>
              </a:solidFill>
            </a:endParaRPr>
          </a:p>
          <a:p>
            <a:pPr algn="l"/>
            <a:r>
              <a:rPr lang="pt-PT" sz="2800" b="1" smtClean="0">
                <a:solidFill>
                  <a:schemeClr val="tx1"/>
                </a:solidFill>
              </a:rPr>
              <a:t>Megalópolis</a:t>
            </a:r>
            <a:r>
              <a:rPr lang="pt-PT" sz="2800" smtClean="0">
                <a:solidFill>
                  <a:schemeClr val="tx1"/>
                </a:solidFill>
              </a:rPr>
              <a:t> – extensa área urbanizada constituída por várias cidades independentes, mas aglutinadas pelos seus subúrbios. Constituindo uma área urbana mais extensa que as conurbações. </a:t>
            </a:r>
          </a:p>
        </p:txBody>
      </p:sp>
    </p:spTree>
    <p:extLst>
      <p:ext uri="{BB962C8B-B14F-4D97-AF65-F5344CB8AC3E}">
        <p14:creationId xmlns:p14="http://schemas.microsoft.com/office/powerpoint/2010/main" val="301193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3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4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5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6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7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8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9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0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2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3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4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7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28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29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30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3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32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33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34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35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37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36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38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39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40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41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1471</Words>
  <Application>Microsoft Office PowerPoint</Application>
  <PresentationFormat>Apresentação no Ecrã (4:3)</PresentationFormat>
  <Paragraphs>122</Paragraphs>
  <Slides>45</Slides>
  <Notes>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40</vt:i4>
      </vt:variant>
      <vt:variant>
        <vt:lpstr>Títulos dos diapositivos</vt:lpstr>
      </vt:variant>
      <vt:variant>
        <vt:i4>45</vt:i4>
      </vt:variant>
    </vt:vector>
  </HeadingPairs>
  <TitlesOfParts>
    <vt:vector size="87" baseType="lpstr">
      <vt:lpstr>Arial</vt:lpstr>
      <vt:lpstr>Calibri</vt:lpstr>
      <vt:lpstr>1_Tema do Office</vt:lpstr>
      <vt:lpstr>2_Tema do Office</vt:lpstr>
      <vt:lpstr>3_Tema do Office</vt:lpstr>
      <vt:lpstr>4_Tema do Office</vt:lpstr>
      <vt:lpstr>5_Tema do Office</vt:lpstr>
      <vt:lpstr>6_Tema do Office</vt:lpstr>
      <vt:lpstr>7_Tema do Office</vt:lpstr>
      <vt:lpstr>8_Tema do Office</vt:lpstr>
      <vt:lpstr>9_Tema do Office</vt:lpstr>
      <vt:lpstr>10_Tema do Office</vt:lpstr>
      <vt:lpstr>11_Tema do Office</vt:lpstr>
      <vt:lpstr>12_Tema do Office</vt:lpstr>
      <vt:lpstr>13_Tema do Office</vt:lpstr>
      <vt:lpstr>14_Tema do Office</vt:lpstr>
      <vt:lpstr>15_Tema do Office</vt:lpstr>
      <vt:lpstr>16_Tema do Office</vt:lpstr>
      <vt:lpstr>17_Tema do Office</vt:lpstr>
      <vt:lpstr>18_Tema do Office</vt:lpstr>
      <vt:lpstr>19_Tema do Office</vt:lpstr>
      <vt:lpstr>20_Tema do Office</vt:lpstr>
      <vt:lpstr>21_Tema do Office</vt:lpstr>
      <vt:lpstr>22_Tema do Office</vt:lpstr>
      <vt:lpstr>23_Tema do Office</vt:lpstr>
      <vt:lpstr>24_Tema do Office</vt:lpstr>
      <vt:lpstr>27_Tema do Office</vt:lpstr>
      <vt:lpstr>28_Tema do Office</vt:lpstr>
      <vt:lpstr>29_Tema do Office</vt:lpstr>
      <vt:lpstr>30_Tema do Office</vt:lpstr>
      <vt:lpstr>31_Tema do Office</vt:lpstr>
      <vt:lpstr>32_Tema do Office</vt:lpstr>
      <vt:lpstr>33_Tema do Office</vt:lpstr>
      <vt:lpstr>34_Tema do Office</vt:lpstr>
      <vt:lpstr>35_Tema do Office</vt:lpstr>
      <vt:lpstr>37_Tema do Office</vt:lpstr>
      <vt:lpstr>36_Tema do Office</vt:lpstr>
      <vt:lpstr>38_Tema do Office</vt:lpstr>
      <vt:lpstr>39_Tema do Office</vt:lpstr>
      <vt:lpstr>40_Tema do Office</vt:lpstr>
      <vt:lpstr>41_Tema do Office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Áreas de fixação humana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Relações entre o espaço rural e urbano</vt:lpstr>
      <vt:lpstr>Apresentação do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Fernando Martins</dc:creator>
  <cp:lastModifiedBy>Rita</cp:lastModifiedBy>
  <cp:revision>18</cp:revision>
  <dcterms:created xsi:type="dcterms:W3CDTF">2020-02-29T12:39:01Z</dcterms:created>
  <dcterms:modified xsi:type="dcterms:W3CDTF">2020-03-24T08:31:27Z</dcterms:modified>
</cp:coreProperties>
</file>