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7.xml" ContentType="application/vnd.openxmlformats-officedocument.theme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8.xml" ContentType="application/vnd.openxmlformats-officedocument.theme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theme/theme39.xml" ContentType="application/vnd.openxmlformats-officedocument.theme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theme/theme40.xml" ContentType="application/vnd.openxmlformats-officedocument.theme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theme/theme41.xml" ContentType="application/vnd.openxmlformats-officedocument.theme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theme/theme42.xml" ContentType="application/vnd.openxmlformats-officedocument.theme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3.xml" ContentType="application/vnd.openxmlformats-officedocument.theme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theme/theme44.xml" ContentType="application/vnd.openxmlformats-officedocument.theme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theme/theme4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  <p:sldMasterId id="2147483876" r:id="rId20"/>
    <p:sldMasterId id="2147483888" r:id="rId21"/>
    <p:sldMasterId id="2147483900" r:id="rId22"/>
    <p:sldMasterId id="2147483912" r:id="rId23"/>
    <p:sldMasterId id="2147483924" r:id="rId24"/>
    <p:sldMasterId id="2147483936" r:id="rId25"/>
    <p:sldMasterId id="2147483948" r:id="rId26"/>
    <p:sldMasterId id="2147483960" r:id="rId27"/>
    <p:sldMasterId id="2147483972" r:id="rId28"/>
    <p:sldMasterId id="2147483984" r:id="rId29"/>
    <p:sldMasterId id="2147483996" r:id="rId30"/>
    <p:sldMasterId id="2147484008" r:id="rId31"/>
    <p:sldMasterId id="2147484020" r:id="rId32"/>
    <p:sldMasterId id="2147484032" r:id="rId33"/>
    <p:sldMasterId id="2147484044" r:id="rId34"/>
    <p:sldMasterId id="2147484056" r:id="rId35"/>
    <p:sldMasterId id="2147484068" r:id="rId36"/>
    <p:sldMasterId id="2147484080" r:id="rId37"/>
    <p:sldMasterId id="2147484092" r:id="rId38"/>
    <p:sldMasterId id="2147484104" r:id="rId39"/>
    <p:sldMasterId id="2147484116" r:id="rId40"/>
    <p:sldMasterId id="2147484128" r:id="rId41"/>
    <p:sldMasterId id="2147484140" r:id="rId42"/>
    <p:sldMasterId id="2147484152" r:id="rId43"/>
    <p:sldMasterId id="2147484164" r:id="rId44"/>
    <p:sldMasterId id="2147484176" r:id="rId45"/>
  </p:sldMasterIdLst>
  <p:sldIdLst>
    <p:sldId id="270" r:id="rId46"/>
    <p:sldId id="271" r:id="rId47"/>
    <p:sldId id="272" r:id="rId48"/>
    <p:sldId id="273" r:id="rId49"/>
    <p:sldId id="260" r:id="rId50"/>
    <p:sldId id="274" r:id="rId51"/>
    <p:sldId id="275" r:id="rId52"/>
    <p:sldId id="276" r:id="rId53"/>
    <p:sldId id="277" r:id="rId54"/>
    <p:sldId id="278" r:id="rId55"/>
    <p:sldId id="279" r:id="rId56"/>
    <p:sldId id="280" r:id="rId57"/>
    <p:sldId id="281" r:id="rId58"/>
    <p:sldId id="282" r:id="rId59"/>
    <p:sldId id="283" r:id="rId60"/>
    <p:sldId id="290" r:id="rId61"/>
    <p:sldId id="291" r:id="rId62"/>
    <p:sldId id="292" r:id="rId63"/>
    <p:sldId id="293" r:id="rId64"/>
    <p:sldId id="294" r:id="rId65"/>
    <p:sldId id="295" r:id="rId66"/>
    <p:sldId id="305" r:id="rId67"/>
    <p:sldId id="306" r:id="rId68"/>
    <p:sldId id="307" r:id="rId69"/>
    <p:sldId id="308" r:id="rId70"/>
    <p:sldId id="309" r:id="rId71"/>
    <p:sldId id="331" r:id="rId72"/>
    <p:sldId id="332" r:id="rId73"/>
    <p:sldId id="335" r:id="rId74"/>
    <p:sldId id="333" r:id="rId75"/>
    <p:sldId id="334" r:id="rId76"/>
    <p:sldId id="336" r:id="rId77"/>
    <p:sldId id="340" r:id="rId78"/>
    <p:sldId id="337" r:id="rId79"/>
    <p:sldId id="338" r:id="rId80"/>
    <p:sldId id="339" r:id="rId81"/>
    <p:sldId id="356" r:id="rId82"/>
    <p:sldId id="357" r:id="rId83"/>
    <p:sldId id="358" r:id="rId84"/>
    <p:sldId id="359" r:id="rId85"/>
    <p:sldId id="360" r:id="rId86"/>
    <p:sldId id="310" r:id="rId87"/>
    <p:sldId id="311" r:id="rId88"/>
    <p:sldId id="312" r:id="rId89"/>
    <p:sldId id="313" r:id="rId90"/>
    <p:sldId id="319" r:id="rId91"/>
    <p:sldId id="320" r:id="rId92"/>
    <p:sldId id="361" r:id="rId93"/>
    <p:sldId id="321" r:id="rId94"/>
    <p:sldId id="322" r:id="rId95"/>
    <p:sldId id="323" r:id="rId96"/>
    <p:sldId id="328" r:id="rId97"/>
    <p:sldId id="329" r:id="rId98"/>
    <p:sldId id="330" r:id="rId99"/>
    <p:sldId id="344" r:id="rId100"/>
    <p:sldId id="345" r:id="rId101"/>
    <p:sldId id="346" r:id="rId102"/>
    <p:sldId id="348" r:id="rId103"/>
    <p:sldId id="350" r:id="rId104"/>
    <p:sldId id="352" r:id="rId105"/>
    <p:sldId id="355" r:id="rId10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" Target="slides/slide2.xml"/><Relationship Id="rId63" Type="http://schemas.openxmlformats.org/officeDocument/2006/relationships/slide" Target="slides/slide18.xml"/><Relationship Id="rId68" Type="http://schemas.openxmlformats.org/officeDocument/2006/relationships/slide" Target="slides/slide23.xml"/><Relationship Id="rId84" Type="http://schemas.openxmlformats.org/officeDocument/2006/relationships/slide" Target="slides/slide39.xml"/><Relationship Id="rId89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presProps" Target="presProps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" Target="slides/slide8.xml"/><Relationship Id="rId58" Type="http://schemas.openxmlformats.org/officeDocument/2006/relationships/slide" Target="slides/slide13.xml"/><Relationship Id="rId66" Type="http://schemas.openxmlformats.org/officeDocument/2006/relationships/slide" Target="slides/slide21.xml"/><Relationship Id="rId74" Type="http://schemas.openxmlformats.org/officeDocument/2006/relationships/slide" Target="slides/slide29.xml"/><Relationship Id="rId79" Type="http://schemas.openxmlformats.org/officeDocument/2006/relationships/slide" Target="slides/slide34.xml"/><Relationship Id="rId87" Type="http://schemas.openxmlformats.org/officeDocument/2006/relationships/slide" Target="slides/slide42.xml"/><Relationship Id="rId102" Type="http://schemas.openxmlformats.org/officeDocument/2006/relationships/slide" Target="slides/slide57.xml"/><Relationship Id="rId11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16.xml"/><Relationship Id="rId82" Type="http://schemas.openxmlformats.org/officeDocument/2006/relationships/slide" Target="slides/slide37.xml"/><Relationship Id="rId90" Type="http://schemas.openxmlformats.org/officeDocument/2006/relationships/slide" Target="slides/slide45.xml"/><Relationship Id="rId95" Type="http://schemas.openxmlformats.org/officeDocument/2006/relationships/slide" Target="slides/slide50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" Target="slides/slide3.xml"/><Relationship Id="rId56" Type="http://schemas.openxmlformats.org/officeDocument/2006/relationships/slide" Target="slides/slide11.xml"/><Relationship Id="rId64" Type="http://schemas.openxmlformats.org/officeDocument/2006/relationships/slide" Target="slides/slide19.xml"/><Relationship Id="rId69" Type="http://schemas.openxmlformats.org/officeDocument/2006/relationships/slide" Target="slides/slide24.xml"/><Relationship Id="rId77" Type="http://schemas.openxmlformats.org/officeDocument/2006/relationships/slide" Target="slides/slide32.xml"/><Relationship Id="rId100" Type="http://schemas.openxmlformats.org/officeDocument/2006/relationships/slide" Target="slides/slide55.xml"/><Relationship Id="rId105" Type="http://schemas.openxmlformats.org/officeDocument/2006/relationships/slide" Target="slides/slide60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6.xml"/><Relationship Id="rId72" Type="http://schemas.openxmlformats.org/officeDocument/2006/relationships/slide" Target="slides/slide27.xml"/><Relationship Id="rId80" Type="http://schemas.openxmlformats.org/officeDocument/2006/relationships/slide" Target="slides/slide35.xml"/><Relationship Id="rId85" Type="http://schemas.openxmlformats.org/officeDocument/2006/relationships/slide" Target="slides/slide40.xml"/><Relationship Id="rId93" Type="http://schemas.openxmlformats.org/officeDocument/2006/relationships/slide" Target="slides/slide48.xml"/><Relationship Id="rId98" Type="http://schemas.openxmlformats.org/officeDocument/2006/relationships/slide" Target="slides/slide5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1.xml"/><Relationship Id="rId59" Type="http://schemas.openxmlformats.org/officeDocument/2006/relationships/slide" Target="slides/slide14.xml"/><Relationship Id="rId67" Type="http://schemas.openxmlformats.org/officeDocument/2006/relationships/slide" Target="slides/slide22.xml"/><Relationship Id="rId103" Type="http://schemas.openxmlformats.org/officeDocument/2006/relationships/slide" Target="slides/slide58.xml"/><Relationship Id="rId108" Type="http://schemas.openxmlformats.org/officeDocument/2006/relationships/viewProps" Target="viewProps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9.xml"/><Relationship Id="rId62" Type="http://schemas.openxmlformats.org/officeDocument/2006/relationships/slide" Target="slides/slide17.xml"/><Relationship Id="rId70" Type="http://schemas.openxmlformats.org/officeDocument/2006/relationships/slide" Target="slides/slide25.xml"/><Relationship Id="rId75" Type="http://schemas.openxmlformats.org/officeDocument/2006/relationships/slide" Target="slides/slide30.xml"/><Relationship Id="rId83" Type="http://schemas.openxmlformats.org/officeDocument/2006/relationships/slide" Target="slides/slide38.xml"/><Relationship Id="rId88" Type="http://schemas.openxmlformats.org/officeDocument/2006/relationships/slide" Target="slides/slide43.xml"/><Relationship Id="rId91" Type="http://schemas.openxmlformats.org/officeDocument/2006/relationships/slide" Target="slides/slide46.xml"/><Relationship Id="rId96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4.xml"/><Relationship Id="rId57" Type="http://schemas.openxmlformats.org/officeDocument/2006/relationships/slide" Target="slides/slide12.xml"/><Relationship Id="rId106" Type="http://schemas.openxmlformats.org/officeDocument/2006/relationships/slide" Target="slides/slide61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" Target="slides/slide7.xml"/><Relationship Id="rId60" Type="http://schemas.openxmlformats.org/officeDocument/2006/relationships/slide" Target="slides/slide15.xml"/><Relationship Id="rId65" Type="http://schemas.openxmlformats.org/officeDocument/2006/relationships/slide" Target="slides/slide20.xml"/><Relationship Id="rId73" Type="http://schemas.openxmlformats.org/officeDocument/2006/relationships/slide" Target="slides/slide28.xml"/><Relationship Id="rId78" Type="http://schemas.openxmlformats.org/officeDocument/2006/relationships/slide" Target="slides/slide33.xml"/><Relationship Id="rId81" Type="http://schemas.openxmlformats.org/officeDocument/2006/relationships/slide" Target="slides/slide36.xml"/><Relationship Id="rId86" Type="http://schemas.openxmlformats.org/officeDocument/2006/relationships/slide" Target="slides/slide41.xml"/><Relationship Id="rId94" Type="http://schemas.openxmlformats.org/officeDocument/2006/relationships/slide" Target="slides/slide49.xml"/><Relationship Id="rId99" Type="http://schemas.openxmlformats.org/officeDocument/2006/relationships/slide" Target="slides/slide54.xml"/><Relationship Id="rId101" Type="http://schemas.openxmlformats.org/officeDocument/2006/relationships/slide" Target="slides/slide5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theme" Target="theme/theme1.xml"/><Relationship Id="rId34" Type="http://schemas.openxmlformats.org/officeDocument/2006/relationships/slideMaster" Target="slideMasters/slideMaster34.xml"/><Relationship Id="rId50" Type="http://schemas.openxmlformats.org/officeDocument/2006/relationships/slide" Target="slides/slide5.xml"/><Relationship Id="rId55" Type="http://schemas.openxmlformats.org/officeDocument/2006/relationships/slide" Target="slides/slide10.xml"/><Relationship Id="rId76" Type="http://schemas.openxmlformats.org/officeDocument/2006/relationships/slide" Target="slides/slide31.xml"/><Relationship Id="rId97" Type="http://schemas.openxmlformats.org/officeDocument/2006/relationships/slide" Target="slides/slide52.xml"/><Relationship Id="rId104" Type="http://schemas.openxmlformats.org/officeDocument/2006/relationships/slide" Target="slides/slide5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26.xml"/><Relationship Id="rId92" Type="http://schemas.openxmlformats.org/officeDocument/2006/relationships/slide" Target="slides/slide4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22063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7260741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97645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82951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15194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44250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25371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1142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50237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14848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70265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378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856319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0524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2895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74242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80546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87197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26048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2236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80399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93551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92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01185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95264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82521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38183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32047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1783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67643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74418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11687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94755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2062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56641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73158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49154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02561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43655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96369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45237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91863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1847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02347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137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30043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00301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0336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80706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07683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52803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75730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82555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33813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85371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880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73414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95492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15588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96841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11182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68053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57132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85399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38274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38513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929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0669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7052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32344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86156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46003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41394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89238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77284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61242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66692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60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7480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40015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65536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48701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85060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25124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89660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22051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2969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6796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479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138632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02799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20654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80576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64370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9306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792652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27102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474946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13916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740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62394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49255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35690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69212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86697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649356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72658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1600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4396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9146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662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60514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121462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99140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32318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39729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736264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37657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165224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65660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362989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48171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4812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98755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686985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6778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583511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2408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6416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53153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88028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05243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255602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2108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485162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26540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208490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521423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175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473719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57325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69908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89440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394403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0777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45239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066339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300708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93743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31185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240609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527103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833949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264364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08056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7644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637664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75529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440807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90601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57741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54541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507805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034981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254625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16239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0484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078747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50878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04434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0086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012888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740300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311487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482635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37603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28300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6768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309935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6891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109181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34459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201113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204580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723118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56178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550628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988729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2791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813023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49674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63822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676719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95082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984808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302471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98113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10451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271620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7747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431577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94954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848675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285341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39442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305326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649144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493021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898191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303056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3853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896893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014590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191225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3527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474387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9500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266962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267452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687232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9872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68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039609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2524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687750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789631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87745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606345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416858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699594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333968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02146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425337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4046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628246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22149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623135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592683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161663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535479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199656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074878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48550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769061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0173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301766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31482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12563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830545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44874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456784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292847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999785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059146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557691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6053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695358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361248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82544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247896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058723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40330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083267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29250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762663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59287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2810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08051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995898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04723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798408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832486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224026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438637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304856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959554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073602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50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010385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981674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0558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561127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4904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591798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836809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851286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09141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924452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9459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753850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71911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834265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33209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657360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459238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473597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380730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907337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811854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6955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674446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840156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059072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056646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169935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642325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648025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887292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28229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878628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2052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99733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5461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070026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763625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796776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410693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601496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64376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680956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375954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0914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977517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973551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825856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994632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805681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769086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549686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072233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622287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40426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454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548517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10844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379779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736851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787316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720034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888997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452868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099311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41126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735096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1036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452658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35247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643769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1882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033291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495699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387621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378513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839554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89373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4113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739934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264304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438228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144142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047168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404275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765919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772074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993679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276078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8413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371735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030345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41731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022548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003610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878785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505128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260947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692077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335133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0574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643841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38501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642304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536567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344313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731178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000594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333466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717319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642057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0447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503254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75648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898217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390999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017155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339539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897887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850692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165618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101824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4313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518035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666716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809855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085513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79088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093044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168271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737566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79196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578776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0027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709553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601077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526688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186941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305368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950713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877337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679591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372745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4780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0050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417658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115212"/>
      </p:ext>
    </p:extLst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407317"/>
      </p:ext>
    </p:extLst>
  </p:cSld>
  <p:clrMapOvr>
    <a:masterClrMapping/>
  </p:clrMapOvr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651771"/>
      </p:ext>
    </p:extLst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08347"/>
      </p:ext>
    </p:extLst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957300"/>
      </p:ext>
    </p:extLst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668168"/>
      </p:ext>
    </p:extLst>
  </p:cSld>
  <p:clrMapOvr>
    <a:masterClrMapping/>
  </p:clrMapOvr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52274"/>
      </p:ext>
    </p:extLst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018724"/>
      </p:ext>
    </p:extLst>
  </p:cSld>
  <p:clrMapOvr>
    <a:masterClrMapping/>
  </p:clrMapOvr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06598"/>
      </p:ext>
    </p:extLst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4288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514972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165993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407924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486550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961698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424163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041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51704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75820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5991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8729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8894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51324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6276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0718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01903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837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931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68125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9445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60010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7163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8216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76234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9039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00146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40139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0477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903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0899817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23449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51734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62050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0429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65663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88551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11368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58351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29676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010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9447815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14698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99475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68127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57584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206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9425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70597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43512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03056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19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1576270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80703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88569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47694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86562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97663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97877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4774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5785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32548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976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7.xml"/><Relationship Id="rId3" Type="http://schemas.openxmlformats.org/officeDocument/2006/relationships/slideLayout" Target="../slideLayouts/slideLayout432.xml"/><Relationship Id="rId7" Type="http://schemas.openxmlformats.org/officeDocument/2006/relationships/slideLayout" Target="../slideLayouts/slideLayout436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31.xml"/><Relationship Id="rId1" Type="http://schemas.openxmlformats.org/officeDocument/2006/relationships/slideLayout" Target="../slideLayouts/slideLayout430.xml"/><Relationship Id="rId6" Type="http://schemas.openxmlformats.org/officeDocument/2006/relationships/slideLayout" Target="../slideLayouts/slideLayout435.xml"/><Relationship Id="rId11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34.xml"/><Relationship Id="rId10" Type="http://schemas.openxmlformats.org/officeDocument/2006/relationships/slideLayout" Target="../slideLayouts/slideLayout439.xml"/><Relationship Id="rId4" Type="http://schemas.openxmlformats.org/officeDocument/2006/relationships/slideLayout" Target="../slideLayouts/slideLayout433.xml"/><Relationship Id="rId9" Type="http://schemas.openxmlformats.org/officeDocument/2006/relationships/slideLayout" Target="../slideLayouts/slideLayout438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8.xml"/><Relationship Id="rId3" Type="http://schemas.openxmlformats.org/officeDocument/2006/relationships/slideLayout" Target="../slideLayouts/slideLayout443.xml"/><Relationship Id="rId7" Type="http://schemas.openxmlformats.org/officeDocument/2006/relationships/slideLayout" Target="../slideLayouts/slideLayout447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442.xml"/><Relationship Id="rId1" Type="http://schemas.openxmlformats.org/officeDocument/2006/relationships/slideLayout" Target="../slideLayouts/slideLayout441.xml"/><Relationship Id="rId6" Type="http://schemas.openxmlformats.org/officeDocument/2006/relationships/slideLayout" Target="../slideLayouts/slideLayout446.xml"/><Relationship Id="rId11" Type="http://schemas.openxmlformats.org/officeDocument/2006/relationships/slideLayout" Target="../slideLayouts/slideLayout451.xml"/><Relationship Id="rId5" Type="http://schemas.openxmlformats.org/officeDocument/2006/relationships/slideLayout" Target="../slideLayouts/slideLayout445.xml"/><Relationship Id="rId10" Type="http://schemas.openxmlformats.org/officeDocument/2006/relationships/slideLayout" Target="../slideLayouts/slideLayout450.xml"/><Relationship Id="rId4" Type="http://schemas.openxmlformats.org/officeDocument/2006/relationships/slideLayout" Target="../slideLayouts/slideLayout444.xml"/><Relationship Id="rId9" Type="http://schemas.openxmlformats.org/officeDocument/2006/relationships/slideLayout" Target="../slideLayouts/slideLayout449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9.xml"/><Relationship Id="rId3" Type="http://schemas.openxmlformats.org/officeDocument/2006/relationships/slideLayout" Target="../slideLayouts/slideLayout454.xml"/><Relationship Id="rId7" Type="http://schemas.openxmlformats.org/officeDocument/2006/relationships/slideLayout" Target="../slideLayouts/slideLayout458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53.xml"/><Relationship Id="rId1" Type="http://schemas.openxmlformats.org/officeDocument/2006/relationships/slideLayout" Target="../slideLayouts/slideLayout452.xml"/><Relationship Id="rId6" Type="http://schemas.openxmlformats.org/officeDocument/2006/relationships/slideLayout" Target="../slideLayouts/slideLayout457.xml"/><Relationship Id="rId11" Type="http://schemas.openxmlformats.org/officeDocument/2006/relationships/slideLayout" Target="../slideLayouts/slideLayout462.xml"/><Relationship Id="rId5" Type="http://schemas.openxmlformats.org/officeDocument/2006/relationships/slideLayout" Target="../slideLayouts/slideLayout456.xml"/><Relationship Id="rId10" Type="http://schemas.openxmlformats.org/officeDocument/2006/relationships/slideLayout" Target="../slideLayouts/slideLayout461.xml"/><Relationship Id="rId4" Type="http://schemas.openxmlformats.org/officeDocument/2006/relationships/slideLayout" Target="../slideLayouts/slideLayout455.xml"/><Relationship Id="rId9" Type="http://schemas.openxmlformats.org/officeDocument/2006/relationships/slideLayout" Target="../slideLayouts/slideLayout460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0.xml"/><Relationship Id="rId3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469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463.xml"/><Relationship Id="rId6" Type="http://schemas.openxmlformats.org/officeDocument/2006/relationships/slideLayout" Target="../slideLayouts/slideLayout468.xml"/><Relationship Id="rId11" Type="http://schemas.openxmlformats.org/officeDocument/2006/relationships/slideLayout" Target="../slideLayouts/slideLayout473.xml"/><Relationship Id="rId5" Type="http://schemas.openxmlformats.org/officeDocument/2006/relationships/slideLayout" Target="../slideLayouts/slideLayout467.xml"/><Relationship Id="rId10" Type="http://schemas.openxmlformats.org/officeDocument/2006/relationships/slideLayout" Target="../slideLayouts/slideLayout472.xml"/><Relationship Id="rId4" Type="http://schemas.openxmlformats.org/officeDocument/2006/relationships/slideLayout" Target="../slideLayouts/slideLayout466.xml"/><Relationship Id="rId9" Type="http://schemas.openxmlformats.org/officeDocument/2006/relationships/slideLayout" Target="../slideLayouts/slideLayout471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1.xml"/><Relationship Id="rId3" Type="http://schemas.openxmlformats.org/officeDocument/2006/relationships/slideLayout" Target="../slideLayouts/slideLayout476.xml"/><Relationship Id="rId7" Type="http://schemas.openxmlformats.org/officeDocument/2006/relationships/slideLayout" Target="../slideLayouts/slideLayout480.xml"/><Relationship Id="rId12" Type="http://schemas.openxmlformats.org/officeDocument/2006/relationships/theme" Target="../theme/theme44.xml"/><Relationship Id="rId2" Type="http://schemas.openxmlformats.org/officeDocument/2006/relationships/slideLayout" Target="../slideLayouts/slideLayout475.xml"/><Relationship Id="rId1" Type="http://schemas.openxmlformats.org/officeDocument/2006/relationships/slideLayout" Target="../slideLayouts/slideLayout474.xml"/><Relationship Id="rId6" Type="http://schemas.openxmlformats.org/officeDocument/2006/relationships/slideLayout" Target="../slideLayouts/slideLayout479.xml"/><Relationship Id="rId11" Type="http://schemas.openxmlformats.org/officeDocument/2006/relationships/slideLayout" Target="../slideLayouts/slideLayout484.xml"/><Relationship Id="rId5" Type="http://schemas.openxmlformats.org/officeDocument/2006/relationships/slideLayout" Target="../slideLayouts/slideLayout478.xml"/><Relationship Id="rId10" Type="http://schemas.openxmlformats.org/officeDocument/2006/relationships/slideLayout" Target="../slideLayouts/slideLayout483.xml"/><Relationship Id="rId4" Type="http://schemas.openxmlformats.org/officeDocument/2006/relationships/slideLayout" Target="../slideLayouts/slideLayout477.xml"/><Relationship Id="rId9" Type="http://schemas.openxmlformats.org/officeDocument/2006/relationships/slideLayout" Target="../slideLayouts/slideLayout482.xml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2.xml"/><Relationship Id="rId3" Type="http://schemas.openxmlformats.org/officeDocument/2006/relationships/slideLayout" Target="../slideLayouts/slideLayout487.xml"/><Relationship Id="rId7" Type="http://schemas.openxmlformats.org/officeDocument/2006/relationships/slideLayout" Target="../slideLayouts/slideLayout491.xml"/><Relationship Id="rId12" Type="http://schemas.openxmlformats.org/officeDocument/2006/relationships/theme" Target="../theme/theme45.xml"/><Relationship Id="rId2" Type="http://schemas.openxmlformats.org/officeDocument/2006/relationships/slideLayout" Target="../slideLayouts/slideLayout486.xml"/><Relationship Id="rId1" Type="http://schemas.openxmlformats.org/officeDocument/2006/relationships/slideLayout" Target="../slideLayouts/slideLayout485.xml"/><Relationship Id="rId6" Type="http://schemas.openxmlformats.org/officeDocument/2006/relationships/slideLayout" Target="../slideLayouts/slideLayout490.xml"/><Relationship Id="rId11" Type="http://schemas.openxmlformats.org/officeDocument/2006/relationships/slideLayout" Target="../slideLayouts/slideLayout495.xml"/><Relationship Id="rId5" Type="http://schemas.openxmlformats.org/officeDocument/2006/relationships/slideLayout" Target="../slideLayouts/slideLayout489.xml"/><Relationship Id="rId10" Type="http://schemas.openxmlformats.org/officeDocument/2006/relationships/slideLayout" Target="../slideLayouts/slideLayout494.xml"/><Relationship Id="rId4" Type="http://schemas.openxmlformats.org/officeDocument/2006/relationships/slideLayout" Target="../slideLayouts/slideLayout488.xml"/><Relationship Id="rId9" Type="http://schemas.openxmlformats.org/officeDocument/2006/relationships/slideLayout" Target="../slideLayouts/slideLayout49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DF819-A2E5-424C-BFA8-5EAD892E1EF0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6CEC8-F877-4221-AF18-A3A2F01015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00917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7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70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616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700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890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34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27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633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238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11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4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560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68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732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307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50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0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97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883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98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610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49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074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07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119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039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30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16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38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372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71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946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119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129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83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649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821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411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244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49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02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77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340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CA010-E087-434F-A188-F3BECAE1028B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E93-7DA2-4DDF-85D4-2DDEB5EF070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029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7.xml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99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5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6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7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7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7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7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7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7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7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7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7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7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7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7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7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7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8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9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3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3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4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4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5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6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7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8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9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0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4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5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6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7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8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1989138"/>
          </a:xfrm>
        </p:spPr>
        <p:txBody>
          <a:bodyPr>
            <a:normAutofit lnSpcReduction="10000"/>
          </a:bodyPr>
          <a:lstStyle/>
          <a:p>
            <a:pPr algn="l">
              <a:defRPr/>
            </a:pPr>
            <a:r>
              <a:rPr lang="pt-PT" b="1" dirty="0" smtClean="0">
                <a:solidFill>
                  <a:schemeClr val="tx1"/>
                </a:solidFill>
              </a:rPr>
              <a:t>Localização absoluta </a:t>
            </a:r>
            <a:r>
              <a:rPr lang="pt-PT" dirty="0" smtClean="0">
                <a:solidFill>
                  <a:schemeClr val="tx1"/>
                </a:solidFill>
              </a:rPr>
              <a:t>– consiste na determinação da posição exata, rigorosa, de um lugar à superfície da Terra recorrendo para o efeito a um sistema de rede (rede cartográfica).</a:t>
            </a:r>
          </a:p>
          <a:p>
            <a:pPr algn="l">
              <a:defRPr/>
            </a:pPr>
            <a:endParaRPr lang="pt-PT" dirty="0"/>
          </a:p>
        </p:txBody>
      </p:sp>
      <p:pic>
        <p:nvPicPr>
          <p:cNvPr id="150531" name="Picture 2" descr="C:\Users\fernando\Pictures\2012-01-06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038350"/>
            <a:ext cx="7596188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624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C:\Users\fernando\Pictures\2011-09-11\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349250"/>
            <a:ext cx="7200900" cy="615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ângulo 2"/>
          <p:cNvSpPr/>
          <p:nvPr/>
        </p:nvSpPr>
        <p:spPr>
          <a:xfrm>
            <a:off x="5867400" y="5589588"/>
            <a:ext cx="3168650" cy="79216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PT" dirty="0">
                <a:solidFill>
                  <a:prstClr val="black"/>
                </a:solidFill>
              </a:rPr>
              <a:t>Semimeridiano - metade de um meridiano cortado pelos polos, formando um arco de 180°.</a:t>
            </a:r>
          </a:p>
        </p:txBody>
      </p:sp>
    </p:spTree>
    <p:extLst>
      <p:ext uri="{BB962C8B-B14F-4D97-AF65-F5344CB8AC3E}">
        <p14:creationId xmlns:p14="http://schemas.microsoft.com/office/powerpoint/2010/main" val="277480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79512" y="1124744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b="1" dirty="0">
                <a:solidFill>
                  <a:prstClr val="black"/>
                </a:solidFill>
              </a:rPr>
              <a:t>Estes círculos imaginários, quando traçados sobre um globo ou um mapa, dão origem a uma rede cartográfica ou rede geográfica.</a:t>
            </a:r>
          </a:p>
          <a:p>
            <a:pPr algn="just">
              <a:lnSpc>
                <a:spcPct val="150000"/>
              </a:lnSpc>
            </a:pPr>
            <a:endParaRPr lang="pt-PT" sz="2400" b="1" dirty="0">
              <a:solidFill>
                <a:prstClr val="black"/>
              </a:solidFill>
            </a:endParaRPr>
          </a:p>
          <a:p>
            <a:pPr algn="just">
              <a:lnSpc>
                <a:spcPct val="150000"/>
              </a:lnSpc>
            </a:pPr>
            <a:endParaRPr lang="pt-PT" sz="2400" b="1" dirty="0">
              <a:solidFill>
                <a:prstClr val="black"/>
              </a:solidFill>
            </a:endParaRPr>
          </a:p>
          <a:p>
            <a:pPr algn="just">
              <a:lnSpc>
                <a:spcPct val="150000"/>
              </a:lnSpc>
            </a:pPr>
            <a:endParaRPr lang="pt-PT" sz="2400" b="1" dirty="0">
              <a:solidFill>
                <a:prstClr val="black"/>
              </a:solidFill>
            </a:endParaRPr>
          </a:p>
        </p:txBody>
      </p:sp>
      <p:pic>
        <p:nvPicPr>
          <p:cNvPr id="3" name="Picture 2" descr="http://www.aesap.edu.pt/Geografia/images/coo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564904"/>
            <a:ext cx="4536504" cy="3200913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2771800" y="602128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Rede cartográfica</a:t>
            </a:r>
          </a:p>
        </p:txBody>
      </p:sp>
      <p:pic>
        <p:nvPicPr>
          <p:cNvPr id="6" name="Picture 2" descr="http://2.bp.blogspot.com/_cpROv6N_ktc/Ra98axz5rQI/AAAAAAAAAPI/EYEtoMJTQRQ/s320/globo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564904"/>
            <a:ext cx="3528392" cy="3175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totalgifs.com terra gif gif terra0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6093296"/>
            <a:ext cx="504056" cy="504057"/>
          </a:xfrm>
          <a:prstGeom prst="rect">
            <a:avLst/>
          </a:prstGeom>
          <a:noFill/>
        </p:spPr>
      </p:pic>
      <p:sp>
        <p:nvSpPr>
          <p:cNvPr id="8" name="CaixaDeTexto 7"/>
          <p:cNvSpPr txBox="1"/>
          <p:nvPr/>
        </p:nvSpPr>
        <p:spPr>
          <a:xfrm>
            <a:off x="2987824" y="260648"/>
            <a:ext cx="3256404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pt-PT" sz="2400" b="1" dirty="0">
                <a:solidFill>
                  <a:prstClr val="black"/>
                </a:solidFill>
                <a:latin typeface="Arial Black" pitchFamily="34" charset="0"/>
              </a:rPr>
              <a:t>Rede Cartográfica</a:t>
            </a:r>
          </a:p>
        </p:txBody>
      </p:sp>
    </p:spTree>
    <p:extLst>
      <p:ext uri="{BB962C8B-B14F-4D97-AF65-F5344CB8AC3E}">
        <p14:creationId xmlns:p14="http://schemas.microsoft.com/office/powerpoint/2010/main" val="293264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Rede cartográfica ou geográfica </a:t>
            </a:r>
            <a:r>
              <a:rPr lang="pt-PT" sz="2800" dirty="0" smtClean="0">
                <a:solidFill>
                  <a:schemeClr val="tx1"/>
                </a:solidFill>
              </a:rPr>
              <a:t>– É formada por um conjunto de meridianos e paralelos. </a:t>
            </a:r>
          </a:p>
          <a:p>
            <a:pPr algn="l"/>
            <a:endParaRPr lang="pt-PT" sz="2800" dirty="0" smtClean="0">
              <a:solidFill>
                <a:schemeClr val="tx1"/>
              </a:solidFill>
            </a:endParaRPr>
          </a:p>
        </p:txBody>
      </p:sp>
      <p:pic>
        <p:nvPicPr>
          <p:cNvPr id="159747" name="Picture 2" descr="C:\Users\fernando\Pictures\2011-09-10\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052513"/>
            <a:ext cx="5318125" cy="564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ângulo 3"/>
          <p:cNvSpPr/>
          <p:nvPr/>
        </p:nvSpPr>
        <p:spPr>
          <a:xfrm>
            <a:off x="5076056" y="1196975"/>
            <a:ext cx="3817119" cy="34559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 dirty="0">
                <a:solidFill>
                  <a:prstClr val="black"/>
                </a:solidFill>
              </a:rPr>
              <a:t>Disposição das escalas angulares da latitude e da longitude nos planisférios e nos globos</a:t>
            </a:r>
            <a:r>
              <a:rPr lang="pt-PT" dirty="0">
                <a:solidFill>
                  <a:prstClr val="black"/>
                </a:solidFill>
              </a:rPr>
              <a:t>: </a:t>
            </a:r>
          </a:p>
          <a:p>
            <a:pPr algn="ctr">
              <a:defRPr/>
            </a:pPr>
            <a:endParaRPr lang="pt-PT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pt-PT" dirty="0">
                <a:solidFill>
                  <a:prstClr val="black"/>
                </a:solidFill>
              </a:rPr>
              <a:t>- A escala angular da latitude (0° aos 90°N ou 90°S), encontra-se disposta na vertical.</a:t>
            </a:r>
          </a:p>
          <a:p>
            <a:pPr algn="ctr">
              <a:defRPr/>
            </a:pPr>
            <a:endParaRPr lang="pt-PT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pt-PT" dirty="0">
                <a:solidFill>
                  <a:prstClr val="black"/>
                </a:solidFill>
              </a:rPr>
              <a:t>- A escala angular da longitude (0° aos 180°),encontra-se disposta na  horizontal. </a:t>
            </a:r>
            <a:r>
              <a:rPr lang="pt-PT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963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ubtítulo 2"/>
          <p:cNvSpPr>
            <a:spLocks noGrp="1"/>
          </p:cNvSpPr>
          <p:nvPr>
            <p:ph type="subTitle" idx="1"/>
          </p:nvPr>
        </p:nvSpPr>
        <p:spPr>
          <a:xfrm>
            <a:off x="107950" y="115888"/>
            <a:ext cx="8928100" cy="6626225"/>
          </a:xfrm>
        </p:spPr>
        <p:txBody>
          <a:bodyPr/>
          <a:lstStyle/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Latitude</a:t>
            </a:r>
            <a:r>
              <a:rPr lang="pt-PT" sz="2800" dirty="0" smtClean="0">
                <a:solidFill>
                  <a:schemeClr val="tx1"/>
                </a:solidFill>
              </a:rPr>
              <a:t> – É a distância angular entre o equador e o paralelo do lugar considerado. Conta-se para norte ou para sul do equador e as distâncias angulares podem variar entre os 0° e os 90° norte e 0° e 90° sul.</a:t>
            </a:r>
          </a:p>
          <a:p>
            <a:pPr algn="l"/>
            <a:endParaRPr lang="pt-PT" sz="2800" dirty="0" smtClean="0">
              <a:solidFill>
                <a:schemeClr val="tx1"/>
              </a:solidFill>
            </a:endParaRPr>
          </a:p>
        </p:txBody>
      </p:sp>
      <p:pic>
        <p:nvPicPr>
          <p:cNvPr id="160771" name="Picture 2" descr="C:\Users\fernando\Pictures\2011-09-10\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1844675"/>
            <a:ext cx="5329238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22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C:\Users\fernando\Pictures\2012-01-12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5" name="Picture 3" descr="C:\Users\fernando\Pictures\2012-01-12\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1771650"/>
            <a:ext cx="460692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ângulo 3"/>
          <p:cNvSpPr/>
          <p:nvPr/>
        </p:nvSpPr>
        <p:spPr>
          <a:xfrm>
            <a:off x="0" y="0"/>
            <a:ext cx="467544" cy="2606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prstClr val="black"/>
                </a:solidFill>
              </a:rPr>
              <a:t>1º</a:t>
            </a:r>
          </a:p>
        </p:txBody>
      </p:sp>
    </p:spTree>
    <p:extLst>
      <p:ext uri="{BB962C8B-B14F-4D97-AF65-F5344CB8AC3E}">
        <p14:creationId xmlns:p14="http://schemas.microsoft.com/office/powerpoint/2010/main" val="87038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 descr="C:\Users\fernando\Pictures\2011-09-11\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0"/>
            <a:ext cx="7561263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106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i323.photobucket.com/albums/nn458/ederbilck/lat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4932040" cy="4004347"/>
          </a:xfrm>
          <a:prstGeom prst="rect">
            <a:avLst/>
          </a:prstGeom>
          <a:noFill/>
        </p:spPr>
      </p:pic>
      <p:pic>
        <p:nvPicPr>
          <p:cNvPr id="5" name="Picture 4" descr="http://globoesporte.globo.com/Esportes/foto/0,,33107383-EX,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4153" y="1988840"/>
            <a:ext cx="4319847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aixaDeTexto 5"/>
          <p:cNvSpPr txBox="1"/>
          <p:nvPr/>
        </p:nvSpPr>
        <p:spPr>
          <a:xfrm>
            <a:off x="3203848" y="404665"/>
            <a:ext cx="2664296" cy="584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2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A latitude</a:t>
            </a:r>
          </a:p>
        </p:txBody>
      </p:sp>
    </p:spTree>
    <p:extLst>
      <p:ext uri="{BB962C8B-B14F-4D97-AF65-F5344CB8AC3E}">
        <p14:creationId xmlns:p14="http://schemas.microsoft.com/office/powerpoint/2010/main" val="127940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4" name="Picture 2" descr="http://image.slidesharecdn.com/coordenadasgeograficas-100324200726-phpapp02/95/slide-7-728.jpg?13366958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52928" cy="62646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432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Longitude</a:t>
            </a:r>
            <a:r>
              <a:rPr lang="pt-PT" sz="2800" dirty="0" smtClean="0">
                <a:solidFill>
                  <a:schemeClr val="tx1"/>
                </a:solidFill>
              </a:rPr>
              <a:t> – É a distância angular entre o semimeridiano de Greenwich e o semimeridiano do lugar. Conta-se para este ou para oeste do semimeridiano de Greenwich e a amplitude angular varia entre os 0° e 180°.</a:t>
            </a:r>
          </a:p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165891" name="Picture 2" descr="C:\Users\fernando\Pictures\2011-09-10\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916113"/>
            <a:ext cx="5472112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fernando\Pictures\2015-02-19\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988840"/>
            <a:ext cx="1907704" cy="47888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567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 descr="C:\Users\fernando\Pictures\2012-01-12\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5" name="Picture 3" descr="C:\Users\fernando\Pictures\2012-01-12\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700213"/>
            <a:ext cx="4248150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ângulo 3"/>
          <p:cNvSpPr/>
          <p:nvPr/>
        </p:nvSpPr>
        <p:spPr>
          <a:xfrm>
            <a:off x="0" y="5229200"/>
            <a:ext cx="2555776" cy="12961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dirty="0">
                <a:solidFill>
                  <a:prstClr val="black"/>
                </a:solidFill>
              </a:rPr>
              <a:t>O eixo da Terra divide todos os meridianos em dois semimeridianos. </a:t>
            </a:r>
          </a:p>
        </p:txBody>
      </p:sp>
      <p:pic>
        <p:nvPicPr>
          <p:cNvPr id="1026" name="Picture 2" descr="C:\Users\fernando\Pictures\2015-02-19\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772816"/>
            <a:ext cx="2627784" cy="3553587"/>
          </a:xfrm>
          <a:prstGeom prst="rect">
            <a:avLst/>
          </a:prstGeom>
          <a:noFill/>
        </p:spPr>
      </p:pic>
      <p:pic>
        <p:nvPicPr>
          <p:cNvPr id="1027" name="Picture 3" descr="C:\Users\fernando\Pictures\2015-02-19\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64904"/>
            <a:ext cx="2195736" cy="2661498"/>
          </a:xfrm>
          <a:prstGeom prst="rect">
            <a:avLst/>
          </a:prstGeom>
          <a:noFill/>
        </p:spPr>
      </p:pic>
      <p:sp>
        <p:nvSpPr>
          <p:cNvPr id="7" name="Rectângulo 6"/>
          <p:cNvSpPr/>
          <p:nvPr/>
        </p:nvSpPr>
        <p:spPr>
          <a:xfrm>
            <a:off x="0" y="0"/>
            <a:ext cx="467544" cy="188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prstClr val="black"/>
                </a:solidFill>
              </a:rPr>
              <a:t>2º</a:t>
            </a:r>
          </a:p>
        </p:txBody>
      </p:sp>
    </p:spTree>
    <p:extLst>
      <p:ext uri="{BB962C8B-B14F-4D97-AF65-F5344CB8AC3E}">
        <p14:creationId xmlns:p14="http://schemas.microsoft.com/office/powerpoint/2010/main" val="277356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ubtítulo 2"/>
          <p:cNvSpPr>
            <a:spLocks noGrp="1"/>
          </p:cNvSpPr>
          <p:nvPr>
            <p:ph type="subTitle" idx="1"/>
          </p:nvPr>
        </p:nvSpPr>
        <p:spPr>
          <a:xfrm>
            <a:off x="179388" y="188913"/>
            <a:ext cx="8785225" cy="6408737"/>
          </a:xfrm>
        </p:spPr>
        <p:txBody>
          <a:bodyPr/>
          <a:lstStyle/>
          <a:p>
            <a:r>
              <a:rPr lang="pt-PT" sz="4400" b="1" dirty="0" smtClean="0">
                <a:solidFill>
                  <a:schemeClr val="tx1"/>
                </a:solidFill>
              </a:rPr>
              <a:t>Elementos geométricos pertencentes à esfera terrestre</a:t>
            </a:r>
            <a:r>
              <a:rPr lang="pt-PT" sz="4400" dirty="0" smtClean="0">
                <a:solidFill>
                  <a:schemeClr val="tx1"/>
                </a:solidFill>
              </a:rPr>
              <a:t>:</a:t>
            </a:r>
          </a:p>
          <a:p>
            <a:endParaRPr lang="pt-PT" sz="2800" dirty="0" smtClean="0">
              <a:solidFill>
                <a:schemeClr val="tx1"/>
              </a:solidFill>
            </a:endParaRPr>
          </a:p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Eixo da Terra </a:t>
            </a:r>
            <a:r>
              <a:rPr lang="pt-PT" sz="2800" dirty="0" smtClean="0">
                <a:solidFill>
                  <a:schemeClr val="tx1"/>
                </a:solidFill>
              </a:rPr>
              <a:t>– Linha imaginária que passa pelo centro da Terra e que interceta a superfície terrestre em dois pontos, os polos, e em torno da qual a Terra executa o seu movimento de rotação. </a:t>
            </a:r>
          </a:p>
          <a:p>
            <a:pPr algn="l"/>
            <a:endParaRPr lang="pt-PT" sz="2800" dirty="0" smtClean="0">
              <a:solidFill>
                <a:schemeClr val="tx1"/>
              </a:solidFill>
            </a:endParaRPr>
          </a:p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Polos</a:t>
            </a:r>
            <a:r>
              <a:rPr lang="pt-PT" sz="2800" dirty="0" smtClean="0">
                <a:solidFill>
                  <a:schemeClr val="tx1"/>
                </a:solidFill>
              </a:rPr>
              <a:t> – correspondem aos pontos de interceção do eixo da Terra com a superfície terrestre. Polo norte e polo sul.</a:t>
            </a:r>
          </a:p>
        </p:txBody>
      </p:sp>
    </p:spTree>
    <p:extLst>
      <p:ext uri="{BB962C8B-B14F-4D97-AF65-F5344CB8AC3E}">
        <p14:creationId xmlns:p14="http://schemas.microsoft.com/office/powerpoint/2010/main" val="70940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 descr="C:\Users\fernando\Pictures\2011-09-11\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20638"/>
            <a:ext cx="6499225" cy="683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304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323.photobucket.com/albums/nn458/ederbilck/lat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4782064" cy="4797152"/>
          </a:xfrm>
          <a:prstGeom prst="rect">
            <a:avLst/>
          </a:prstGeom>
          <a:noFill/>
        </p:spPr>
      </p:pic>
      <p:pic>
        <p:nvPicPr>
          <p:cNvPr id="5" name="Picture 2" descr="http://upload.wikimedia.org/wikipedia/commons/thumb/6/6e/Prime-meridian.jpg/220px-Prime-meridi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5821" y="2132856"/>
            <a:ext cx="4388179" cy="4725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aixaDeTexto 5"/>
          <p:cNvSpPr txBox="1"/>
          <p:nvPr/>
        </p:nvSpPr>
        <p:spPr>
          <a:xfrm>
            <a:off x="3344916" y="260648"/>
            <a:ext cx="2451219" cy="584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2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A longitude</a:t>
            </a:r>
          </a:p>
        </p:txBody>
      </p:sp>
    </p:spTree>
    <p:extLst>
      <p:ext uri="{BB962C8B-B14F-4D97-AF65-F5344CB8AC3E}">
        <p14:creationId xmlns:p14="http://schemas.microsoft.com/office/powerpoint/2010/main" val="84514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image.slidesharecdn.com/coordenadasgeograficas-100324200726-phpapp02/95/slide-19-728.jpg?1336695826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-18002"/>
            <a:ext cx="9168002" cy="6876002"/>
          </a:xfrm>
          <a:prstGeom prst="rect">
            <a:avLst/>
          </a:prstGeom>
          <a:noFill/>
        </p:spPr>
      </p:pic>
      <p:sp>
        <p:nvSpPr>
          <p:cNvPr id="3" name="CaixaDeTexto 2"/>
          <p:cNvSpPr txBox="1"/>
          <p:nvPr/>
        </p:nvSpPr>
        <p:spPr>
          <a:xfrm>
            <a:off x="2267744" y="188640"/>
            <a:ext cx="4132863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pt-PT" sz="2400" b="1" dirty="0">
                <a:solidFill>
                  <a:prstClr val="black"/>
                </a:solidFill>
                <a:latin typeface="Arial Black" pitchFamily="34" charset="0"/>
              </a:rPr>
              <a:t>A Localização Absoluta</a:t>
            </a:r>
          </a:p>
        </p:txBody>
      </p:sp>
    </p:spTree>
    <p:extLst>
      <p:ext uri="{BB962C8B-B14F-4D97-AF65-F5344CB8AC3E}">
        <p14:creationId xmlns:p14="http://schemas.microsoft.com/office/powerpoint/2010/main" val="249121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C:\Users\fernando\Pictures\2011-09-11\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15888"/>
            <a:ext cx="7632700" cy="652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C:\Users\fernando\Pictures\2011-09-11\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315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ernando Martins\Pictures\img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8804075" cy="54726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279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ernando Martins\Pictures\img2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2367"/>
            <a:ext cx="6264696" cy="6536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431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3356991"/>
            <a:ext cx="9144000" cy="350100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Resolução da atividade do manual da página 48</a:t>
            </a: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1. Y = 4 e X = 4.</a:t>
            </a:r>
            <a:endParaRPr lang="pt-PT" sz="2000" dirty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2. Cor vermelha – Linha do equador na horizontal e semimeridiano de Greenwich na horizontal.</a:t>
            </a: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3.  Latitude B = 30° N              Lat. C = 15°N</a:t>
            </a:r>
          </a:p>
          <a:p>
            <a:pPr algn="l"/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smtClean="0">
                <a:solidFill>
                  <a:schemeClr val="tx1"/>
                </a:solidFill>
              </a:rPr>
              <a:t>    Longitude B = 30° E            Long. C = 60°E</a:t>
            </a: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4.  Latitude D = 20°N               Lat. E = 60°N</a:t>
            </a:r>
          </a:p>
          <a:p>
            <a:pPr algn="l"/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smtClean="0">
                <a:solidFill>
                  <a:schemeClr val="tx1"/>
                </a:solidFill>
              </a:rPr>
              <a:t>    Longitude D = 20°E             Long. E = 40°O</a:t>
            </a:r>
            <a:endParaRPr lang="pt-PT" sz="2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Fernando Martins\Pictures\img4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5936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Fernando Martins\Pictures\img4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2198"/>
            <a:ext cx="5547384" cy="334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18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3789040"/>
            <a:ext cx="9144000" cy="3068960"/>
          </a:xfrm>
        </p:spPr>
        <p:txBody>
          <a:bodyPr>
            <a:normAutofit lnSpcReduction="10000"/>
          </a:bodyPr>
          <a:lstStyle/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Resolução da atividade do manual da página 49</a:t>
            </a:r>
            <a:endParaRPr lang="pt-PT" sz="2000" dirty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r>
              <a:rPr lang="pt-PT" sz="2000" dirty="0" smtClean="0">
                <a:solidFill>
                  <a:schemeClr val="tx1"/>
                </a:solidFill>
              </a:rPr>
              <a:t>Círculos máximo – meridianos e equador</a:t>
            </a:r>
          </a:p>
          <a:p>
            <a:pPr algn="l"/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smtClean="0">
                <a:solidFill>
                  <a:schemeClr val="tx1"/>
                </a:solidFill>
              </a:rPr>
              <a:t>       Círculos menosres – paralelos</a:t>
            </a:r>
          </a:p>
          <a:p>
            <a:pPr algn="l"/>
            <a:endParaRPr lang="pt-PT" sz="2000" dirty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2. Rede cartográfica – São os dois conjuntos de linhas imaginárias (paralelos e meridianos) que se intercetam na perpendicular umas em relação às outras.</a:t>
            </a:r>
          </a:p>
          <a:p>
            <a:pPr algn="l"/>
            <a:endParaRPr lang="pt-PT" sz="2000" dirty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3.      a. E                  b. A                 c. F                  d. B                e. D                   f. C </a:t>
            </a:r>
            <a:endParaRPr lang="pt-PT" sz="2000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4070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463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ernando Martins\Pictures\img4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1402"/>
            <a:ext cx="3600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Fernando Martins\Pictures\img4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1" y="3573015"/>
            <a:ext cx="9124719" cy="3303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19281" y="3573014"/>
            <a:ext cx="5745338" cy="648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dirty="0" smtClean="0">
                <a:solidFill>
                  <a:schemeClr val="tx1"/>
                </a:solidFill>
              </a:rPr>
              <a:t>Resolução da atividade do manual da página 50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995936" y="260648"/>
            <a:ext cx="5148064" cy="3289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pt-PT" sz="2000" dirty="0" smtClean="0">
                <a:solidFill>
                  <a:prstClr val="black"/>
                </a:solidFill>
              </a:rPr>
              <a:t>3. </a:t>
            </a:r>
            <a:r>
              <a:rPr lang="pt-PT" sz="2000" dirty="0">
                <a:solidFill>
                  <a:prstClr val="black"/>
                </a:solidFill>
              </a:rPr>
              <a:t>É a distância angular que separa  </a:t>
            </a:r>
            <a:r>
              <a:rPr lang="pt-PT" sz="2000" dirty="0" smtClean="0">
                <a:solidFill>
                  <a:prstClr val="black"/>
                </a:solidFill>
              </a:rPr>
              <a:t>a linha do  equador do paralelo do lugar considerado. </a:t>
            </a:r>
            <a:r>
              <a:rPr lang="pt-PT" sz="2000" dirty="0">
                <a:solidFill>
                  <a:prstClr val="black"/>
                </a:solidFill>
              </a:rPr>
              <a:t>Conta-se para </a:t>
            </a:r>
            <a:r>
              <a:rPr lang="pt-PT" sz="2000" dirty="0" smtClean="0">
                <a:solidFill>
                  <a:prstClr val="black"/>
                </a:solidFill>
              </a:rPr>
              <a:t>norte </a:t>
            </a:r>
            <a:r>
              <a:rPr lang="pt-PT" sz="2000" dirty="0">
                <a:solidFill>
                  <a:prstClr val="black"/>
                </a:solidFill>
              </a:rPr>
              <a:t>ou para </a:t>
            </a:r>
            <a:r>
              <a:rPr lang="pt-PT" sz="2000" dirty="0" smtClean="0">
                <a:solidFill>
                  <a:prstClr val="black"/>
                </a:solidFill>
              </a:rPr>
              <a:t>sul </a:t>
            </a:r>
            <a:r>
              <a:rPr lang="pt-PT" sz="2000" dirty="0">
                <a:solidFill>
                  <a:prstClr val="black"/>
                </a:solidFill>
              </a:rPr>
              <a:t>do </a:t>
            </a:r>
            <a:r>
              <a:rPr lang="pt-PT" sz="2000" dirty="0" smtClean="0">
                <a:solidFill>
                  <a:prstClr val="black"/>
                </a:solidFill>
              </a:rPr>
              <a:t>equador </a:t>
            </a:r>
            <a:r>
              <a:rPr lang="pt-PT" sz="2000" dirty="0">
                <a:solidFill>
                  <a:prstClr val="black"/>
                </a:solidFill>
              </a:rPr>
              <a:t>e as distâncias angulares variam entre os 0° </a:t>
            </a:r>
            <a:r>
              <a:rPr lang="pt-PT" sz="2000" dirty="0" smtClean="0">
                <a:solidFill>
                  <a:prstClr val="black"/>
                </a:solidFill>
              </a:rPr>
              <a:t>no equador e </a:t>
            </a:r>
            <a:r>
              <a:rPr lang="pt-PT" sz="2000" dirty="0">
                <a:solidFill>
                  <a:prstClr val="black"/>
                </a:solidFill>
              </a:rPr>
              <a:t>os 9</a:t>
            </a:r>
            <a:r>
              <a:rPr lang="pt-PT" sz="2000" dirty="0" smtClean="0">
                <a:solidFill>
                  <a:prstClr val="black"/>
                </a:solidFill>
              </a:rPr>
              <a:t>0° nos polos.</a:t>
            </a:r>
            <a:endParaRPr lang="pt-PT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998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C:\Users\fernando\Pictures\2011-09-10\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260350"/>
            <a:ext cx="8802688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588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Fernando Martins\Pictures\img4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2222"/>
            <a:ext cx="3600400" cy="321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Fernando Martins\Pictures\img4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9144000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/>
          <p:cNvSpPr/>
          <p:nvPr/>
        </p:nvSpPr>
        <p:spPr>
          <a:xfrm>
            <a:off x="4355976" y="72222"/>
            <a:ext cx="4788024" cy="3212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PT" sz="2000" dirty="0" smtClean="0">
                <a:solidFill>
                  <a:schemeClr val="tx1"/>
                </a:solidFill>
              </a:rPr>
              <a:t>2. É a distância angular que separa o semimeridiano de Greenwich do semimeridiano do lugar. Conta-se para este ou para oeste do semimeriadiano de Greenwich e as distâncias angulares variam entre os 0° e os 180°.</a:t>
            </a:r>
            <a:endParaRPr lang="pt-PT" sz="2000" dirty="0">
              <a:solidFill>
                <a:schemeClr val="tx1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9281" y="3284984"/>
            <a:ext cx="5745338" cy="819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dirty="0" smtClean="0">
                <a:solidFill>
                  <a:schemeClr val="tx1"/>
                </a:solidFill>
              </a:rPr>
              <a:t>Resolução da atividade do manual da página 51</a:t>
            </a:r>
            <a:endParaRPr lang="pt-P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1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ernando Martins\Pictures\img4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0"/>
            <a:ext cx="6696744" cy="376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Fernando Martins\Pictures\img4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62932"/>
            <a:ext cx="2520280" cy="309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19281" y="3573014"/>
            <a:ext cx="5745338" cy="648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dirty="0" smtClean="0">
                <a:solidFill>
                  <a:schemeClr val="tx1"/>
                </a:solidFill>
              </a:rPr>
              <a:t>Resolução da atividade do manual da página 52</a:t>
            </a:r>
            <a:endParaRPr lang="pt-P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44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ernando Martins\Pictures\img4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7200799" cy="6841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3599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Resolução da atividade do manual das páginas 54 e 55.</a:t>
            </a:r>
          </a:p>
          <a:p>
            <a:pPr algn="l"/>
            <a:endParaRPr lang="pt-PT" sz="2000" dirty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1.2   a. O ponto extremo sul de Portugal Continental ter latitude norte. </a:t>
            </a:r>
            <a:r>
              <a:rPr lang="pt-PT" sz="2000" b="1" dirty="0" smtClean="0">
                <a:solidFill>
                  <a:schemeClr val="tx1"/>
                </a:solidFill>
              </a:rPr>
              <a:t>Porque Portugal Continental situa-se no hemisfério norte.</a:t>
            </a:r>
          </a:p>
          <a:p>
            <a:pPr algn="l"/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smtClean="0">
                <a:solidFill>
                  <a:schemeClr val="tx1"/>
                </a:solidFill>
              </a:rPr>
              <a:t>        b. O ponto extremo este de Portugal Continental ter longitude oeste. </a:t>
            </a:r>
            <a:r>
              <a:rPr lang="pt-PT" sz="2000" b="1" dirty="0" smtClean="0">
                <a:solidFill>
                  <a:schemeClr val="tx1"/>
                </a:solidFill>
              </a:rPr>
              <a:t>Porque Portugal Continental situa-se no hemisfério ocidental.</a:t>
            </a:r>
          </a:p>
          <a:p>
            <a:pPr algn="l"/>
            <a:endParaRPr lang="pt-PT" sz="2000" b="1" dirty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1.3 </a:t>
            </a:r>
            <a:r>
              <a:rPr lang="pt-PT" sz="2000" b="1" dirty="0" smtClean="0">
                <a:solidFill>
                  <a:schemeClr val="tx1"/>
                </a:solidFill>
              </a:rPr>
              <a:t>Faro  Lat. = 37° N                            Guarda     Lat. = 40° 30’ N</a:t>
            </a:r>
          </a:p>
          <a:p>
            <a:pPr algn="l"/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smtClean="0">
                <a:solidFill>
                  <a:schemeClr val="tx1"/>
                </a:solidFill>
              </a:rPr>
              <a:t>                Long. = 7° 55’ O                                      Long. = 7° 15’ O</a:t>
            </a:r>
          </a:p>
          <a:p>
            <a:pPr algn="l"/>
            <a:endParaRPr lang="pt-PT" sz="2000" dirty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1.4    a. 38° 42’ N e 9° 07’ O  </a:t>
            </a:r>
            <a:r>
              <a:rPr lang="pt-PT" sz="2000" b="1" dirty="0" smtClean="0">
                <a:solidFill>
                  <a:schemeClr val="tx1"/>
                </a:solidFill>
              </a:rPr>
              <a:t>Lisboa</a:t>
            </a: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          b. 41° 09’ N e 8° 37’ O  </a:t>
            </a:r>
            <a:r>
              <a:rPr lang="pt-PT" sz="2000" b="1" dirty="0" smtClean="0">
                <a:solidFill>
                  <a:schemeClr val="tx1"/>
                </a:solidFill>
              </a:rPr>
              <a:t>Porto</a:t>
            </a:r>
          </a:p>
          <a:p>
            <a:pPr algn="l"/>
            <a:endParaRPr lang="pt-PT" sz="2000" b="1" dirty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2.1 </a:t>
            </a:r>
            <a:r>
              <a:rPr lang="pt-PT" sz="2000" b="1" dirty="0" smtClean="0">
                <a:solidFill>
                  <a:schemeClr val="tx1"/>
                </a:solidFill>
              </a:rPr>
              <a:t>É a Fajã Grande na ilha das Flores.</a:t>
            </a:r>
          </a:p>
          <a:p>
            <a:pPr algn="l"/>
            <a:endParaRPr lang="pt-PT" sz="2000" dirty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2.2 </a:t>
            </a:r>
            <a:r>
              <a:rPr lang="pt-PT" sz="2000" b="1" dirty="0" smtClean="0">
                <a:solidFill>
                  <a:schemeClr val="tx1"/>
                </a:solidFill>
              </a:rPr>
              <a:t>É o cabo de Santa Maria.</a:t>
            </a:r>
            <a:endParaRPr lang="pt-PT" sz="2000" b="1" dirty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2.3 a. 37° 00’ N e 25° 08’ O  </a:t>
            </a:r>
            <a:r>
              <a:rPr lang="pt-PT" sz="2000" b="1" dirty="0" smtClean="0">
                <a:solidFill>
                  <a:schemeClr val="tx1"/>
                </a:solidFill>
              </a:rPr>
              <a:t>Santa Maria</a:t>
            </a:r>
            <a:endParaRPr lang="pt-PT" sz="2000" b="1" dirty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       b. 32° 45’ N e 17° 00’ O  </a:t>
            </a:r>
            <a:r>
              <a:rPr lang="pt-PT" sz="2000" b="1" dirty="0" smtClean="0">
                <a:solidFill>
                  <a:schemeClr val="tx1"/>
                </a:solidFill>
              </a:rPr>
              <a:t>Madeira</a:t>
            </a:r>
          </a:p>
          <a:p>
            <a:pPr algn="l"/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smtClean="0">
                <a:solidFill>
                  <a:schemeClr val="tx1"/>
                </a:solidFill>
              </a:rPr>
              <a:t>      c. 39° 05’N e 28° 02’ O  </a:t>
            </a:r>
            <a:r>
              <a:rPr lang="pt-PT" sz="2000" b="1" dirty="0" smtClean="0">
                <a:solidFill>
                  <a:schemeClr val="tx1"/>
                </a:solidFill>
              </a:rPr>
              <a:t>Graciosa</a:t>
            </a:r>
            <a:endParaRPr lang="pt-PT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664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ernando Martins\Pictures\img4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7632848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5641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ernando Martins\Pictures\img4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45"/>
            <a:ext cx="7560840" cy="673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56448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ernando Martins\Pictures\img4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7416824" cy="677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5780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ernando Martins\Pictures\img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7200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7352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ernando Martins\Pictures\img4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6840760" cy="663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4108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ernando Martins\Pictures\img4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2430"/>
            <a:ext cx="7848872" cy="660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990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1" descr="C:\Users\fernando\Pictures\2011-09-11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63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139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ernando Martins\Pictures\img4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2796"/>
            <a:ext cx="7848872" cy="660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5735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ernando Martins\Pictures\img4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849"/>
            <a:ext cx="7416824" cy="676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9080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zonas_climatic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26294"/>
            <a:ext cx="7272808" cy="5885684"/>
          </a:xfrm>
          <a:prstGeom prst="rect">
            <a:avLst/>
          </a:prstGeom>
          <a:noFill/>
        </p:spPr>
      </p:pic>
      <p:sp>
        <p:nvSpPr>
          <p:cNvPr id="5" name="Rectângulo 4"/>
          <p:cNvSpPr/>
          <p:nvPr/>
        </p:nvSpPr>
        <p:spPr>
          <a:xfrm>
            <a:off x="1907704" y="0"/>
            <a:ext cx="5328592" cy="6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dirty="0">
                <a:solidFill>
                  <a:prstClr val="black"/>
                </a:solidFill>
              </a:rPr>
              <a:t>Zonas climáticas terrestres</a:t>
            </a:r>
          </a:p>
        </p:txBody>
      </p:sp>
    </p:spTree>
    <p:extLst>
      <p:ext uri="{BB962C8B-B14F-4D97-AF65-F5344CB8AC3E}">
        <p14:creationId xmlns:p14="http://schemas.microsoft.com/office/powerpoint/2010/main" val="411854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pt-PT" sz="2800" b="1" dirty="0" smtClean="0">
                <a:solidFill>
                  <a:schemeClr val="tx1"/>
                </a:solidFill>
              </a:rPr>
              <a:t>Terceira coordenada geográfica</a:t>
            </a:r>
          </a:p>
          <a:p>
            <a:endParaRPr lang="pt-PT" sz="2800" dirty="0" smtClean="0">
              <a:solidFill>
                <a:schemeClr val="tx1"/>
              </a:solidFill>
            </a:endParaRPr>
          </a:p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Altitude</a:t>
            </a:r>
            <a:r>
              <a:rPr lang="pt-PT" sz="2800" dirty="0" smtClean="0">
                <a:solidFill>
                  <a:schemeClr val="tx1"/>
                </a:solidFill>
              </a:rPr>
              <a:t> – É a distância medida na vertical e em metros que vai desde o nível médio das águas do mar “altitude nula = 0 metros”, até ao ponto do lugar considerado. </a:t>
            </a:r>
            <a:endParaRPr lang="pt-PT" sz="2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Fernando Martins\Pictures\img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49960"/>
            <a:ext cx="5256584" cy="4308040"/>
          </a:xfrm>
          <a:prstGeom prst="rect">
            <a:avLst/>
          </a:prstGeom>
          <a:noFill/>
        </p:spPr>
      </p:pic>
      <p:sp>
        <p:nvSpPr>
          <p:cNvPr id="5" name="Rectângulo 4"/>
          <p:cNvSpPr/>
          <p:nvPr/>
        </p:nvSpPr>
        <p:spPr>
          <a:xfrm>
            <a:off x="5364088" y="2348880"/>
            <a:ext cx="3779912" cy="4509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800" b="1" dirty="0">
                <a:solidFill>
                  <a:prstClr val="black"/>
                </a:solidFill>
              </a:rPr>
              <a:t>Ponto A</a:t>
            </a:r>
            <a:r>
              <a:rPr lang="pt-PT" sz="2800" dirty="0">
                <a:solidFill>
                  <a:prstClr val="black"/>
                </a:solidFill>
              </a:rPr>
              <a:t>:  600 m de altitude positiva.</a:t>
            </a:r>
          </a:p>
          <a:p>
            <a:endParaRPr lang="pt-PT" sz="2800" dirty="0">
              <a:solidFill>
                <a:prstClr val="black"/>
              </a:solidFill>
            </a:endParaRPr>
          </a:p>
          <a:p>
            <a:r>
              <a:rPr lang="pt-PT" sz="2800" b="1" dirty="0">
                <a:solidFill>
                  <a:prstClr val="black"/>
                </a:solidFill>
              </a:rPr>
              <a:t>Ponto D</a:t>
            </a:r>
            <a:r>
              <a:rPr lang="pt-PT" sz="2800" dirty="0">
                <a:solidFill>
                  <a:prstClr val="black"/>
                </a:solidFill>
              </a:rPr>
              <a:t>: - 150 m de altitude negativa ou depressão</a:t>
            </a:r>
            <a:r>
              <a:rPr lang="pt-PT" sz="2400" dirty="0">
                <a:solidFill>
                  <a:prstClr val="black"/>
                </a:solidFill>
              </a:rPr>
              <a:t>.</a:t>
            </a:r>
          </a:p>
          <a:p>
            <a:endParaRPr lang="pt-PT" sz="2400" dirty="0">
              <a:solidFill>
                <a:prstClr val="black"/>
              </a:solidFill>
            </a:endParaRPr>
          </a:p>
          <a:p>
            <a:r>
              <a:rPr lang="pt-PT" sz="2800" b="1" dirty="0">
                <a:solidFill>
                  <a:prstClr val="black"/>
                </a:solidFill>
              </a:rPr>
              <a:t>Ponto R</a:t>
            </a:r>
            <a:r>
              <a:rPr lang="pt-PT" sz="2800" dirty="0">
                <a:solidFill>
                  <a:prstClr val="black"/>
                </a:solidFill>
              </a:rPr>
              <a:t>: 250 m de profundidade.</a:t>
            </a:r>
          </a:p>
          <a:p>
            <a:r>
              <a:rPr lang="pt-PT" sz="2400" b="1" dirty="0">
                <a:solidFill>
                  <a:prstClr val="black"/>
                </a:solidFill>
              </a:rPr>
              <a:t>Pontos P, C e B</a:t>
            </a:r>
            <a:r>
              <a:rPr lang="pt-PT" sz="2400" dirty="0">
                <a:solidFill>
                  <a:prstClr val="black"/>
                </a:solidFill>
              </a:rPr>
              <a:t>: altitude nula 0 metros. </a:t>
            </a:r>
          </a:p>
        </p:txBody>
      </p:sp>
    </p:spTree>
    <p:extLst>
      <p:ext uri="{BB962C8B-B14F-4D97-AF65-F5344CB8AC3E}">
        <p14:creationId xmlns:p14="http://schemas.microsoft.com/office/powerpoint/2010/main" val="182643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www.not1.com.br/wp-content/uploads/2011/04/MUNDO-FUSOS-HORARIO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790" cy="5661248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0" y="558924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prstClr val="black"/>
                </a:solidFill>
              </a:rPr>
              <a:t>Os lugares situados sobre o mesmo semimeridiano têm a mesma longitude e a mesma hora solar. Foi em 1885 que o globo foi dividido em 24 setores delimitados por dois semimeridianos separados por 15 °. Cada talhada corresponde a um fuso horário, existem 24 fusos horários. Dentro de cada fuso horário convencionou-se existir a mesma hora.</a:t>
            </a:r>
          </a:p>
        </p:txBody>
      </p:sp>
    </p:spTree>
    <p:extLst>
      <p:ext uri="{BB962C8B-B14F-4D97-AF65-F5344CB8AC3E}">
        <p14:creationId xmlns:p14="http://schemas.microsoft.com/office/powerpoint/2010/main" val="157251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pt-PT" sz="2400" b="1" dirty="0" smtClean="0">
                <a:solidFill>
                  <a:schemeClr val="tx1"/>
                </a:solidFill>
              </a:rPr>
              <a:t>TMG – Tempo universal ou tempo do meridiano de Greenwich</a:t>
            </a:r>
            <a:r>
              <a:rPr lang="pt-PT" sz="2400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Cada fuso horário tem 15° de longitude dentro do qual vigora a mesma hora.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15° ------ 60'           X = </a:t>
            </a:r>
            <a:r>
              <a:rPr lang="pt-PT" sz="2400" u="sng" dirty="0" smtClean="0">
                <a:solidFill>
                  <a:schemeClr val="tx1"/>
                </a:solidFill>
              </a:rPr>
              <a:t>1° X 60'  </a:t>
            </a:r>
            <a:r>
              <a:rPr lang="pt-PT" sz="2400" dirty="0" smtClean="0">
                <a:solidFill>
                  <a:schemeClr val="tx1"/>
                </a:solidFill>
              </a:rPr>
              <a:t>= 4' minutos             15° X 4' = 60'.</a:t>
            </a:r>
            <a:endParaRPr lang="pt-PT" sz="2400" u="sng" dirty="0" smtClean="0">
              <a:solidFill>
                <a:schemeClr val="tx1"/>
              </a:solidFill>
            </a:endParaRP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 1° ------- X                        15°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24 h X 15° = 360°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         24h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   _</a:t>
            </a:r>
            <a:r>
              <a:rPr lang="pt-PT" sz="2400" u="sng" dirty="0" smtClean="0">
                <a:solidFill>
                  <a:schemeClr val="tx1"/>
                </a:solidFill>
              </a:rPr>
              <a:t>X</a:t>
            </a:r>
            <a:r>
              <a:rPr lang="pt-PT" sz="2400" dirty="0" smtClean="0">
                <a:solidFill>
                  <a:schemeClr val="tx1"/>
                </a:solidFill>
              </a:rPr>
              <a:t>_</a:t>
            </a:r>
            <a:r>
              <a:rPr lang="pt-PT" sz="2400" u="sng" dirty="0" smtClean="0">
                <a:solidFill>
                  <a:schemeClr val="tx1"/>
                </a:solidFill>
              </a:rPr>
              <a:t>15°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        120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    __</a:t>
            </a:r>
            <a:r>
              <a:rPr lang="pt-PT" sz="2400" u="sng" dirty="0" smtClean="0">
                <a:solidFill>
                  <a:schemeClr val="tx1"/>
                </a:solidFill>
              </a:rPr>
              <a:t>24__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        360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Ao meio-dia solar em Greenwich e como Lisboa está a uma longitude de 9 ° a oeste de Greenwich, são nesse momento 11:24 minutos em Lisboa.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Só será meio-dia solar em Lisboa 36 minutos depois do meio-dia solar em Greenwich, Londres. 4'</a:t>
            </a:r>
            <a:r>
              <a:rPr lang="pt-PT" sz="2400" dirty="0" smtClean="0">
                <a:solidFill>
                  <a:schemeClr val="tx1"/>
                </a:solidFill>
                <a:latin typeface="Calibri"/>
              </a:rPr>
              <a:t> x 9° = 36‘.  Só é meio-dia solar em Lisboa ao 12:36.</a:t>
            </a:r>
            <a:endParaRPr lang="pt-PT" sz="2400" dirty="0">
              <a:solidFill>
                <a:schemeClr val="tx1"/>
              </a:solidFill>
            </a:endParaRPr>
          </a:p>
        </p:txBody>
      </p:sp>
      <p:cxnSp>
        <p:nvCxnSpPr>
          <p:cNvPr id="5" name="Conexão recta 4"/>
          <p:cNvCxnSpPr/>
          <p:nvPr/>
        </p:nvCxnSpPr>
        <p:spPr>
          <a:xfrm flipV="1">
            <a:off x="467544" y="1556792"/>
            <a:ext cx="72008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xão recta 6"/>
          <p:cNvCxnSpPr/>
          <p:nvPr/>
        </p:nvCxnSpPr>
        <p:spPr>
          <a:xfrm>
            <a:off x="539552" y="1556792"/>
            <a:ext cx="648072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414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ernando\Pictures\2015-03-16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8" y="246856"/>
            <a:ext cx="9124182" cy="6611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93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Fernando Martins\Pictures\img6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81" y="404664"/>
            <a:ext cx="8877307" cy="6120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377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ernando Martins\Pictures\img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6488"/>
            <a:ext cx="7200800" cy="642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65397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Fernando Martins\Pictures\img6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416824" cy="68432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4511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66492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ernando Martins\Pictures\img6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"/>
            <a:ext cx="7632848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740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Fernando Martins\Pictures\img6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7848872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457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ernando Martins\Pictures\img6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92888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264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Fernando Martins\Pictures\img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7740352" cy="5661248"/>
          </a:xfrm>
          <a:prstGeom prst="rect">
            <a:avLst/>
          </a:prstGeom>
          <a:noFill/>
        </p:spPr>
      </p:pic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5004048" y="0"/>
          <a:ext cx="4139952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670"/>
                <a:gridCol w="2168282"/>
              </a:tblGrid>
              <a:tr h="324036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>
                          <a:solidFill>
                            <a:schemeClr val="tx1"/>
                          </a:solidFill>
                        </a:rPr>
                        <a:t>Oceanos</a:t>
                      </a:r>
                      <a:endParaRPr lang="pt-PT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Continentes</a:t>
                      </a:r>
                      <a:endParaRPr lang="pt-PT" dirty="0"/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pt-PT" b="1" dirty="0" smtClean="0"/>
                        <a:t>Pacífico </a:t>
                      </a:r>
                      <a:r>
                        <a:rPr lang="pt-PT" sz="1400" b="0" dirty="0" smtClean="0"/>
                        <a:t>165 384 000 km²</a:t>
                      </a:r>
                      <a:endParaRPr lang="pt-PT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b="1" dirty="0" smtClean="0"/>
                        <a:t>Ásia</a:t>
                      </a:r>
                      <a:r>
                        <a:rPr lang="pt-PT" dirty="0" smtClean="0"/>
                        <a:t> </a:t>
                      </a:r>
                      <a:r>
                        <a:rPr lang="pt-PT" sz="1400" dirty="0" smtClean="0"/>
                        <a:t>43 000 000km²</a:t>
                      </a:r>
                      <a:endParaRPr lang="pt-PT" sz="1400" dirty="0"/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pt-PT" b="1" dirty="0" smtClean="0"/>
                        <a:t>Atlântico </a:t>
                      </a:r>
                      <a:r>
                        <a:rPr lang="pt-PT" sz="1400" b="0" dirty="0" smtClean="0"/>
                        <a:t>82 217 000 km²</a:t>
                      </a:r>
                      <a:endParaRPr lang="pt-PT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b="1" dirty="0" smtClean="0"/>
                        <a:t>América </a:t>
                      </a:r>
                      <a:r>
                        <a:rPr lang="pt-PT" sz="1400" dirty="0" smtClean="0"/>
                        <a:t>41 000 000 km²</a:t>
                      </a:r>
                      <a:endParaRPr lang="pt-PT" sz="1400" dirty="0"/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pt-PT" b="1" dirty="0" smtClean="0"/>
                        <a:t>Índico </a:t>
                      </a:r>
                      <a:r>
                        <a:rPr lang="pt-PT" sz="1400" b="0" dirty="0" smtClean="0"/>
                        <a:t>73 481 000 km²</a:t>
                      </a:r>
                      <a:endParaRPr lang="pt-PT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b="1" dirty="0" smtClean="0"/>
                        <a:t>África </a:t>
                      </a:r>
                      <a:r>
                        <a:rPr lang="pt-PT" sz="1400" dirty="0" smtClean="0"/>
                        <a:t>29 000 000 km</a:t>
                      </a:r>
                      <a:endParaRPr lang="pt-PT" sz="1400" dirty="0"/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pt-PT" sz="1800" b="1" dirty="0" smtClean="0"/>
                        <a:t>Glaciar Antártico </a:t>
                      </a:r>
                      <a:r>
                        <a:rPr lang="pt-PT" sz="1400" b="0" dirty="0" smtClean="0"/>
                        <a:t>20 330 000 km²</a:t>
                      </a:r>
                      <a:endParaRPr lang="pt-PT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b="1" dirty="0" smtClean="0"/>
                        <a:t>Antártida</a:t>
                      </a:r>
                      <a:r>
                        <a:rPr lang="pt-PT" dirty="0" smtClean="0"/>
                        <a:t> </a:t>
                      </a:r>
                      <a:r>
                        <a:rPr lang="pt-PT" sz="1400" dirty="0" smtClean="0"/>
                        <a:t>13 800 000 km²</a:t>
                      </a:r>
                      <a:endParaRPr lang="pt-PT" sz="1400" dirty="0"/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b="1" dirty="0" smtClean="0"/>
                        <a:t>Glacial Ártico </a:t>
                      </a:r>
                      <a:r>
                        <a:rPr lang="pt-PT" sz="1400" b="0" dirty="0" smtClean="0"/>
                        <a:t>14</a:t>
                      </a:r>
                      <a:r>
                        <a:rPr lang="pt-PT" sz="1400" b="0" baseline="0" dirty="0" smtClean="0"/>
                        <a:t> 056 000 km²</a:t>
                      </a:r>
                      <a:endParaRPr lang="pt-PT" sz="1400" b="1" dirty="0" smtClean="0"/>
                    </a:p>
                    <a:p>
                      <a:endParaRPr lang="pt-P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b="1" dirty="0" smtClean="0"/>
                        <a:t>Europa</a:t>
                      </a:r>
                      <a:r>
                        <a:rPr lang="pt-PT" dirty="0" smtClean="0"/>
                        <a:t> </a:t>
                      </a:r>
                      <a:r>
                        <a:rPr lang="pt-PT" sz="1400" dirty="0" smtClean="0"/>
                        <a:t>10 500 000 km²</a:t>
                      </a:r>
                    </a:p>
                    <a:p>
                      <a:r>
                        <a:rPr lang="pt-PT" b="1" dirty="0" smtClean="0"/>
                        <a:t>Oceânia</a:t>
                      </a:r>
                      <a:r>
                        <a:rPr lang="pt-PT" dirty="0" smtClean="0"/>
                        <a:t> </a:t>
                      </a:r>
                      <a:r>
                        <a:rPr lang="pt-PT" sz="1400" dirty="0" smtClean="0"/>
                        <a:t>9 000 000 km²</a:t>
                      </a:r>
                      <a:endParaRPr lang="pt-PT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ângulo 3"/>
          <p:cNvSpPr/>
          <p:nvPr/>
        </p:nvSpPr>
        <p:spPr>
          <a:xfrm>
            <a:off x="0" y="0"/>
            <a:ext cx="5004048" cy="14847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prstClr val="black"/>
                </a:solidFill>
              </a:rPr>
              <a:t>Continentes </a:t>
            </a:r>
            <a:r>
              <a:rPr lang="pt-PT" sz="2000" dirty="0">
                <a:solidFill>
                  <a:prstClr val="black"/>
                </a:solidFill>
              </a:rPr>
              <a:t>– cada uma das maiores extensões da superfície sólida do planeta que emergem, ou estão, acima do nível médio das águas dos oceanos. Existem 6 continentes.</a:t>
            </a:r>
          </a:p>
        </p:txBody>
      </p:sp>
      <p:sp>
        <p:nvSpPr>
          <p:cNvPr id="6" name="Rectângulo 5"/>
          <p:cNvSpPr/>
          <p:nvPr/>
        </p:nvSpPr>
        <p:spPr>
          <a:xfrm>
            <a:off x="5220072" y="5589240"/>
            <a:ext cx="3923928" cy="126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prstClr val="black"/>
                </a:solidFill>
              </a:rPr>
              <a:t>Oceanos</a:t>
            </a:r>
            <a:r>
              <a:rPr lang="pt-PT" sz="2000" dirty="0">
                <a:solidFill>
                  <a:prstClr val="black"/>
                </a:solidFill>
              </a:rPr>
              <a:t> – grandes massas de água salgada que cobrem a maior parte da superfície terrestre. </a:t>
            </a:r>
            <a:r>
              <a:rPr lang="pt-PT" sz="2000" b="1" dirty="0">
                <a:solidFill>
                  <a:prstClr val="black"/>
                </a:solidFill>
              </a:rPr>
              <a:t>Mares</a:t>
            </a:r>
            <a:r>
              <a:rPr lang="pt-PT" sz="2000" dirty="0">
                <a:solidFill>
                  <a:prstClr val="black"/>
                </a:solidFill>
              </a:rPr>
              <a:t> – pequenas porções do oceano.</a:t>
            </a:r>
          </a:p>
        </p:txBody>
      </p:sp>
    </p:spTree>
    <p:extLst>
      <p:ext uri="{BB962C8B-B14F-4D97-AF65-F5344CB8AC3E}">
        <p14:creationId xmlns:p14="http://schemas.microsoft.com/office/powerpoint/2010/main" val="29883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C:\Users\fernando\Pictures\2012-01-18\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ângulo 2"/>
          <p:cNvSpPr/>
          <p:nvPr/>
        </p:nvSpPr>
        <p:spPr>
          <a:xfrm>
            <a:off x="0" y="0"/>
            <a:ext cx="4355976" cy="9087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b="1" dirty="0">
                <a:solidFill>
                  <a:prstClr val="black"/>
                </a:solidFill>
              </a:rPr>
              <a:t>Ilha</a:t>
            </a:r>
            <a:r>
              <a:rPr lang="pt-PT" dirty="0">
                <a:solidFill>
                  <a:prstClr val="black"/>
                </a:solidFill>
              </a:rPr>
              <a:t> – pequena massa de terra de dimensões menores que as de um continente, totalmente rodeada de água.</a:t>
            </a:r>
          </a:p>
        </p:txBody>
      </p:sp>
    </p:spTree>
    <p:extLst>
      <p:ext uri="{BB962C8B-B14F-4D97-AF65-F5344CB8AC3E}">
        <p14:creationId xmlns:p14="http://schemas.microsoft.com/office/powerpoint/2010/main" val="233567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pt-PT" sz="2000" b="1" dirty="0" smtClean="0">
                <a:solidFill>
                  <a:schemeClr val="tx1"/>
                </a:solidFill>
              </a:rPr>
              <a:t>Linha de costa ou costa </a:t>
            </a:r>
            <a:r>
              <a:rPr lang="pt-PT" sz="2000" dirty="0" smtClean="0">
                <a:solidFill>
                  <a:schemeClr val="tx1"/>
                </a:solidFill>
              </a:rPr>
              <a:t>– limite estabelecido na fronteira natural entre a terra e o mar.</a:t>
            </a:r>
          </a:p>
          <a:p>
            <a:pPr algn="l"/>
            <a:r>
              <a:rPr lang="pt-PT" sz="2000" b="1" dirty="0" smtClean="0">
                <a:solidFill>
                  <a:schemeClr val="tx1"/>
                </a:solidFill>
              </a:rPr>
              <a:t>Golfo</a:t>
            </a:r>
            <a:r>
              <a:rPr lang="pt-PT" sz="2000" dirty="0" smtClean="0">
                <a:solidFill>
                  <a:schemeClr val="tx1"/>
                </a:solidFill>
              </a:rPr>
              <a:t> – grande reentrância da costa de um continente ou ilha, de forma semicircular, em concha. </a:t>
            </a:r>
          </a:p>
          <a:p>
            <a:pPr algn="l"/>
            <a:r>
              <a:rPr lang="pt-PT" sz="2000" b="1" dirty="0" smtClean="0">
                <a:solidFill>
                  <a:schemeClr val="tx1"/>
                </a:solidFill>
              </a:rPr>
              <a:t>Estreito</a:t>
            </a:r>
            <a:r>
              <a:rPr lang="pt-PT" sz="2000" dirty="0" smtClean="0">
                <a:solidFill>
                  <a:schemeClr val="tx1"/>
                </a:solidFill>
              </a:rPr>
              <a:t> – abertura estreita e natural que liga um oceano ao mar ou dois mares diferentes. Exemplo: Estrito de Gibraltar – liga o oceano Atlântico ao Mar Mediterrâneo/Mediterrânico.</a:t>
            </a:r>
          </a:p>
          <a:p>
            <a:pPr algn="l"/>
            <a:r>
              <a:rPr lang="pt-PT" sz="2000" b="1" dirty="0" smtClean="0">
                <a:solidFill>
                  <a:schemeClr val="tx1"/>
                </a:solidFill>
              </a:rPr>
              <a:t>Canal </a:t>
            </a:r>
            <a:r>
              <a:rPr lang="pt-PT" sz="2000" dirty="0" smtClean="0">
                <a:solidFill>
                  <a:schemeClr val="tx1"/>
                </a:solidFill>
              </a:rPr>
              <a:t>– abertura estreita e artificial (esculpida, cavada pelo homem) que liga dois oceanos ou dois mares diferentes. Exemplos: Canal de Corinto, Canal do Suez, Canal do Panamá.</a:t>
            </a:r>
          </a:p>
          <a:p>
            <a:pPr algn="l"/>
            <a:r>
              <a:rPr lang="pt-PT" sz="2000" b="1" dirty="0" smtClean="0">
                <a:solidFill>
                  <a:schemeClr val="tx1"/>
                </a:solidFill>
              </a:rPr>
              <a:t>Estado</a:t>
            </a:r>
            <a:r>
              <a:rPr lang="pt-PT" sz="2000" dirty="0" smtClean="0">
                <a:solidFill>
                  <a:schemeClr val="tx1"/>
                </a:solidFill>
              </a:rPr>
              <a:t> – grupo de pessoas que habita num território e que se encontram organizadas politicamente. Geralmente este termo refere-se a um país.</a:t>
            </a:r>
          </a:p>
          <a:p>
            <a:pPr algn="l"/>
            <a:r>
              <a:rPr lang="pt-PT" sz="2000" b="1" dirty="0" smtClean="0">
                <a:solidFill>
                  <a:schemeClr val="tx1"/>
                </a:solidFill>
              </a:rPr>
              <a:t>Fronteira</a:t>
            </a:r>
            <a:r>
              <a:rPr lang="pt-PT" sz="2000" dirty="0" smtClean="0">
                <a:solidFill>
                  <a:schemeClr val="tx1"/>
                </a:solidFill>
              </a:rPr>
              <a:t> – linha de separação entre territórios governados por países diferentes. </a:t>
            </a:r>
            <a:r>
              <a:rPr lang="pt-PT" sz="2000" b="1" dirty="0" smtClean="0">
                <a:solidFill>
                  <a:schemeClr val="tx1"/>
                </a:solidFill>
              </a:rPr>
              <a:t>Fronteiras convencionais ou políticas </a:t>
            </a:r>
            <a:r>
              <a:rPr lang="pt-PT" sz="2000" dirty="0" smtClean="0">
                <a:solidFill>
                  <a:schemeClr val="tx1"/>
                </a:solidFill>
              </a:rPr>
              <a:t>– resultam de acordos entre países vizinhos.  </a:t>
            </a:r>
            <a:r>
              <a:rPr lang="pt-PT" sz="2000" b="1" dirty="0" smtClean="0">
                <a:solidFill>
                  <a:schemeClr val="tx1"/>
                </a:solidFill>
              </a:rPr>
              <a:t>Fronteiras naturais</a:t>
            </a:r>
            <a:r>
              <a:rPr lang="pt-PT" sz="2000" dirty="0" smtClean="0">
                <a:solidFill>
                  <a:schemeClr val="tx1"/>
                </a:solidFill>
              </a:rPr>
              <a:t> – limites ou acidentes naturais (rios, serras e mares), que limitam os territórios governados por países diferentes.</a:t>
            </a:r>
          </a:p>
          <a:p>
            <a:pPr algn="l"/>
            <a:r>
              <a:rPr lang="pt-PT" sz="2000" b="1" dirty="0" smtClean="0">
                <a:solidFill>
                  <a:schemeClr val="tx1"/>
                </a:solidFill>
              </a:rPr>
              <a:t>Cabo</a:t>
            </a:r>
            <a:r>
              <a:rPr lang="pt-PT" sz="2000" dirty="0" smtClean="0">
                <a:solidFill>
                  <a:schemeClr val="tx1"/>
                </a:solidFill>
              </a:rPr>
              <a:t> – É uma pequena porção de terra que se prolonga pelo mar dentro. Exemplo: Cabo da Roca.</a:t>
            </a:r>
          </a:p>
          <a:p>
            <a:pPr algn="l"/>
            <a:r>
              <a:rPr lang="pt-PT" sz="2000" b="1" dirty="0" smtClean="0">
                <a:solidFill>
                  <a:schemeClr val="tx1"/>
                </a:solidFill>
              </a:rPr>
              <a:t>Cordilheira</a:t>
            </a:r>
            <a:r>
              <a:rPr lang="pt-PT" sz="2000" dirty="0" smtClean="0">
                <a:solidFill>
                  <a:schemeClr val="tx1"/>
                </a:solidFill>
              </a:rPr>
              <a:t> – conjunto de montanhas que se encontram alinhadas numa dada direção.</a:t>
            </a:r>
          </a:p>
          <a:p>
            <a:pPr algn="l"/>
            <a:r>
              <a:rPr lang="pt-PT" sz="2000" b="1" dirty="0" smtClean="0">
                <a:solidFill>
                  <a:schemeClr val="tx1"/>
                </a:solidFill>
              </a:rPr>
              <a:t>Rio</a:t>
            </a:r>
            <a:r>
              <a:rPr lang="pt-PT" sz="2000" dirty="0" smtClean="0">
                <a:solidFill>
                  <a:schemeClr val="tx1"/>
                </a:solidFill>
              </a:rPr>
              <a:t> – curso de água doce, natural e permanente que nasce normalmente numa montanha/serra e que vai desaguar ao mar ou a um rio de importância superior.</a:t>
            </a: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58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pt-PT" sz="2400" b="1" dirty="0" smtClean="0">
                <a:solidFill>
                  <a:schemeClr val="tx1"/>
                </a:solidFill>
              </a:rPr>
              <a:t>Capital política </a:t>
            </a:r>
            <a:r>
              <a:rPr lang="pt-PT" sz="2400" dirty="0" smtClean="0">
                <a:solidFill>
                  <a:schemeClr val="tx1"/>
                </a:solidFill>
              </a:rPr>
              <a:t>– cidade principal de um país é normalmente a cidade com mais habitantes e a mais importante em termos políticos, económicos, sociais e culturais.</a:t>
            </a:r>
          </a:p>
          <a:p>
            <a:pPr algn="l"/>
            <a:r>
              <a:rPr lang="pt-PT" sz="2400" b="1" dirty="0" smtClean="0">
                <a:solidFill>
                  <a:schemeClr val="tx1"/>
                </a:solidFill>
              </a:rPr>
              <a:t>Microestado</a:t>
            </a:r>
            <a:r>
              <a:rPr lang="pt-PT" sz="2400" dirty="0" smtClean="0">
                <a:solidFill>
                  <a:schemeClr val="tx1"/>
                </a:solidFill>
              </a:rPr>
              <a:t> – estado cuja população absoluta não supera um milhão (1 000 000) de habitantes e o território não ultrapassa os 1000 km².</a:t>
            </a:r>
          </a:p>
          <a:p>
            <a:pPr algn="l"/>
            <a:r>
              <a:rPr lang="pt-PT" sz="2400" b="1" dirty="0" smtClean="0">
                <a:solidFill>
                  <a:schemeClr val="tx1"/>
                </a:solidFill>
              </a:rPr>
              <a:t>Território </a:t>
            </a:r>
            <a:r>
              <a:rPr lang="pt-PT" sz="2400" dirty="0" smtClean="0">
                <a:solidFill>
                  <a:schemeClr val="tx1"/>
                </a:solidFill>
              </a:rPr>
              <a:t>– espaço geograficamente delimitado onde um povo exerce a sua vontade política. O território é formado pelo solo, subsolo, espaço aéreo e pelo mar territorial, no caso dos países ribeirinhos, com linha de costa.</a:t>
            </a:r>
          </a:p>
          <a:p>
            <a:pPr algn="l"/>
            <a:r>
              <a:rPr lang="pt-PT" sz="2400" b="1" dirty="0" smtClean="0">
                <a:solidFill>
                  <a:schemeClr val="tx1"/>
                </a:solidFill>
              </a:rPr>
              <a:t>Deserto</a:t>
            </a:r>
            <a:r>
              <a:rPr lang="pt-PT" sz="2400" dirty="0" smtClean="0">
                <a:solidFill>
                  <a:schemeClr val="tx1"/>
                </a:solidFill>
              </a:rPr>
              <a:t> – área de precipitação reduzida (inferior a 250 mm de precipitação anual), e a vegetação é mínima ou inexistente.</a:t>
            </a:r>
          </a:p>
          <a:p>
            <a:pPr algn="l"/>
            <a:r>
              <a:rPr lang="pt-PT" sz="2400" b="1" dirty="0" smtClean="0">
                <a:solidFill>
                  <a:schemeClr val="tx1"/>
                </a:solidFill>
              </a:rPr>
              <a:t>Atóis</a:t>
            </a:r>
            <a:r>
              <a:rPr lang="pt-PT" sz="2400" dirty="0" smtClean="0">
                <a:solidFill>
                  <a:schemeClr val="tx1"/>
                </a:solidFill>
              </a:rPr>
              <a:t> – são ilhas de corais de forma circular (anéis) que se formam em mares tropicais.</a:t>
            </a:r>
          </a:p>
          <a:p>
            <a:pPr algn="l"/>
            <a:r>
              <a:rPr lang="pt-PT" sz="2400" b="1" dirty="0" smtClean="0">
                <a:solidFill>
                  <a:schemeClr val="tx1"/>
                </a:solidFill>
              </a:rPr>
              <a:t>Montanha</a:t>
            </a:r>
            <a:r>
              <a:rPr lang="pt-PT" sz="2400" dirty="0" smtClean="0">
                <a:solidFill>
                  <a:schemeClr val="tx1"/>
                </a:solidFill>
              </a:rPr>
              <a:t> – É uma forma de relevo rochosa imponente, bastante elevada acima da superfície que a rodeia, de vertentes ingremes, inclinadas e de cumes pontiagudos.</a:t>
            </a:r>
          </a:p>
          <a:p>
            <a:pPr algn="l"/>
            <a:r>
              <a:rPr lang="pt-PT" sz="2400" b="1" dirty="0" smtClean="0">
                <a:solidFill>
                  <a:schemeClr val="tx1"/>
                </a:solidFill>
              </a:rPr>
              <a:t>Planície</a:t>
            </a:r>
            <a:r>
              <a:rPr lang="pt-PT" sz="2400" dirty="0" smtClean="0">
                <a:solidFill>
                  <a:schemeClr val="tx1"/>
                </a:solidFill>
              </a:rPr>
              <a:t> – É uma forma de relevo plana ou ligeiramente ondulado de baixa altitude.</a:t>
            </a:r>
          </a:p>
          <a:p>
            <a:pPr algn="l"/>
            <a:r>
              <a:rPr lang="pt-PT" sz="2400" b="1" dirty="0" smtClean="0">
                <a:solidFill>
                  <a:schemeClr val="tx1"/>
                </a:solidFill>
              </a:rPr>
              <a:t>Planalto</a:t>
            </a:r>
            <a:r>
              <a:rPr lang="pt-PT" sz="2400" dirty="0" smtClean="0">
                <a:solidFill>
                  <a:schemeClr val="tx1"/>
                </a:solidFill>
              </a:rPr>
              <a:t> – forma de relevo de cumes elevados e planos ou ondulados delimitados por vales profundos e encaixados. </a:t>
            </a:r>
          </a:p>
          <a:p>
            <a:pPr algn="l"/>
            <a:r>
              <a:rPr lang="pt-PT" sz="2400" b="1" dirty="0" smtClean="0">
                <a:solidFill>
                  <a:schemeClr val="tx1"/>
                </a:solidFill>
              </a:rPr>
              <a:t>Península</a:t>
            </a:r>
            <a:r>
              <a:rPr lang="pt-PT" sz="2400" dirty="0" smtClean="0">
                <a:solidFill>
                  <a:schemeClr val="tx1"/>
                </a:solidFill>
              </a:rPr>
              <a:t> – É uma porção de terra que se projeta pelo mar dentro rodeada pelo mar por todos os lados, exceto por um (o istmo), por onde a península se liga ao continente.</a:t>
            </a:r>
          </a:p>
          <a:p>
            <a:pPr algn="l"/>
            <a:endParaRPr lang="pt-PT" sz="2400" dirty="0" smtClean="0">
              <a:solidFill>
                <a:schemeClr val="tx1"/>
              </a:solidFill>
            </a:endParaRPr>
          </a:p>
          <a:p>
            <a:pPr algn="l"/>
            <a:endParaRPr lang="pt-PT" sz="2400" dirty="0" smtClean="0">
              <a:solidFill>
                <a:schemeClr val="tx1"/>
              </a:solidFill>
            </a:endParaRPr>
          </a:p>
          <a:p>
            <a:pPr algn="l"/>
            <a:endParaRPr lang="pt-P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4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Fernando Martins\Pictures\img6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9213"/>
            <a:ext cx="8136904" cy="6757987"/>
          </a:xfrm>
          <a:prstGeom prst="rect">
            <a:avLst/>
          </a:prstGeom>
          <a:noFill/>
        </p:spPr>
      </p:pic>
      <p:pic>
        <p:nvPicPr>
          <p:cNvPr id="1026" name="Picture 2" descr="C:\Users\Fernando Martins\Pictures\img6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5711825"/>
            <a:ext cx="1905000" cy="1146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42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ernando Martins\Pictures\img2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0325"/>
            <a:ext cx="8352928" cy="67357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028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3" descr="C:\Users\fernando\Pictures\2012-01-18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550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ubtítulo 2"/>
          <p:cNvSpPr>
            <a:spLocks noGrp="1"/>
          </p:cNvSpPr>
          <p:nvPr>
            <p:ph type="subTitle" idx="1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Círculos máximos </a:t>
            </a:r>
            <a:r>
              <a:rPr lang="pt-PT" sz="2800" dirty="0" smtClean="0">
                <a:solidFill>
                  <a:schemeClr val="tx1"/>
                </a:solidFill>
              </a:rPr>
              <a:t>– São todos aqueles que passam pelo centro da Terra e que a dividem em duas partes iguais. Ex. equador e meridianos.</a:t>
            </a:r>
          </a:p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Círculos menores </a:t>
            </a:r>
            <a:r>
              <a:rPr lang="pt-PT" sz="2800" dirty="0" smtClean="0">
                <a:solidFill>
                  <a:schemeClr val="tx1"/>
                </a:solidFill>
              </a:rPr>
              <a:t>– São todos aqueles que não passam pelo centro da Terra e que a dividem em duas partes diferentes ou desiguais. Ex. paralelos.</a:t>
            </a:r>
          </a:p>
          <a:p>
            <a:pPr algn="l"/>
            <a:endParaRPr lang="pt-PT" sz="2800" dirty="0" smtClean="0">
              <a:solidFill>
                <a:schemeClr val="tx1"/>
              </a:solidFill>
            </a:endParaRPr>
          </a:p>
        </p:txBody>
      </p:sp>
      <p:pic>
        <p:nvPicPr>
          <p:cNvPr id="154627" name="Picture 2" descr="C:\Users\fernando\Pictures\2011-09-11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884488"/>
            <a:ext cx="7343775" cy="397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970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C:\Users\fernando\Pictures\2012-01-18\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0"/>
            <a:ext cx="7156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860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 descr="C:\Users\fernando\Pictures\2012-01-18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2515" name="Picture 3" descr="C:\Users\fernando\Pictures\2012-01-18\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33750"/>
            <a:ext cx="25558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958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ubtítulo 2"/>
          <p:cNvSpPr>
            <a:spLocks noGrp="1"/>
          </p:cNvSpPr>
          <p:nvPr>
            <p:ph type="subTitle" idx="1"/>
          </p:nvPr>
        </p:nvSpPr>
        <p:spPr>
          <a:xfrm>
            <a:off x="179388" y="188913"/>
            <a:ext cx="8785225" cy="6669087"/>
          </a:xfrm>
        </p:spPr>
        <p:txBody>
          <a:bodyPr/>
          <a:lstStyle/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Equador</a:t>
            </a:r>
            <a:r>
              <a:rPr lang="pt-PT" sz="2800" dirty="0" smtClean="0">
                <a:solidFill>
                  <a:schemeClr val="tx1"/>
                </a:solidFill>
              </a:rPr>
              <a:t> – único círculo máximo perpendicular ao eixo da Terra que divide o globo terrestre em duas partes iguais, dois hemisférios. Hemisfério norte e hemisfério sul. </a:t>
            </a:r>
          </a:p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Meridianos</a:t>
            </a:r>
            <a:r>
              <a:rPr lang="pt-PT" sz="2800" dirty="0" smtClean="0">
                <a:solidFill>
                  <a:schemeClr val="tx1"/>
                </a:solidFill>
              </a:rPr>
              <a:t> – únicos círculos máximos perpendiculares à linha do equador, que passam pelo centro da Terra e pelos polos. Dividem o globo em dois hemisférios: hemisfério oriental e hemisfério ocidental.</a:t>
            </a:r>
          </a:p>
          <a:p>
            <a:pPr algn="l"/>
            <a:endParaRPr lang="pt-PT" sz="2800" dirty="0" smtClean="0">
              <a:solidFill>
                <a:schemeClr val="tx1"/>
              </a:solidFill>
            </a:endParaRPr>
          </a:p>
        </p:txBody>
      </p:sp>
      <p:pic>
        <p:nvPicPr>
          <p:cNvPr id="155651" name="Picture 2" descr="C:\Users\fernando\Pictures\2011-09-11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284984"/>
            <a:ext cx="5904656" cy="3390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ângulo 3"/>
          <p:cNvSpPr/>
          <p:nvPr/>
        </p:nvSpPr>
        <p:spPr>
          <a:xfrm>
            <a:off x="5220072" y="3717032"/>
            <a:ext cx="2663825" cy="7207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prstClr val="black"/>
                </a:solidFill>
              </a:rPr>
              <a:t>Hemisfério = meia esfera</a:t>
            </a:r>
          </a:p>
        </p:txBody>
      </p:sp>
    </p:spTree>
    <p:extLst>
      <p:ext uri="{BB962C8B-B14F-4D97-AF65-F5344CB8AC3E}">
        <p14:creationId xmlns:p14="http://schemas.microsoft.com/office/powerpoint/2010/main" val="65362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ubtítulo 2"/>
          <p:cNvSpPr>
            <a:spLocks noGrp="1"/>
          </p:cNvSpPr>
          <p:nvPr>
            <p:ph type="subTitle" idx="1"/>
          </p:nvPr>
        </p:nvSpPr>
        <p:spPr>
          <a:xfrm>
            <a:off x="179388" y="260350"/>
            <a:ext cx="8642350" cy="6408738"/>
          </a:xfrm>
        </p:spPr>
        <p:txBody>
          <a:bodyPr/>
          <a:lstStyle/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Paralelos</a:t>
            </a:r>
            <a:r>
              <a:rPr lang="pt-PT" sz="2800" dirty="0" smtClean="0">
                <a:solidFill>
                  <a:schemeClr val="tx1"/>
                </a:solidFill>
              </a:rPr>
              <a:t> – únicos círculos menores que se encontram na perpendicular em relação ao eixo da Terra e tomam esta designação de paralelos, por se encontrarem dispostos paralelamente uns em relação aos outros e relativamente ao equador. </a:t>
            </a:r>
          </a:p>
          <a:p>
            <a:pPr algn="l"/>
            <a:endParaRPr lang="pt-PT" sz="2800" dirty="0" smtClean="0">
              <a:solidFill>
                <a:schemeClr val="tx1"/>
              </a:solidFill>
            </a:endParaRPr>
          </a:p>
        </p:txBody>
      </p:sp>
      <p:pic>
        <p:nvPicPr>
          <p:cNvPr id="156675" name="Picture 2" descr="C:\Users\fernando\Pictures\2011-09-11\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2003425"/>
            <a:ext cx="37433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exão recta unidireccional 4"/>
          <p:cNvCxnSpPr/>
          <p:nvPr/>
        </p:nvCxnSpPr>
        <p:spPr>
          <a:xfrm>
            <a:off x="5076825" y="2205038"/>
            <a:ext cx="1223963" cy="71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luxograma: Processo 5"/>
          <p:cNvSpPr/>
          <p:nvPr/>
        </p:nvSpPr>
        <p:spPr>
          <a:xfrm>
            <a:off x="6443663" y="2133600"/>
            <a:ext cx="1944687" cy="431800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prstClr val="black"/>
                </a:solidFill>
              </a:rPr>
              <a:t>Eixo da Terra</a:t>
            </a:r>
          </a:p>
        </p:txBody>
      </p:sp>
      <p:cxnSp>
        <p:nvCxnSpPr>
          <p:cNvPr id="14" name="Conexão recta unidireccional 13"/>
          <p:cNvCxnSpPr/>
          <p:nvPr/>
        </p:nvCxnSpPr>
        <p:spPr>
          <a:xfrm>
            <a:off x="4787900" y="2349500"/>
            <a:ext cx="144463" cy="21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xão recta unidireccional 16"/>
          <p:cNvCxnSpPr/>
          <p:nvPr/>
        </p:nvCxnSpPr>
        <p:spPr>
          <a:xfrm flipV="1">
            <a:off x="4500563" y="2636838"/>
            <a:ext cx="2951162" cy="1152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xão recta unidireccional 18"/>
          <p:cNvCxnSpPr/>
          <p:nvPr/>
        </p:nvCxnSpPr>
        <p:spPr>
          <a:xfrm flipH="1" flipV="1">
            <a:off x="3635375" y="6165850"/>
            <a:ext cx="215900" cy="21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674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C:\Users\fernando\Pictures\2011-09-11\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333375"/>
            <a:ext cx="627538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537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7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8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9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0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2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3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4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25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26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27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28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29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30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3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32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33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34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35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36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37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38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39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40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4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42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43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44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1809</Words>
  <Application>Microsoft Office PowerPoint</Application>
  <PresentationFormat>Apresentação no Ecrã (4:3)</PresentationFormat>
  <Paragraphs>139</Paragraphs>
  <Slides>61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45</vt:i4>
      </vt:variant>
      <vt:variant>
        <vt:lpstr>Títulos dos diapositivos</vt:lpstr>
      </vt:variant>
      <vt:variant>
        <vt:i4>61</vt:i4>
      </vt:variant>
    </vt:vector>
  </HeadingPairs>
  <TitlesOfParts>
    <vt:vector size="109" baseType="lpstr">
      <vt:lpstr>Arial</vt:lpstr>
      <vt:lpstr>Arial Black</vt:lpstr>
      <vt:lpstr>Calibri</vt:lpstr>
      <vt:lpstr>Tema do Office</vt:lpstr>
      <vt:lpstr>1_Tema do Office</vt:lpstr>
      <vt:lpstr>2_Tema do Office</vt:lpstr>
      <vt:lpstr>3_Tema do Office</vt:lpstr>
      <vt:lpstr>4_Tema do Office</vt:lpstr>
      <vt:lpstr>5_Tema do Office</vt:lpstr>
      <vt:lpstr>6_Tema do Office</vt:lpstr>
      <vt:lpstr>7_Tema do Office</vt:lpstr>
      <vt:lpstr>8_Tema do Office</vt:lpstr>
      <vt:lpstr>9_Tema do Office</vt:lpstr>
      <vt:lpstr>10_Tema do Office</vt:lpstr>
      <vt:lpstr>11_Tema do Office</vt:lpstr>
      <vt:lpstr>12_Tema do Office</vt:lpstr>
      <vt:lpstr>13_Tema do Office</vt:lpstr>
      <vt:lpstr>14_Tema do Office</vt:lpstr>
      <vt:lpstr>15_Tema do Office</vt:lpstr>
      <vt:lpstr>16_Tema do Office</vt:lpstr>
      <vt:lpstr>17_Tema do Office</vt:lpstr>
      <vt:lpstr>18_Tema do Office</vt:lpstr>
      <vt:lpstr>19_Tema do Office</vt:lpstr>
      <vt:lpstr>20_Tema do Office</vt:lpstr>
      <vt:lpstr>21_Tema do Office</vt:lpstr>
      <vt:lpstr>22_Tema do Office</vt:lpstr>
      <vt:lpstr>23_Tema do Office</vt:lpstr>
      <vt:lpstr>24_Tema do Office</vt:lpstr>
      <vt:lpstr>25_Tema do Office</vt:lpstr>
      <vt:lpstr>26_Tema do Office</vt:lpstr>
      <vt:lpstr>27_Tema do Office</vt:lpstr>
      <vt:lpstr>28_Tema do Office</vt:lpstr>
      <vt:lpstr>29_Tema do Office</vt:lpstr>
      <vt:lpstr>30_Tema do Office</vt:lpstr>
      <vt:lpstr>31_Tema do Office</vt:lpstr>
      <vt:lpstr>32_Tema do Office</vt:lpstr>
      <vt:lpstr>33_Tema do Office</vt:lpstr>
      <vt:lpstr>34_Tema do Office</vt:lpstr>
      <vt:lpstr>35_Tema do Office</vt:lpstr>
      <vt:lpstr>36_Tema do Office</vt:lpstr>
      <vt:lpstr>37_Tema do Office</vt:lpstr>
      <vt:lpstr>38_Tema do Office</vt:lpstr>
      <vt:lpstr>39_Tema do Office</vt:lpstr>
      <vt:lpstr>40_Tema do Office</vt:lpstr>
      <vt:lpstr>41_Tema do Office</vt:lpstr>
      <vt:lpstr>42_Tema do Office</vt:lpstr>
      <vt:lpstr>43_Tema do Office</vt:lpstr>
      <vt:lpstr>44_Tema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Fernando Martins</dc:creator>
  <cp:lastModifiedBy>Rita</cp:lastModifiedBy>
  <cp:revision>20</cp:revision>
  <dcterms:created xsi:type="dcterms:W3CDTF">2020-01-29T22:18:09Z</dcterms:created>
  <dcterms:modified xsi:type="dcterms:W3CDTF">2020-03-24T08:32:46Z</dcterms:modified>
</cp:coreProperties>
</file>