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66" r:id="rId4"/>
    <p:sldId id="268" r:id="rId5"/>
    <p:sldId id="269" r:id="rId6"/>
    <p:sldId id="270" r:id="rId7"/>
    <p:sldId id="267" r:id="rId8"/>
    <p:sldId id="271" r:id="rId9"/>
    <p:sldId id="272" r:id="rId10"/>
    <p:sldId id="273" r:id="rId11"/>
  </p:sldIdLst>
  <p:sldSz cx="9144000" cy="6858000" type="screen4x3"/>
  <p:notesSz cx="6858000" cy="9144000"/>
  <p:custDataLst>
    <p:tags r:id="rId13"/>
  </p:custDataLst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00"/>
    <a:srgbClr val="96C832"/>
    <a:srgbClr val="55555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88" autoAdjust="0"/>
    <p:restoredTop sz="94660"/>
  </p:normalViewPr>
  <p:slideViewPr>
    <p:cSldViewPr>
      <p:cViewPr>
        <p:scale>
          <a:sx n="100" d="100"/>
          <a:sy n="100" d="100"/>
        </p:scale>
        <p:origin x="-59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-355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C8FF8-27BF-43F9-A342-5A87BDAF45A4}" type="datetimeFigureOut">
              <a:rPr lang="pt-PT" smtClean="0"/>
              <a:pPr/>
              <a:t>19-04-2017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1F0F2-6CF6-4A71-A559-C706F1A51E4F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6325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96C8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4786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9" y="172269"/>
            <a:ext cx="6786614" cy="10701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75340"/>
            <a:ext cx="8229600" cy="4493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410" y="361942"/>
            <a:ext cx="563810" cy="690794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778002" y="6597932"/>
            <a:ext cx="51907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800" b="1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Filosofia</a:t>
            </a:r>
            <a:r>
              <a:rPr lang="pt-PT" sz="800" b="1" baseline="0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 11.º ano</a:t>
            </a:r>
            <a:endParaRPr lang="pt-PT" sz="800" b="1" dirty="0">
              <a:solidFill>
                <a:srgbClr val="55555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03016"/>
            <a:ext cx="1142857" cy="76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20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96C83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FFC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55555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B0F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96C832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rallelogram 18"/>
          <p:cNvSpPr/>
          <p:nvPr/>
        </p:nvSpPr>
        <p:spPr>
          <a:xfrm>
            <a:off x="2267744" y="980728"/>
            <a:ext cx="4608512" cy="792088"/>
          </a:xfrm>
          <a:prstGeom prst="parallelogram">
            <a:avLst>
              <a:gd name="adj" fmla="val 79946"/>
            </a:avLst>
          </a:prstGeom>
          <a:solidFill>
            <a:schemeClr val="bg2">
              <a:lumMod val="75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TextBox 3"/>
          <p:cNvSpPr txBox="1"/>
          <p:nvPr/>
        </p:nvSpPr>
        <p:spPr>
          <a:xfrm>
            <a:off x="1043609" y="116632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cap="small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Estrutura do ato de conhecer</a:t>
            </a:r>
            <a:endParaRPr lang="pt-PT" sz="2400" b="1" cap="small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5786" y="980728"/>
            <a:ext cx="385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0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Conhecimento</a:t>
            </a:r>
            <a:endParaRPr lang="pt-PT" sz="40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53598" y="4581128"/>
            <a:ext cx="2034226" cy="576064"/>
            <a:chOff x="665566" y="4293096"/>
            <a:chExt cx="2034226" cy="576064"/>
          </a:xfrm>
        </p:grpSpPr>
        <p:sp>
          <p:nvSpPr>
            <p:cNvPr id="23" name="Parallelogram 18"/>
            <p:cNvSpPr/>
            <p:nvPr/>
          </p:nvSpPr>
          <p:spPr>
            <a:xfrm>
              <a:off x="665566" y="4293096"/>
              <a:ext cx="2034226" cy="576064"/>
            </a:xfrm>
            <a:prstGeom prst="parallelogram">
              <a:avLst>
                <a:gd name="adj" fmla="val 79946"/>
              </a:avLst>
            </a:prstGeom>
            <a:solidFill>
              <a:schemeClr val="bg2">
                <a:lumMod val="75000"/>
                <a:alpha val="4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53598" y="4293096"/>
              <a:ext cx="15841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800" b="1" cap="small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Sujeito</a:t>
              </a:r>
              <a:endParaRPr lang="pt-PT" sz="28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9" name="Down Arrow 22"/>
          <p:cNvSpPr/>
          <p:nvPr/>
        </p:nvSpPr>
        <p:spPr>
          <a:xfrm>
            <a:off x="4067944" y="1988840"/>
            <a:ext cx="720080" cy="432048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TextBox 5"/>
          <p:cNvSpPr txBox="1"/>
          <p:nvPr/>
        </p:nvSpPr>
        <p:spPr>
          <a:xfrm>
            <a:off x="2051720" y="2587034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pt-PT" sz="2800" b="1" dirty="0" smtClean="0">
                <a:solidFill>
                  <a:schemeClr val="bg1">
                    <a:lumMod val="50000"/>
                  </a:schemeClr>
                </a:solidFill>
              </a:rPr>
              <a:t>rocesso de captação ou compreensão de algo.</a:t>
            </a:r>
            <a:endParaRPr lang="pt-PT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Half Frame 15"/>
          <p:cNvSpPr/>
          <p:nvPr/>
        </p:nvSpPr>
        <p:spPr>
          <a:xfrm>
            <a:off x="2051720" y="2515026"/>
            <a:ext cx="847745" cy="481926"/>
          </a:xfrm>
          <a:prstGeom prst="halfFrame">
            <a:avLst>
              <a:gd name="adj1" fmla="val 28421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21" name="Half Frame 16"/>
          <p:cNvSpPr/>
          <p:nvPr/>
        </p:nvSpPr>
        <p:spPr>
          <a:xfrm rot="10800000">
            <a:off x="5652120" y="3163098"/>
            <a:ext cx="847745" cy="481926"/>
          </a:xfrm>
          <a:prstGeom prst="halfFrame">
            <a:avLst>
              <a:gd name="adj1" fmla="val 26597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5972" y="5414399"/>
            <a:ext cx="3006334" cy="493697"/>
            <a:chOff x="413538" y="5661248"/>
            <a:chExt cx="3006334" cy="493697"/>
          </a:xfrm>
        </p:grpSpPr>
        <p:sp>
          <p:nvSpPr>
            <p:cNvPr id="9" name="TextBox 8"/>
            <p:cNvSpPr txBox="1"/>
            <p:nvPr/>
          </p:nvSpPr>
          <p:spPr>
            <a:xfrm>
              <a:off x="467544" y="5661248"/>
              <a:ext cx="295232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200" dirty="0" smtClean="0"/>
                <a:t>Aquele que conhece.</a:t>
              </a:r>
              <a:endParaRPr lang="pt-PT" sz="2200" dirty="0"/>
            </a:p>
          </p:txBody>
        </p:sp>
        <p:sp>
          <p:nvSpPr>
            <p:cNvPr id="26" name="Half Frame 15"/>
            <p:cNvSpPr/>
            <p:nvPr/>
          </p:nvSpPr>
          <p:spPr>
            <a:xfrm>
              <a:off x="413538" y="5661248"/>
              <a:ext cx="504056" cy="288032"/>
            </a:xfrm>
            <a:prstGeom prst="halfFrame">
              <a:avLst>
                <a:gd name="adj1" fmla="val 25551"/>
                <a:gd name="adj2" fmla="val 19284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  <p:sp>
          <p:nvSpPr>
            <p:cNvPr id="27" name="Half Frame 15"/>
            <p:cNvSpPr/>
            <p:nvPr/>
          </p:nvSpPr>
          <p:spPr>
            <a:xfrm rot="10800000">
              <a:off x="2837733" y="5866913"/>
              <a:ext cx="504056" cy="288032"/>
            </a:xfrm>
            <a:prstGeom prst="halfFrame">
              <a:avLst>
                <a:gd name="adj1" fmla="val 25551"/>
                <a:gd name="adj2" fmla="val 19284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820394" y="5450565"/>
            <a:ext cx="3312368" cy="504055"/>
            <a:chOff x="4860032" y="5661248"/>
            <a:chExt cx="3312368" cy="504055"/>
          </a:xfrm>
        </p:grpSpPr>
        <p:sp>
          <p:nvSpPr>
            <p:cNvPr id="10" name="TextBox 9"/>
            <p:cNvSpPr txBox="1"/>
            <p:nvPr/>
          </p:nvSpPr>
          <p:spPr>
            <a:xfrm>
              <a:off x="4896036" y="5661248"/>
              <a:ext cx="32763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200" dirty="0" smtClean="0"/>
                <a:t>Aquele que é conhecido.</a:t>
              </a:r>
              <a:endParaRPr lang="pt-PT" sz="2200" dirty="0"/>
            </a:p>
          </p:txBody>
        </p:sp>
        <p:sp>
          <p:nvSpPr>
            <p:cNvPr id="28" name="Half Frame 15"/>
            <p:cNvSpPr/>
            <p:nvPr/>
          </p:nvSpPr>
          <p:spPr>
            <a:xfrm>
              <a:off x="4860032" y="5661248"/>
              <a:ext cx="504056" cy="288032"/>
            </a:xfrm>
            <a:prstGeom prst="halfFrame">
              <a:avLst>
                <a:gd name="adj1" fmla="val 25551"/>
                <a:gd name="adj2" fmla="val 19284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  <p:sp>
          <p:nvSpPr>
            <p:cNvPr id="29" name="Half Frame 15"/>
            <p:cNvSpPr/>
            <p:nvPr/>
          </p:nvSpPr>
          <p:spPr>
            <a:xfrm rot="10800000">
              <a:off x="7668344" y="5877271"/>
              <a:ext cx="504056" cy="288032"/>
            </a:xfrm>
            <a:prstGeom prst="halfFrame">
              <a:avLst>
                <a:gd name="adj1" fmla="val 25551"/>
                <a:gd name="adj2" fmla="val 19284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</p:grpSp>
      <p:sp>
        <p:nvSpPr>
          <p:cNvPr id="38" name="Half Frame 16"/>
          <p:cNvSpPr/>
          <p:nvPr/>
        </p:nvSpPr>
        <p:spPr>
          <a:xfrm rot="10800000">
            <a:off x="1043608" y="188640"/>
            <a:ext cx="4736177" cy="481926"/>
          </a:xfrm>
          <a:prstGeom prst="halfFrame">
            <a:avLst>
              <a:gd name="adj1" fmla="val 26597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cxnSp>
        <p:nvCxnSpPr>
          <p:cNvPr id="32" name="Straight Connector 14"/>
          <p:cNvCxnSpPr/>
          <p:nvPr/>
        </p:nvCxnSpPr>
        <p:spPr>
          <a:xfrm>
            <a:off x="1835696" y="4005064"/>
            <a:ext cx="4896544" cy="10186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5382090" y="4581128"/>
            <a:ext cx="2034226" cy="576064"/>
            <a:chOff x="665566" y="4293096"/>
            <a:chExt cx="2034226" cy="576064"/>
          </a:xfrm>
        </p:grpSpPr>
        <p:sp>
          <p:nvSpPr>
            <p:cNvPr id="40" name="Parallelogram 18"/>
            <p:cNvSpPr/>
            <p:nvPr/>
          </p:nvSpPr>
          <p:spPr>
            <a:xfrm>
              <a:off x="665566" y="4293096"/>
              <a:ext cx="2034226" cy="576064"/>
            </a:xfrm>
            <a:prstGeom prst="parallelogram">
              <a:avLst>
                <a:gd name="adj" fmla="val 79946"/>
              </a:avLst>
            </a:prstGeom>
            <a:solidFill>
              <a:schemeClr val="bg2">
                <a:lumMod val="75000"/>
                <a:alpha val="4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53598" y="4293096"/>
              <a:ext cx="15841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800" b="1" cap="small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objeto</a:t>
              </a:r>
              <a:endParaRPr lang="pt-PT" sz="28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4" name="Down Arrow 22"/>
          <p:cNvSpPr/>
          <p:nvPr/>
        </p:nvSpPr>
        <p:spPr>
          <a:xfrm>
            <a:off x="1655676" y="4005064"/>
            <a:ext cx="720080" cy="432048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5" name="Down Arrow 22"/>
          <p:cNvSpPr/>
          <p:nvPr/>
        </p:nvSpPr>
        <p:spPr>
          <a:xfrm>
            <a:off x="6161391" y="4005064"/>
            <a:ext cx="720080" cy="432048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17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16632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Teorias</a:t>
            </a:r>
            <a:r>
              <a:rPr lang="pt-PT" sz="1600" b="1" cap="small" dirty="0">
                <a:solidFill>
                  <a:srgbClr val="0070C0"/>
                </a:solidFill>
              </a:rPr>
              <a:t> </a:t>
            </a:r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explicativas</a:t>
            </a:r>
            <a:r>
              <a:rPr lang="pt-PT" sz="1600" b="1" cap="small" dirty="0">
                <a:solidFill>
                  <a:srgbClr val="0070C0"/>
                </a:solidFill>
              </a:rPr>
              <a:t> </a:t>
            </a:r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</a:t>
            </a:r>
            <a:r>
              <a:rPr lang="pt-PT" sz="1600" b="1" cap="small" dirty="0">
                <a:solidFill>
                  <a:srgbClr val="0070C0"/>
                </a:solidFill>
              </a:rPr>
              <a:t> </a:t>
            </a:r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conhecimento</a:t>
            </a:r>
          </a:p>
        </p:txBody>
      </p:sp>
      <p:sp>
        <p:nvSpPr>
          <p:cNvPr id="5" name="Half Frame 16"/>
          <p:cNvSpPr/>
          <p:nvPr/>
        </p:nvSpPr>
        <p:spPr>
          <a:xfrm rot="10800000">
            <a:off x="1115616" y="188640"/>
            <a:ext cx="5544616" cy="481926"/>
          </a:xfrm>
          <a:prstGeom prst="halfFrame">
            <a:avLst>
              <a:gd name="adj1" fmla="val 26597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7" name="Rectangle 12"/>
          <p:cNvSpPr/>
          <p:nvPr/>
        </p:nvSpPr>
        <p:spPr>
          <a:xfrm>
            <a:off x="1331640" y="2204864"/>
            <a:ext cx="55659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6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Apriorismo</a:t>
            </a:r>
            <a:r>
              <a:rPr lang="pt-PT" sz="2000" b="1" cap="small" dirty="0" smtClean="0">
                <a:solidFill>
                  <a:srgbClr val="0070C0"/>
                </a:solidFill>
              </a:rPr>
              <a:t> </a:t>
            </a:r>
            <a:r>
              <a:rPr lang="pt-PT" sz="36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</a:t>
            </a:r>
            <a:r>
              <a:rPr lang="pt-PT" sz="2000" b="1" cap="small" dirty="0" smtClean="0">
                <a:solidFill>
                  <a:srgbClr val="0070C0"/>
                </a:solidFill>
              </a:rPr>
              <a:t> </a:t>
            </a:r>
            <a:r>
              <a:rPr lang="pt-PT" sz="36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Criticismo</a:t>
            </a:r>
          </a:p>
        </p:txBody>
      </p:sp>
      <p:sp>
        <p:nvSpPr>
          <p:cNvPr id="8" name="Parallelogram 18"/>
          <p:cNvSpPr/>
          <p:nvPr/>
        </p:nvSpPr>
        <p:spPr>
          <a:xfrm>
            <a:off x="467544" y="1124744"/>
            <a:ext cx="8064896" cy="792088"/>
          </a:xfrm>
          <a:prstGeom prst="parallelogram">
            <a:avLst>
              <a:gd name="adj" fmla="val 79946"/>
            </a:avLst>
          </a:prstGeom>
          <a:solidFill>
            <a:schemeClr val="bg2">
              <a:lumMod val="75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TextBox 4"/>
          <p:cNvSpPr txBox="1"/>
          <p:nvPr/>
        </p:nvSpPr>
        <p:spPr>
          <a:xfrm>
            <a:off x="1043608" y="1124744"/>
            <a:ext cx="7309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pt-PT" sz="40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roblemas do conhecimento</a:t>
            </a:r>
            <a:endParaRPr lang="pt-PT" sz="40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1475656" y="2924944"/>
            <a:ext cx="8352928" cy="3290238"/>
            <a:chOff x="395536" y="2996952"/>
            <a:chExt cx="8352928" cy="3290238"/>
          </a:xfrm>
        </p:grpSpPr>
        <p:sp>
          <p:nvSpPr>
            <p:cNvPr id="6" name="Rectangle 11"/>
            <p:cNvSpPr/>
            <p:nvPr/>
          </p:nvSpPr>
          <p:spPr>
            <a:xfrm>
              <a:off x="530763" y="3095283"/>
              <a:ext cx="8217701" cy="3139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pt-PT" sz="2800" b="1" dirty="0"/>
                <a:t>Immanuel Kant </a:t>
              </a:r>
              <a:r>
                <a:rPr lang="pt-PT" sz="2800" dirty="0"/>
                <a:t>(1724-1804)</a:t>
              </a:r>
            </a:p>
            <a:p>
              <a:pPr>
                <a:spcBef>
                  <a:spcPts val="1200"/>
                </a:spcBef>
              </a:pPr>
              <a:r>
                <a:rPr lang="pt-PT" sz="2800" dirty="0"/>
                <a:t>A razão e a experiência como fonte de conhecimento – intuições e conceitos</a:t>
              </a:r>
            </a:p>
            <a:p>
              <a:pPr>
                <a:spcBef>
                  <a:spcPts val="1200"/>
                </a:spcBef>
              </a:pPr>
              <a:r>
                <a:rPr lang="pt-PT" sz="2800" dirty="0"/>
                <a:t>Posição crítica acerca da possibilidade do </a:t>
              </a:r>
              <a:r>
                <a:rPr lang="pt-PT" sz="2800" dirty="0" smtClean="0"/>
                <a:t>conhecimento. </a:t>
              </a:r>
            </a:p>
            <a:p>
              <a:pPr>
                <a:spcBef>
                  <a:spcPts val="1200"/>
                </a:spcBef>
              </a:pPr>
              <a:r>
                <a:rPr lang="pt-PT" sz="2800" dirty="0" smtClean="0"/>
                <a:t>Conhecimento </a:t>
              </a:r>
              <a:r>
                <a:rPr lang="pt-PT" sz="2800" dirty="0"/>
                <a:t>dos </a:t>
              </a:r>
              <a:r>
                <a:rPr lang="pt-PT" sz="2800" dirty="0" smtClean="0"/>
                <a:t>fenómenos.</a:t>
              </a:r>
              <a:endParaRPr lang="pt-PT" sz="2800" dirty="0"/>
            </a:p>
          </p:txBody>
        </p:sp>
        <p:sp>
          <p:nvSpPr>
            <p:cNvPr id="10" name="Half Frame 15"/>
            <p:cNvSpPr/>
            <p:nvPr/>
          </p:nvSpPr>
          <p:spPr>
            <a:xfrm>
              <a:off x="395536" y="2996952"/>
              <a:ext cx="847745" cy="481926"/>
            </a:xfrm>
            <a:prstGeom prst="halfFrame">
              <a:avLst>
                <a:gd name="adj1" fmla="val 28421"/>
                <a:gd name="adj2" fmla="val 19284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  <p:sp>
          <p:nvSpPr>
            <p:cNvPr id="11" name="Half Frame 15"/>
            <p:cNvSpPr/>
            <p:nvPr/>
          </p:nvSpPr>
          <p:spPr>
            <a:xfrm rot="10800000">
              <a:off x="4788024" y="5805264"/>
              <a:ext cx="847745" cy="481926"/>
            </a:xfrm>
            <a:prstGeom prst="halfFrame">
              <a:avLst>
                <a:gd name="adj1" fmla="val 28421"/>
                <a:gd name="adj2" fmla="val 19284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</p:grpSp>
      <p:sp>
        <p:nvSpPr>
          <p:cNvPr id="13" name="Down Arrow 22"/>
          <p:cNvSpPr/>
          <p:nvPr/>
        </p:nvSpPr>
        <p:spPr>
          <a:xfrm rot="16200000">
            <a:off x="539552" y="2154986"/>
            <a:ext cx="720080" cy="720080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2494637"/>
            <a:ext cx="5364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pt-PT" sz="36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ipos de conhecimento</a:t>
            </a:r>
            <a:endParaRPr lang="pt-PT" sz="36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6" name="Grupo 35"/>
          <p:cNvGrpSpPr/>
          <p:nvPr/>
        </p:nvGrpSpPr>
        <p:grpSpPr>
          <a:xfrm>
            <a:off x="303267" y="4286706"/>
            <a:ext cx="2540541" cy="1612052"/>
            <a:chOff x="251520" y="3212976"/>
            <a:chExt cx="2540541" cy="1612052"/>
          </a:xfrm>
        </p:grpSpPr>
        <p:sp>
          <p:nvSpPr>
            <p:cNvPr id="5" name="TextBox 4"/>
            <p:cNvSpPr txBox="1"/>
            <p:nvPr/>
          </p:nvSpPr>
          <p:spPr>
            <a:xfrm>
              <a:off x="251520" y="3212976"/>
              <a:ext cx="16921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800" b="1" cap="small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</a:t>
              </a:r>
              <a:r>
                <a:rPr lang="pt-PT" sz="2800" b="1" cap="small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rático</a:t>
              </a:r>
              <a:endParaRPr lang="pt-PT" sz="28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3528" y="3717032"/>
              <a:ext cx="246853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200" dirty="0" smtClean="0"/>
                <a:t>Conhecimento relacionado com aptidões</a:t>
              </a:r>
              <a:r>
                <a:rPr lang="pt-PT" dirty="0" smtClean="0"/>
                <a:t>.</a:t>
              </a:r>
              <a:endParaRPr lang="pt-PT" dirty="0"/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2987824" y="4286706"/>
            <a:ext cx="2808312" cy="1950606"/>
            <a:chOff x="2843808" y="3212976"/>
            <a:chExt cx="2808312" cy="1950606"/>
          </a:xfrm>
        </p:grpSpPr>
        <p:sp>
          <p:nvSpPr>
            <p:cNvPr id="6" name="TextBox 5"/>
            <p:cNvSpPr txBox="1"/>
            <p:nvPr/>
          </p:nvSpPr>
          <p:spPr>
            <a:xfrm>
              <a:off x="2843808" y="3212976"/>
              <a:ext cx="28083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800" b="1" cap="small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</a:t>
              </a:r>
              <a:r>
                <a:rPr lang="pt-PT" sz="2800" b="1" cap="small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roposicional</a:t>
              </a:r>
              <a:endParaRPr lang="pt-PT" sz="28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15816" y="3717032"/>
              <a:ext cx="248427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200" dirty="0" smtClean="0"/>
                <a:t>Conhecimento relacionado com os juízos sobre a realidade.</a:t>
              </a:r>
              <a:endParaRPr lang="pt-PT" sz="2200" dirty="0"/>
            </a:p>
          </p:txBody>
        </p:sp>
      </p:grpSp>
      <p:grpSp>
        <p:nvGrpSpPr>
          <p:cNvPr id="34" name="Grupo 33"/>
          <p:cNvGrpSpPr/>
          <p:nvPr/>
        </p:nvGrpSpPr>
        <p:grpSpPr>
          <a:xfrm>
            <a:off x="6300192" y="4286706"/>
            <a:ext cx="2736304" cy="1950606"/>
            <a:chOff x="6012160" y="3212976"/>
            <a:chExt cx="2736304" cy="1950606"/>
          </a:xfrm>
        </p:grpSpPr>
        <p:sp>
          <p:nvSpPr>
            <p:cNvPr id="7" name="TextBox 6"/>
            <p:cNvSpPr txBox="1"/>
            <p:nvPr/>
          </p:nvSpPr>
          <p:spPr>
            <a:xfrm>
              <a:off x="6012160" y="3212976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800" b="1" cap="small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</a:t>
              </a:r>
              <a:r>
                <a:rPr lang="pt-PT" sz="2800" b="1" cap="small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or contacto</a:t>
              </a:r>
              <a:endParaRPr lang="pt-PT" sz="28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84168" y="3717032"/>
              <a:ext cx="266429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200" dirty="0" smtClean="0"/>
                <a:t>Conhecimento relacionado com as experiências pessoais do sujeito</a:t>
              </a:r>
              <a:r>
                <a:rPr lang="pt-PT" dirty="0" smtClean="0"/>
                <a:t>.</a:t>
              </a:r>
              <a:endParaRPr lang="pt-PT" dirty="0"/>
            </a:p>
          </p:txBody>
        </p:sp>
      </p:grpSp>
      <p:sp>
        <p:nvSpPr>
          <p:cNvPr id="25" name="Parallelogram 18"/>
          <p:cNvSpPr/>
          <p:nvPr/>
        </p:nvSpPr>
        <p:spPr>
          <a:xfrm>
            <a:off x="2267744" y="1196752"/>
            <a:ext cx="4608512" cy="792088"/>
          </a:xfrm>
          <a:prstGeom prst="parallelogram">
            <a:avLst>
              <a:gd name="adj" fmla="val 79946"/>
            </a:avLst>
          </a:prstGeom>
          <a:solidFill>
            <a:schemeClr val="bg2">
              <a:lumMod val="75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8" name="TextBox 4"/>
          <p:cNvSpPr txBox="1"/>
          <p:nvPr/>
        </p:nvSpPr>
        <p:spPr>
          <a:xfrm>
            <a:off x="2645786" y="1196752"/>
            <a:ext cx="385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0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Conhecimento</a:t>
            </a:r>
            <a:endParaRPr lang="pt-PT" sz="40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3"/>
          <p:cNvSpPr txBox="1"/>
          <p:nvPr/>
        </p:nvSpPr>
        <p:spPr>
          <a:xfrm>
            <a:off x="1043609" y="116632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cap="small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Estrutura do ato de conhecer</a:t>
            </a:r>
            <a:endParaRPr lang="pt-PT" sz="2400" b="1" cap="small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Half Frame 16"/>
          <p:cNvSpPr/>
          <p:nvPr/>
        </p:nvSpPr>
        <p:spPr>
          <a:xfrm rot="10800000">
            <a:off x="1043608" y="188640"/>
            <a:ext cx="4736177" cy="481926"/>
          </a:xfrm>
          <a:prstGeom prst="halfFrame">
            <a:avLst>
              <a:gd name="adj1" fmla="val 26597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37" name="Down Arrow 22"/>
          <p:cNvSpPr/>
          <p:nvPr/>
        </p:nvSpPr>
        <p:spPr>
          <a:xfrm>
            <a:off x="3923928" y="2132856"/>
            <a:ext cx="720080" cy="432048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8" name="Down Arrow 22"/>
          <p:cNvSpPr/>
          <p:nvPr/>
        </p:nvSpPr>
        <p:spPr>
          <a:xfrm>
            <a:off x="3851920" y="3741199"/>
            <a:ext cx="720080" cy="432048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9" name="Down Arrow 22"/>
          <p:cNvSpPr/>
          <p:nvPr/>
        </p:nvSpPr>
        <p:spPr>
          <a:xfrm>
            <a:off x="650852" y="3731121"/>
            <a:ext cx="720080" cy="432048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0" name="Down Arrow 22"/>
          <p:cNvSpPr/>
          <p:nvPr/>
        </p:nvSpPr>
        <p:spPr>
          <a:xfrm>
            <a:off x="7020272" y="3717032"/>
            <a:ext cx="720080" cy="432048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42" name="Straight Connector 14"/>
          <p:cNvCxnSpPr/>
          <p:nvPr/>
        </p:nvCxnSpPr>
        <p:spPr>
          <a:xfrm flipV="1">
            <a:off x="827584" y="3717032"/>
            <a:ext cx="6696744" cy="20372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01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arallelogram 18"/>
          <p:cNvSpPr/>
          <p:nvPr/>
        </p:nvSpPr>
        <p:spPr>
          <a:xfrm>
            <a:off x="6012160" y="5517232"/>
            <a:ext cx="2880320" cy="576064"/>
          </a:xfrm>
          <a:prstGeom prst="parallelogram">
            <a:avLst>
              <a:gd name="adj" fmla="val 79946"/>
            </a:avLst>
          </a:prstGeom>
          <a:solidFill>
            <a:schemeClr val="bg2">
              <a:lumMod val="75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4" name="Parallelogram 18"/>
          <p:cNvSpPr/>
          <p:nvPr/>
        </p:nvSpPr>
        <p:spPr>
          <a:xfrm>
            <a:off x="3131840" y="5517232"/>
            <a:ext cx="2376264" cy="576064"/>
          </a:xfrm>
          <a:prstGeom prst="parallelogram">
            <a:avLst>
              <a:gd name="adj" fmla="val 79946"/>
            </a:avLst>
          </a:prstGeom>
          <a:solidFill>
            <a:schemeClr val="bg2">
              <a:lumMod val="75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3" name="Parallelogram 18"/>
          <p:cNvSpPr/>
          <p:nvPr/>
        </p:nvSpPr>
        <p:spPr>
          <a:xfrm>
            <a:off x="323528" y="5517232"/>
            <a:ext cx="2267744" cy="576064"/>
          </a:xfrm>
          <a:prstGeom prst="parallelogram">
            <a:avLst>
              <a:gd name="adj" fmla="val 79946"/>
            </a:avLst>
          </a:prstGeom>
          <a:solidFill>
            <a:schemeClr val="bg2">
              <a:lumMod val="75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29" name="Grupo 28"/>
          <p:cNvGrpSpPr/>
          <p:nvPr/>
        </p:nvGrpSpPr>
        <p:grpSpPr>
          <a:xfrm>
            <a:off x="539552" y="1124744"/>
            <a:ext cx="7992888" cy="1224136"/>
            <a:chOff x="395536" y="1268760"/>
            <a:chExt cx="7992888" cy="1224136"/>
          </a:xfrm>
        </p:grpSpPr>
        <p:sp>
          <p:nvSpPr>
            <p:cNvPr id="28" name="Parallelogram 18"/>
            <p:cNvSpPr/>
            <p:nvPr/>
          </p:nvSpPr>
          <p:spPr>
            <a:xfrm>
              <a:off x="395536" y="1340768"/>
              <a:ext cx="7992888" cy="1152128"/>
            </a:xfrm>
            <a:prstGeom prst="parallelogram">
              <a:avLst>
                <a:gd name="adj" fmla="val 79946"/>
              </a:avLst>
            </a:prstGeom>
            <a:solidFill>
              <a:schemeClr val="bg2">
                <a:lumMod val="75000"/>
                <a:alpha val="4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27584" y="1268760"/>
              <a:ext cx="727280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3600" b="1" cap="small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Conhecimento como crença verdadeira justificada</a:t>
              </a:r>
              <a:endParaRPr lang="pt-PT" sz="36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6" name="TextBox 3"/>
          <p:cNvSpPr txBox="1"/>
          <p:nvPr/>
        </p:nvSpPr>
        <p:spPr>
          <a:xfrm>
            <a:off x="1043609" y="116632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cap="small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Estrutura do ato de conhecer</a:t>
            </a:r>
            <a:endParaRPr lang="pt-PT" sz="2400" b="1" cap="small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Half Frame 16"/>
          <p:cNvSpPr/>
          <p:nvPr/>
        </p:nvSpPr>
        <p:spPr>
          <a:xfrm rot="10800000">
            <a:off x="1043608" y="188640"/>
            <a:ext cx="4736177" cy="481926"/>
          </a:xfrm>
          <a:prstGeom prst="halfFrame">
            <a:avLst>
              <a:gd name="adj1" fmla="val 26597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2723436"/>
            <a:ext cx="698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smtClean="0"/>
              <a:t>Conhecimento distinto das meras opiniões, cuja garantia exige que as crenças, para além de verdadeiras tenham também de ser fundamentadas (justificadas).</a:t>
            </a:r>
            <a:endParaRPr lang="pt-PT" sz="2400" dirty="0"/>
          </a:p>
        </p:txBody>
      </p:sp>
      <p:sp>
        <p:nvSpPr>
          <p:cNvPr id="30" name="Half Frame 15"/>
          <p:cNvSpPr/>
          <p:nvPr/>
        </p:nvSpPr>
        <p:spPr>
          <a:xfrm>
            <a:off x="1115616" y="2587034"/>
            <a:ext cx="847745" cy="481926"/>
          </a:xfrm>
          <a:prstGeom prst="halfFrame">
            <a:avLst>
              <a:gd name="adj1" fmla="val 28421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31" name="Half Frame 16"/>
          <p:cNvSpPr/>
          <p:nvPr/>
        </p:nvSpPr>
        <p:spPr>
          <a:xfrm rot="10800000">
            <a:off x="6028511" y="3955186"/>
            <a:ext cx="847745" cy="481926"/>
          </a:xfrm>
          <a:prstGeom prst="halfFrame">
            <a:avLst>
              <a:gd name="adj1" fmla="val 26597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551723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pt-PT" sz="28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rença</a:t>
            </a:r>
            <a:endParaRPr lang="pt-PT" sz="28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Down Arrow 22"/>
          <p:cNvSpPr/>
          <p:nvPr/>
        </p:nvSpPr>
        <p:spPr>
          <a:xfrm>
            <a:off x="1187624" y="4869160"/>
            <a:ext cx="720080" cy="432048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TextBox 7"/>
          <p:cNvSpPr txBox="1"/>
          <p:nvPr/>
        </p:nvSpPr>
        <p:spPr>
          <a:xfrm>
            <a:off x="3491880" y="551723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pt-PT" sz="28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erdade</a:t>
            </a:r>
            <a:endParaRPr lang="pt-PT" sz="28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Down Arrow 22"/>
          <p:cNvSpPr/>
          <p:nvPr/>
        </p:nvSpPr>
        <p:spPr>
          <a:xfrm>
            <a:off x="4067944" y="4869160"/>
            <a:ext cx="720080" cy="432048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TextBox 8"/>
          <p:cNvSpPr txBox="1"/>
          <p:nvPr/>
        </p:nvSpPr>
        <p:spPr>
          <a:xfrm>
            <a:off x="6300192" y="5517232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</a:t>
            </a:r>
            <a:r>
              <a:rPr lang="pt-PT" sz="28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ustificação</a:t>
            </a:r>
            <a:endParaRPr lang="pt-PT" sz="28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Down Arrow 22"/>
          <p:cNvSpPr/>
          <p:nvPr/>
        </p:nvSpPr>
        <p:spPr>
          <a:xfrm>
            <a:off x="7020272" y="4869160"/>
            <a:ext cx="720080" cy="432048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39" name="Straight Connector 14"/>
          <p:cNvCxnSpPr/>
          <p:nvPr/>
        </p:nvCxnSpPr>
        <p:spPr>
          <a:xfrm>
            <a:off x="1331640" y="4816316"/>
            <a:ext cx="6192688" cy="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99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/>
          <p:nvPr/>
        </p:nvSpPr>
        <p:spPr>
          <a:xfrm>
            <a:off x="1763688" y="1268760"/>
            <a:ext cx="2412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8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pt-PT" sz="48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rença</a:t>
            </a:r>
            <a:endParaRPr lang="pt-PT" sz="48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1043609" y="116632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cap="small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Estrutura do ato de conhecer</a:t>
            </a:r>
            <a:endParaRPr lang="pt-PT" sz="2400" b="1" cap="small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Half Frame 16"/>
          <p:cNvSpPr/>
          <p:nvPr/>
        </p:nvSpPr>
        <p:spPr>
          <a:xfrm rot="10800000">
            <a:off x="1043608" y="188640"/>
            <a:ext cx="4736177" cy="481926"/>
          </a:xfrm>
          <a:prstGeom prst="halfFrame">
            <a:avLst>
              <a:gd name="adj1" fmla="val 26597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8" name="Down Arrow 22"/>
          <p:cNvSpPr/>
          <p:nvPr/>
        </p:nvSpPr>
        <p:spPr>
          <a:xfrm rot="16200000">
            <a:off x="755576" y="1340768"/>
            <a:ext cx="720080" cy="720080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ctangle 9"/>
          <p:cNvSpPr/>
          <p:nvPr/>
        </p:nvSpPr>
        <p:spPr>
          <a:xfrm>
            <a:off x="1907704" y="2564904"/>
            <a:ext cx="64087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3200" dirty="0"/>
              <a:t>Convicção de que algo</a:t>
            </a:r>
          </a:p>
          <a:p>
            <a:pPr algn="ctr"/>
            <a:r>
              <a:rPr lang="pt-PT" sz="3200" dirty="0"/>
              <a:t>corresponde à </a:t>
            </a:r>
            <a:r>
              <a:rPr lang="pt-PT" sz="3200" dirty="0" smtClean="0"/>
              <a:t>realidade.</a:t>
            </a:r>
            <a:endParaRPr lang="pt-PT" sz="3200" dirty="0"/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pt-PT" sz="3200" b="1" dirty="0"/>
              <a:t>S acredita que </a:t>
            </a:r>
            <a:r>
              <a:rPr lang="pt-PT" sz="3200" b="1" dirty="0" smtClean="0"/>
              <a:t>P</a:t>
            </a:r>
            <a:r>
              <a:rPr lang="pt-PT" sz="3200" dirty="0" smtClean="0"/>
              <a:t>.</a:t>
            </a:r>
            <a:endParaRPr lang="pt-PT" sz="3200" dirty="0"/>
          </a:p>
          <a:p>
            <a:pPr algn="ctr"/>
            <a:r>
              <a:rPr lang="pt-PT" sz="3200" dirty="0"/>
              <a:t>Condição necessária</a:t>
            </a:r>
          </a:p>
          <a:p>
            <a:pPr algn="ctr"/>
            <a:r>
              <a:rPr lang="pt-PT" sz="3200" dirty="0"/>
              <a:t>mas não </a:t>
            </a:r>
            <a:r>
              <a:rPr lang="pt-PT" sz="3200" dirty="0" smtClean="0"/>
              <a:t>suficiente.</a:t>
            </a:r>
            <a:endParaRPr lang="pt-PT" sz="3200" dirty="0"/>
          </a:p>
        </p:txBody>
      </p:sp>
      <p:sp>
        <p:nvSpPr>
          <p:cNvPr id="9" name="Half Frame 15"/>
          <p:cNvSpPr/>
          <p:nvPr/>
        </p:nvSpPr>
        <p:spPr>
          <a:xfrm>
            <a:off x="2843808" y="2420888"/>
            <a:ext cx="847745" cy="481926"/>
          </a:xfrm>
          <a:prstGeom prst="halfFrame">
            <a:avLst>
              <a:gd name="adj1" fmla="val 28421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10" name="Half Frame 15"/>
          <p:cNvSpPr/>
          <p:nvPr/>
        </p:nvSpPr>
        <p:spPr>
          <a:xfrm rot="10800000">
            <a:off x="6172527" y="5035305"/>
            <a:ext cx="847745" cy="481926"/>
          </a:xfrm>
          <a:prstGeom prst="halfFrame">
            <a:avLst>
              <a:gd name="adj1" fmla="val 28421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1619672" y="1268760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8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Verdade</a:t>
            </a:r>
          </a:p>
        </p:txBody>
      </p:sp>
      <p:sp>
        <p:nvSpPr>
          <p:cNvPr id="6" name="TextBox 3"/>
          <p:cNvSpPr txBox="1"/>
          <p:nvPr/>
        </p:nvSpPr>
        <p:spPr>
          <a:xfrm>
            <a:off x="1043609" y="116632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cap="small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Estrutura do ato de conhecer</a:t>
            </a:r>
            <a:endParaRPr lang="pt-PT" sz="2400" b="1" cap="small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Half Frame 16"/>
          <p:cNvSpPr/>
          <p:nvPr/>
        </p:nvSpPr>
        <p:spPr>
          <a:xfrm rot="10800000">
            <a:off x="1043608" y="188640"/>
            <a:ext cx="4736177" cy="481926"/>
          </a:xfrm>
          <a:prstGeom prst="halfFrame">
            <a:avLst>
              <a:gd name="adj1" fmla="val 26597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5" name="Rectangle 10"/>
          <p:cNvSpPr/>
          <p:nvPr/>
        </p:nvSpPr>
        <p:spPr>
          <a:xfrm>
            <a:off x="2843808" y="2420888"/>
            <a:ext cx="5400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pt-PT" sz="3200" dirty="0"/>
              <a:t>Proposição </a:t>
            </a:r>
            <a:r>
              <a:rPr lang="pt-PT" sz="3200" dirty="0" smtClean="0"/>
              <a:t>correspondente com </a:t>
            </a:r>
            <a:r>
              <a:rPr lang="pt-PT" sz="3200" dirty="0"/>
              <a:t>a </a:t>
            </a:r>
            <a:r>
              <a:rPr lang="pt-PT" sz="3200" dirty="0" smtClean="0"/>
              <a:t>realidade.</a:t>
            </a:r>
            <a:endParaRPr lang="pt-PT" sz="3200" dirty="0"/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pt-PT" sz="3200" b="1" dirty="0" smtClean="0"/>
              <a:t>P é verdadeira</a:t>
            </a:r>
            <a:r>
              <a:rPr lang="pt-PT" sz="3200" dirty="0" smtClean="0"/>
              <a:t>.</a:t>
            </a:r>
            <a:endParaRPr lang="pt-PT" sz="3200" dirty="0"/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pt-PT" sz="3200" dirty="0"/>
              <a:t>Condição </a:t>
            </a:r>
            <a:r>
              <a:rPr lang="pt-PT" sz="3200" dirty="0" smtClean="0"/>
              <a:t>necessária mas </a:t>
            </a:r>
            <a:r>
              <a:rPr lang="pt-PT" sz="3200" dirty="0"/>
              <a:t>não </a:t>
            </a:r>
            <a:r>
              <a:rPr lang="pt-PT" sz="3200" dirty="0" smtClean="0"/>
              <a:t>suficiente.</a:t>
            </a:r>
            <a:endParaRPr lang="pt-PT" sz="3200" dirty="0"/>
          </a:p>
        </p:txBody>
      </p:sp>
      <p:sp>
        <p:nvSpPr>
          <p:cNvPr id="8" name="Half Frame 15"/>
          <p:cNvSpPr/>
          <p:nvPr/>
        </p:nvSpPr>
        <p:spPr>
          <a:xfrm>
            <a:off x="2771800" y="2276872"/>
            <a:ext cx="847745" cy="481926"/>
          </a:xfrm>
          <a:prstGeom prst="halfFrame">
            <a:avLst>
              <a:gd name="adj1" fmla="val 28421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10" name="Half Frame 15"/>
          <p:cNvSpPr/>
          <p:nvPr/>
        </p:nvSpPr>
        <p:spPr>
          <a:xfrm rot="10800000">
            <a:off x="6300192" y="5229200"/>
            <a:ext cx="847745" cy="481926"/>
          </a:xfrm>
          <a:prstGeom prst="halfFrame">
            <a:avLst>
              <a:gd name="adj1" fmla="val 28421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12" name="Down Arrow 22"/>
          <p:cNvSpPr/>
          <p:nvPr/>
        </p:nvSpPr>
        <p:spPr>
          <a:xfrm rot="16200000">
            <a:off x="755576" y="1340768"/>
            <a:ext cx="720080" cy="720080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/>
          <p:nvPr/>
        </p:nvSpPr>
        <p:spPr>
          <a:xfrm>
            <a:off x="1475656" y="1268760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8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Justificação</a:t>
            </a:r>
          </a:p>
        </p:txBody>
      </p:sp>
      <p:sp>
        <p:nvSpPr>
          <p:cNvPr id="6" name="TextBox 3"/>
          <p:cNvSpPr txBox="1"/>
          <p:nvPr/>
        </p:nvSpPr>
        <p:spPr>
          <a:xfrm>
            <a:off x="1043609" y="116632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cap="small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Estrutura do ato de conhecer</a:t>
            </a:r>
            <a:endParaRPr lang="pt-PT" sz="2400" b="1" cap="small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Half Frame 16"/>
          <p:cNvSpPr/>
          <p:nvPr/>
        </p:nvSpPr>
        <p:spPr>
          <a:xfrm rot="10800000">
            <a:off x="1043608" y="188640"/>
            <a:ext cx="4736177" cy="481926"/>
          </a:xfrm>
          <a:prstGeom prst="halfFrame">
            <a:avLst>
              <a:gd name="adj1" fmla="val 26597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1619672" y="2420888"/>
            <a:ext cx="7200800" cy="2642166"/>
            <a:chOff x="827584" y="2708920"/>
            <a:chExt cx="7200800" cy="2642166"/>
          </a:xfrm>
        </p:grpSpPr>
        <p:sp>
          <p:nvSpPr>
            <p:cNvPr id="5" name="Rectangle 11"/>
            <p:cNvSpPr/>
            <p:nvPr/>
          </p:nvSpPr>
          <p:spPr>
            <a:xfrm>
              <a:off x="827584" y="2852936"/>
              <a:ext cx="7200800" cy="23698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PT" sz="3200" dirty="0" smtClean="0"/>
                <a:t>Fundamentos em que a proposição é suportada.</a:t>
              </a:r>
            </a:p>
            <a:p>
              <a:pPr algn="ctr">
                <a:spcBef>
                  <a:spcPts val="1200"/>
                </a:spcBef>
                <a:spcAft>
                  <a:spcPts val="1200"/>
                </a:spcAft>
              </a:pPr>
              <a:r>
                <a:rPr lang="pt-PT" sz="3200" b="1" dirty="0" smtClean="0"/>
                <a:t>S está justificado a acreditar que P.</a:t>
              </a:r>
            </a:p>
            <a:p>
              <a:pPr algn="ctr"/>
              <a:r>
                <a:rPr lang="pt-PT" sz="3200" dirty="0" smtClean="0"/>
                <a:t>Condição necessária e suficiente.</a:t>
              </a:r>
            </a:p>
          </p:txBody>
        </p:sp>
        <p:sp>
          <p:nvSpPr>
            <p:cNvPr id="8" name="Half Frame 15"/>
            <p:cNvSpPr/>
            <p:nvPr/>
          </p:nvSpPr>
          <p:spPr>
            <a:xfrm>
              <a:off x="899592" y="2708920"/>
              <a:ext cx="847745" cy="481926"/>
            </a:xfrm>
            <a:prstGeom prst="halfFrame">
              <a:avLst>
                <a:gd name="adj1" fmla="val 28421"/>
                <a:gd name="adj2" fmla="val 19284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  <p:sp>
          <p:nvSpPr>
            <p:cNvPr id="9" name="Half Frame 15"/>
            <p:cNvSpPr/>
            <p:nvPr/>
          </p:nvSpPr>
          <p:spPr>
            <a:xfrm rot="10800000">
              <a:off x="6804248" y="4869160"/>
              <a:ext cx="847745" cy="481926"/>
            </a:xfrm>
            <a:prstGeom prst="halfFrame">
              <a:avLst>
                <a:gd name="adj1" fmla="val 28421"/>
                <a:gd name="adj2" fmla="val 19284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</p:grpSp>
      <p:sp>
        <p:nvSpPr>
          <p:cNvPr id="10" name="Down Arrow 22"/>
          <p:cNvSpPr/>
          <p:nvPr/>
        </p:nvSpPr>
        <p:spPr>
          <a:xfrm rot="16200000">
            <a:off x="755576" y="1340768"/>
            <a:ext cx="720080" cy="720080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rallelogram 18"/>
          <p:cNvSpPr/>
          <p:nvPr/>
        </p:nvSpPr>
        <p:spPr>
          <a:xfrm>
            <a:off x="467544" y="1124744"/>
            <a:ext cx="8064896" cy="792088"/>
          </a:xfrm>
          <a:prstGeom prst="parallelogram">
            <a:avLst>
              <a:gd name="adj" fmla="val 79946"/>
            </a:avLst>
          </a:prstGeom>
          <a:solidFill>
            <a:schemeClr val="bg2">
              <a:lumMod val="75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TextBox 3"/>
          <p:cNvSpPr txBox="1"/>
          <p:nvPr/>
        </p:nvSpPr>
        <p:spPr>
          <a:xfrm>
            <a:off x="1043608" y="116632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Teorias</a:t>
            </a:r>
            <a:r>
              <a:rPr lang="pt-PT" sz="1600" b="1" cap="small" dirty="0">
                <a:solidFill>
                  <a:srgbClr val="0070C0"/>
                </a:solidFill>
              </a:rPr>
              <a:t> </a:t>
            </a:r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explicativas</a:t>
            </a:r>
            <a:r>
              <a:rPr lang="pt-PT" sz="1600" b="1" cap="small" dirty="0">
                <a:solidFill>
                  <a:srgbClr val="0070C0"/>
                </a:solidFill>
              </a:rPr>
              <a:t> </a:t>
            </a:r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</a:t>
            </a:r>
            <a:r>
              <a:rPr lang="pt-PT" sz="1600" b="1" cap="small" dirty="0">
                <a:solidFill>
                  <a:srgbClr val="0070C0"/>
                </a:solidFill>
              </a:rPr>
              <a:t> </a:t>
            </a:r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conhecimento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1124744"/>
            <a:ext cx="7309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pt-PT" sz="40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roblemas do conhecimento</a:t>
            </a:r>
            <a:endParaRPr lang="pt-PT" sz="40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1560" y="4067780"/>
            <a:ext cx="31422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6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pt-PT" sz="36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acionalismo</a:t>
            </a:r>
            <a:endParaRPr lang="pt-PT" sz="36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51720" y="5507940"/>
            <a:ext cx="5681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6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pt-PT" sz="36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priorismo</a:t>
            </a:r>
            <a:r>
              <a:rPr lang="pt-PT" sz="3600" b="1" cap="small" dirty="0" smtClean="0">
                <a:solidFill>
                  <a:srgbClr val="0070C0"/>
                </a:solidFill>
              </a:rPr>
              <a:t> </a:t>
            </a:r>
            <a:r>
              <a:rPr lang="pt-PT" sz="36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</a:t>
            </a:r>
            <a:r>
              <a:rPr lang="pt-PT" sz="3600" b="1" cap="small" dirty="0" smtClean="0">
                <a:solidFill>
                  <a:srgbClr val="0070C0"/>
                </a:solidFill>
              </a:rPr>
              <a:t> </a:t>
            </a:r>
            <a:r>
              <a:rPr lang="pt-PT" sz="36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Criticismo</a:t>
            </a:r>
            <a:endParaRPr lang="pt-PT" sz="36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Flowchart: Merge 26"/>
          <p:cNvSpPr/>
          <p:nvPr/>
        </p:nvSpPr>
        <p:spPr>
          <a:xfrm>
            <a:off x="1547664" y="5219908"/>
            <a:ext cx="6768752" cy="216024"/>
          </a:xfrm>
          <a:prstGeom prst="flowChartMerg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Half Frame 16"/>
          <p:cNvSpPr/>
          <p:nvPr/>
        </p:nvSpPr>
        <p:spPr>
          <a:xfrm rot="10800000">
            <a:off x="1115616" y="188640"/>
            <a:ext cx="5544616" cy="481926"/>
          </a:xfrm>
          <a:prstGeom prst="halfFrame">
            <a:avLst>
              <a:gd name="adj1" fmla="val 26597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22" name="Rectangle 7"/>
          <p:cNvSpPr/>
          <p:nvPr/>
        </p:nvSpPr>
        <p:spPr>
          <a:xfrm>
            <a:off x="5940152" y="4067780"/>
            <a:ext cx="23599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6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pt-PT" sz="36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mpirismo</a:t>
            </a:r>
            <a:endParaRPr lang="pt-PT" sz="36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ectângulo 22"/>
          <p:cNvSpPr/>
          <p:nvPr/>
        </p:nvSpPr>
        <p:spPr>
          <a:xfrm>
            <a:off x="539552" y="4715852"/>
            <a:ext cx="3236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b="1" dirty="0" smtClean="0"/>
              <a:t>René Descartes </a:t>
            </a:r>
            <a:r>
              <a:rPr lang="pt-PT" dirty="0" smtClean="0"/>
              <a:t>(1596-1650)</a:t>
            </a:r>
          </a:p>
        </p:txBody>
      </p:sp>
      <p:sp>
        <p:nvSpPr>
          <p:cNvPr id="25" name="Rectângulo 24"/>
          <p:cNvSpPr/>
          <p:nvPr/>
        </p:nvSpPr>
        <p:spPr>
          <a:xfrm>
            <a:off x="5652120" y="4643844"/>
            <a:ext cx="2822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b="1" dirty="0" smtClean="0"/>
              <a:t>David Hume </a:t>
            </a:r>
            <a:r>
              <a:rPr lang="pt-PT" dirty="0" smtClean="0"/>
              <a:t>(1711-1776)</a:t>
            </a:r>
            <a:endParaRPr lang="pt-PT" dirty="0"/>
          </a:p>
        </p:txBody>
      </p:sp>
      <p:sp>
        <p:nvSpPr>
          <p:cNvPr id="26" name="Rectângulo 25"/>
          <p:cNvSpPr/>
          <p:nvPr/>
        </p:nvSpPr>
        <p:spPr>
          <a:xfrm>
            <a:off x="3275856" y="6084004"/>
            <a:ext cx="3159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b="1" dirty="0" smtClean="0"/>
              <a:t>Immanuel Kant </a:t>
            </a:r>
            <a:r>
              <a:rPr lang="pt-PT" dirty="0" smtClean="0"/>
              <a:t>(1724-1804)</a:t>
            </a:r>
            <a:endParaRPr lang="pt-PT" dirty="0"/>
          </a:p>
        </p:txBody>
      </p:sp>
      <p:sp>
        <p:nvSpPr>
          <p:cNvPr id="6" name="Rectangle 5"/>
          <p:cNvSpPr/>
          <p:nvPr/>
        </p:nvSpPr>
        <p:spPr>
          <a:xfrm>
            <a:off x="539552" y="220486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400" dirty="0" smtClean="0"/>
              <a:t>Teorias acerca da origem e possibilidade do conhecimento procuram respostas às questões: «é possível conhecer?» «como se conhece?»</a:t>
            </a:r>
            <a:endParaRPr lang="pt-PT" sz="2400" dirty="0"/>
          </a:p>
        </p:txBody>
      </p:sp>
      <p:sp>
        <p:nvSpPr>
          <p:cNvPr id="29" name="Half Frame 15"/>
          <p:cNvSpPr/>
          <p:nvPr/>
        </p:nvSpPr>
        <p:spPr>
          <a:xfrm>
            <a:off x="1123791" y="2113062"/>
            <a:ext cx="847745" cy="481926"/>
          </a:xfrm>
          <a:prstGeom prst="halfFrame">
            <a:avLst>
              <a:gd name="adj1" fmla="val 28421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30" name="Half Frame 15"/>
          <p:cNvSpPr/>
          <p:nvPr/>
        </p:nvSpPr>
        <p:spPr>
          <a:xfrm rot="10800000">
            <a:off x="6559123" y="3019082"/>
            <a:ext cx="847745" cy="481926"/>
          </a:xfrm>
          <a:prstGeom prst="halfFrame">
            <a:avLst>
              <a:gd name="adj1" fmla="val 28421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32" name="Down Arrow 22"/>
          <p:cNvSpPr/>
          <p:nvPr/>
        </p:nvSpPr>
        <p:spPr>
          <a:xfrm>
            <a:off x="1691680" y="3645024"/>
            <a:ext cx="720080" cy="432048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3" name="Down Arrow 22"/>
          <p:cNvSpPr/>
          <p:nvPr/>
        </p:nvSpPr>
        <p:spPr>
          <a:xfrm>
            <a:off x="6804248" y="3645024"/>
            <a:ext cx="720080" cy="432048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831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16632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Teorias</a:t>
            </a:r>
            <a:r>
              <a:rPr lang="pt-PT" sz="1600" b="1" cap="small" dirty="0">
                <a:solidFill>
                  <a:srgbClr val="0070C0"/>
                </a:solidFill>
              </a:rPr>
              <a:t> </a:t>
            </a:r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explicativas</a:t>
            </a:r>
            <a:r>
              <a:rPr lang="pt-PT" sz="1600" b="1" cap="small" dirty="0">
                <a:solidFill>
                  <a:srgbClr val="0070C0"/>
                </a:solidFill>
              </a:rPr>
              <a:t> </a:t>
            </a:r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</a:t>
            </a:r>
            <a:r>
              <a:rPr lang="pt-PT" sz="1600" b="1" cap="small" dirty="0">
                <a:solidFill>
                  <a:srgbClr val="0070C0"/>
                </a:solidFill>
              </a:rPr>
              <a:t> </a:t>
            </a:r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conhecimento</a:t>
            </a:r>
          </a:p>
        </p:txBody>
      </p:sp>
      <p:sp>
        <p:nvSpPr>
          <p:cNvPr id="5" name="Half Frame 16"/>
          <p:cNvSpPr/>
          <p:nvPr/>
        </p:nvSpPr>
        <p:spPr>
          <a:xfrm rot="10800000">
            <a:off x="1115616" y="188640"/>
            <a:ext cx="5544616" cy="481926"/>
          </a:xfrm>
          <a:prstGeom prst="halfFrame">
            <a:avLst>
              <a:gd name="adj1" fmla="val 26597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6" name="Rectangle 6"/>
          <p:cNvSpPr/>
          <p:nvPr/>
        </p:nvSpPr>
        <p:spPr>
          <a:xfrm>
            <a:off x="1331640" y="2154986"/>
            <a:ext cx="31422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6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pt-PT" sz="36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acionalismo</a:t>
            </a:r>
            <a:endParaRPr lang="pt-PT" sz="36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arallelogram 18"/>
          <p:cNvSpPr/>
          <p:nvPr/>
        </p:nvSpPr>
        <p:spPr>
          <a:xfrm>
            <a:off x="467544" y="1124744"/>
            <a:ext cx="8064896" cy="792088"/>
          </a:xfrm>
          <a:prstGeom prst="parallelogram">
            <a:avLst>
              <a:gd name="adj" fmla="val 79946"/>
            </a:avLst>
          </a:prstGeom>
          <a:solidFill>
            <a:schemeClr val="bg2">
              <a:lumMod val="75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TextBox 4"/>
          <p:cNvSpPr txBox="1"/>
          <p:nvPr/>
        </p:nvSpPr>
        <p:spPr>
          <a:xfrm>
            <a:off x="1043608" y="1124744"/>
            <a:ext cx="7309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pt-PT" sz="40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roblemas do conhecimento</a:t>
            </a:r>
            <a:endParaRPr lang="pt-PT" sz="40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1403648" y="3019082"/>
            <a:ext cx="7560840" cy="3362246"/>
            <a:chOff x="1187624" y="3495754"/>
            <a:chExt cx="7560840" cy="3362246"/>
          </a:xfrm>
        </p:grpSpPr>
        <p:sp>
          <p:nvSpPr>
            <p:cNvPr id="7" name="Rectangle 8"/>
            <p:cNvSpPr/>
            <p:nvPr/>
          </p:nvSpPr>
          <p:spPr>
            <a:xfrm>
              <a:off x="1331640" y="3639770"/>
              <a:ext cx="7416824" cy="3139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pt-PT" sz="2800" b="1" dirty="0"/>
                <a:t>René Descartes </a:t>
              </a:r>
              <a:r>
                <a:rPr lang="pt-PT" sz="2800" dirty="0"/>
                <a:t>(1596-1650</a:t>
              </a:r>
              <a:r>
                <a:rPr lang="pt-PT" sz="2800" dirty="0" smtClean="0"/>
                <a:t>)</a:t>
              </a:r>
            </a:p>
            <a:p>
              <a:pPr>
                <a:spcBef>
                  <a:spcPts val="1200"/>
                </a:spcBef>
              </a:pPr>
              <a:r>
                <a:rPr lang="pt-PT" sz="2800" dirty="0" smtClean="0"/>
                <a:t>A </a:t>
              </a:r>
              <a:r>
                <a:rPr lang="pt-PT" sz="2800" dirty="0"/>
                <a:t>razão como fonte de </a:t>
              </a:r>
              <a:r>
                <a:rPr lang="pt-PT" sz="2800" dirty="0" smtClean="0"/>
                <a:t>conhecimento.</a:t>
              </a:r>
            </a:p>
            <a:p>
              <a:pPr>
                <a:spcBef>
                  <a:spcPts val="1200"/>
                </a:spcBef>
              </a:pPr>
              <a:r>
                <a:rPr lang="pt-PT" sz="2800" dirty="0" smtClean="0"/>
                <a:t>Posição dogmática acerca da possibilidade do conhecimento.</a:t>
              </a:r>
            </a:p>
            <a:p>
              <a:pPr>
                <a:spcBef>
                  <a:spcPts val="1200"/>
                </a:spcBef>
              </a:pPr>
              <a:r>
                <a:rPr lang="pt-PT" sz="2800" dirty="0" smtClean="0"/>
                <a:t>Conhecimento </a:t>
              </a:r>
              <a:r>
                <a:rPr lang="pt-PT" sz="2800" dirty="0"/>
                <a:t>universalmente válido e </a:t>
              </a:r>
              <a:r>
                <a:rPr lang="pt-PT" sz="2800" dirty="0" smtClean="0"/>
                <a:t>demonstrável.</a:t>
              </a:r>
              <a:endParaRPr lang="pt-PT" sz="2800" dirty="0"/>
            </a:p>
          </p:txBody>
        </p:sp>
        <p:sp>
          <p:nvSpPr>
            <p:cNvPr id="10" name="Half Frame 15"/>
            <p:cNvSpPr/>
            <p:nvPr/>
          </p:nvSpPr>
          <p:spPr>
            <a:xfrm>
              <a:off x="1187624" y="3495754"/>
              <a:ext cx="847745" cy="481926"/>
            </a:xfrm>
            <a:prstGeom prst="halfFrame">
              <a:avLst>
                <a:gd name="adj1" fmla="val 28421"/>
                <a:gd name="adj2" fmla="val 19284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  <p:sp>
          <p:nvSpPr>
            <p:cNvPr id="11" name="Half Frame 15"/>
            <p:cNvSpPr/>
            <p:nvPr/>
          </p:nvSpPr>
          <p:spPr>
            <a:xfrm rot="10800000">
              <a:off x="2987824" y="6376074"/>
              <a:ext cx="847745" cy="481926"/>
            </a:xfrm>
            <a:prstGeom prst="halfFrame">
              <a:avLst>
                <a:gd name="adj1" fmla="val 28421"/>
                <a:gd name="adj2" fmla="val 19284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</p:grpSp>
      <p:sp>
        <p:nvSpPr>
          <p:cNvPr id="12" name="Down Arrow 22"/>
          <p:cNvSpPr/>
          <p:nvPr/>
        </p:nvSpPr>
        <p:spPr>
          <a:xfrm rot="16200000">
            <a:off x="539552" y="2154986"/>
            <a:ext cx="720080" cy="720080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16632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Teorias</a:t>
            </a:r>
            <a:r>
              <a:rPr lang="pt-PT" sz="1600" b="1" cap="small" dirty="0">
                <a:solidFill>
                  <a:srgbClr val="0070C0"/>
                </a:solidFill>
              </a:rPr>
              <a:t> </a:t>
            </a:r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explicativas</a:t>
            </a:r>
            <a:r>
              <a:rPr lang="pt-PT" sz="1600" b="1" cap="small" dirty="0">
                <a:solidFill>
                  <a:srgbClr val="0070C0"/>
                </a:solidFill>
              </a:rPr>
              <a:t> </a:t>
            </a:r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</a:t>
            </a:r>
            <a:r>
              <a:rPr lang="pt-PT" sz="1600" b="1" cap="small" dirty="0">
                <a:solidFill>
                  <a:srgbClr val="0070C0"/>
                </a:solidFill>
              </a:rPr>
              <a:t> </a:t>
            </a:r>
            <a:r>
              <a:rPr lang="pt-PT" sz="2400" b="1" cap="sm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conhecimento</a:t>
            </a:r>
          </a:p>
        </p:txBody>
      </p:sp>
      <p:sp>
        <p:nvSpPr>
          <p:cNvPr id="5" name="Half Frame 16"/>
          <p:cNvSpPr/>
          <p:nvPr/>
        </p:nvSpPr>
        <p:spPr>
          <a:xfrm rot="10800000">
            <a:off x="1115616" y="188640"/>
            <a:ext cx="5544616" cy="481926"/>
          </a:xfrm>
          <a:prstGeom prst="halfFrame">
            <a:avLst>
              <a:gd name="adj1" fmla="val 26597"/>
              <a:gd name="adj2" fmla="val 1928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03648" y="2204864"/>
            <a:ext cx="23599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6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Empirismo</a:t>
            </a:r>
          </a:p>
        </p:txBody>
      </p:sp>
      <p:sp>
        <p:nvSpPr>
          <p:cNvPr id="10" name="Parallelogram 18"/>
          <p:cNvSpPr/>
          <p:nvPr/>
        </p:nvSpPr>
        <p:spPr>
          <a:xfrm>
            <a:off x="467544" y="1124744"/>
            <a:ext cx="8064896" cy="792088"/>
          </a:xfrm>
          <a:prstGeom prst="parallelogram">
            <a:avLst>
              <a:gd name="adj" fmla="val 79946"/>
            </a:avLst>
          </a:prstGeom>
          <a:solidFill>
            <a:schemeClr val="bg2">
              <a:lumMod val="75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TextBox 4"/>
          <p:cNvSpPr txBox="1"/>
          <p:nvPr/>
        </p:nvSpPr>
        <p:spPr>
          <a:xfrm>
            <a:off x="1043608" y="1124744"/>
            <a:ext cx="7309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cap="smal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pt-PT" sz="4000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roblemas do conhecimento</a:t>
            </a:r>
            <a:endParaRPr lang="pt-PT" sz="4000" b="1" cap="small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5" name="Grupo 14"/>
          <p:cNvGrpSpPr/>
          <p:nvPr/>
        </p:nvGrpSpPr>
        <p:grpSpPr>
          <a:xfrm>
            <a:off x="1547664" y="2852936"/>
            <a:ext cx="8496944" cy="3794294"/>
            <a:chOff x="395536" y="2852936"/>
            <a:chExt cx="8496944" cy="3794294"/>
          </a:xfrm>
        </p:grpSpPr>
        <p:sp>
          <p:nvSpPr>
            <p:cNvPr id="9" name="Rectangle 9"/>
            <p:cNvSpPr/>
            <p:nvPr/>
          </p:nvSpPr>
          <p:spPr>
            <a:xfrm>
              <a:off x="539552" y="2996952"/>
              <a:ext cx="8352928" cy="35702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pt-PT" sz="2800" b="1" dirty="0"/>
                <a:t>David Hume </a:t>
              </a:r>
              <a:r>
                <a:rPr lang="pt-PT" sz="2800" dirty="0"/>
                <a:t>(1711-1776)</a:t>
              </a:r>
            </a:p>
            <a:p>
              <a:pPr>
                <a:spcBef>
                  <a:spcPts val="1200"/>
                </a:spcBef>
              </a:pPr>
              <a:r>
                <a:rPr lang="pt-PT" sz="2800" dirty="0"/>
                <a:t>A experiência como fonte de conhecimento (impressões e ideias</a:t>
              </a:r>
              <a:r>
                <a:rPr lang="pt-PT" sz="2800" dirty="0" smtClean="0"/>
                <a:t>).</a:t>
              </a:r>
              <a:endParaRPr lang="pt-PT" sz="2800" dirty="0"/>
            </a:p>
            <a:p>
              <a:pPr>
                <a:spcBef>
                  <a:spcPts val="1200"/>
                </a:spcBef>
              </a:pPr>
              <a:r>
                <a:rPr lang="pt-PT" sz="2800" dirty="0"/>
                <a:t>Posição </a:t>
              </a:r>
              <a:r>
                <a:rPr lang="pt-PT" sz="2800" dirty="0" smtClean="0"/>
                <a:t>cética </a:t>
              </a:r>
              <a:r>
                <a:rPr lang="pt-PT" sz="2800" dirty="0"/>
                <a:t>acerca da possibilidade do </a:t>
              </a:r>
              <a:r>
                <a:rPr lang="pt-PT" sz="2800" dirty="0" smtClean="0"/>
                <a:t>conhecimento.</a:t>
              </a:r>
              <a:endParaRPr lang="pt-PT" sz="2800" dirty="0"/>
            </a:p>
            <a:p>
              <a:pPr>
                <a:spcBef>
                  <a:spcPts val="1200"/>
                </a:spcBef>
              </a:pPr>
              <a:r>
                <a:rPr lang="pt-PT" sz="2800" dirty="0"/>
                <a:t>Conhecimento </a:t>
              </a:r>
              <a:r>
                <a:rPr lang="pt-PT" sz="2800" dirty="0" smtClean="0"/>
                <a:t>contingente dependendo da experiência.</a:t>
              </a:r>
              <a:endParaRPr lang="pt-PT" sz="2800" dirty="0"/>
            </a:p>
          </p:txBody>
        </p:sp>
        <p:sp>
          <p:nvSpPr>
            <p:cNvPr id="12" name="Half Frame 15"/>
            <p:cNvSpPr/>
            <p:nvPr/>
          </p:nvSpPr>
          <p:spPr>
            <a:xfrm>
              <a:off x="395536" y="2852936"/>
              <a:ext cx="847745" cy="481926"/>
            </a:xfrm>
            <a:prstGeom prst="halfFrame">
              <a:avLst>
                <a:gd name="adj1" fmla="val 28421"/>
                <a:gd name="adj2" fmla="val 19284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  <p:sp>
          <p:nvSpPr>
            <p:cNvPr id="13" name="Half Frame 15"/>
            <p:cNvSpPr/>
            <p:nvPr/>
          </p:nvSpPr>
          <p:spPr>
            <a:xfrm rot="10800000">
              <a:off x="1907704" y="6165304"/>
              <a:ext cx="847745" cy="481926"/>
            </a:xfrm>
            <a:prstGeom prst="halfFrame">
              <a:avLst>
                <a:gd name="adj1" fmla="val 28421"/>
                <a:gd name="adj2" fmla="val 19284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</p:grpSp>
      <p:sp>
        <p:nvSpPr>
          <p:cNvPr id="14" name="Down Arrow 22"/>
          <p:cNvSpPr/>
          <p:nvPr/>
        </p:nvSpPr>
        <p:spPr>
          <a:xfrm rot="16200000">
            <a:off x="539552" y="2154986"/>
            <a:ext cx="720080" cy="720080"/>
          </a:xfrm>
          <a:prstGeom prst="downArrow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e17d3c2dd6c49f91c56733f5c8ceaa537f2b0ec"/>
  <p:tag name="ISPRING_RESOURCE_PATHS_HASH_PRESENTER" val="c31d4419a3c5afc287b0b7ef5475de6aca5a91f"/>
</p:tagLst>
</file>

<file path=ppt/theme/theme1.xml><?xml version="1.0" encoding="utf-8"?>
<a:theme xmlns:a="http://schemas.openxmlformats.org/drawingml/2006/main" name="Office Theme">
  <a:themeElements>
    <a:clrScheme name="Raiz">
      <a:dk1>
        <a:srgbClr val="555555"/>
      </a:dk1>
      <a:lt1>
        <a:srgbClr val="555555"/>
      </a:lt1>
      <a:dk2>
        <a:srgbClr val="FFFFFF"/>
      </a:dk2>
      <a:lt2>
        <a:srgbClr val="FFFFFF"/>
      </a:lt2>
      <a:accent1>
        <a:srgbClr val="96C832"/>
      </a:accent1>
      <a:accent2>
        <a:srgbClr val="7F7F7F"/>
      </a:accent2>
      <a:accent3>
        <a:srgbClr val="92D050"/>
      </a:accent3>
      <a:accent4>
        <a:srgbClr val="96C832"/>
      </a:accent4>
      <a:accent5>
        <a:srgbClr val="7F7F7F"/>
      </a:accent5>
      <a:accent6>
        <a:srgbClr val="555555"/>
      </a:accent6>
      <a:hlink>
        <a:srgbClr val="96C832"/>
      </a:hlink>
      <a:folHlink>
        <a:srgbClr val="555555"/>
      </a:folHlink>
    </a:clrScheme>
    <a:fontScheme name="Personalizado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335</Words>
  <Application>Microsoft Office PowerPoint</Application>
  <PresentationFormat>Apresentação no Ecrã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Bloco Gráfico, Lda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csmartins</dc:creator>
  <cp:lastModifiedBy>Victor</cp:lastModifiedBy>
  <cp:revision>45</cp:revision>
  <dcterms:created xsi:type="dcterms:W3CDTF">2011-12-12T15:36:58Z</dcterms:created>
  <dcterms:modified xsi:type="dcterms:W3CDTF">2017-04-19T13:37:38Z</dcterms:modified>
</cp:coreProperties>
</file>