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8" r:id="rId2"/>
    <p:sldId id="298" r:id="rId3"/>
    <p:sldId id="305" r:id="rId4"/>
    <p:sldId id="306" r:id="rId5"/>
    <p:sldId id="307" r:id="rId6"/>
    <p:sldId id="308" r:id="rId7"/>
    <p:sldId id="309" r:id="rId8"/>
    <p:sldId id="310" r:id="rId9"/>
    <p:sldId id="314" r:id="rId10"/>
    <p:sldId id="311" r:id="rId11"/>
    <p:sldId id="312" r:id="rId12"/>
    <p:sldId id="316" r:id="rId13"/>
  </p:sldIdLst>
  <p:sldSz cx="9753600" cy="73152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04">
          <p15:clr>
            <a:srgbClr val="A4A3A4"/>
          </p15:clr>
        </p15:guide>
        <p15:guide id="2" pos="3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5E5C"/>
    <a:srgbClr val="0F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35" autoAdjust="0"/>
    <p:restoredTop sz="94660"/>
  </p:normalViewPr>
  <p:slideViewPr>
    <p:cSldViewPr snapToGrid="0">
      <p:cViewPr>
        <p:scale>
          <a:sx n="93" d="100"/>
          <a:sy n="93" d="100"/>
        </p:scale>
        <p:origin x="-936" y="0"/>
      </p:cViewPr>
      <p:guideLst>
        <p:guide orient="horz" pos="2304"/>
        <p:guide pos="30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9"/>
          <p:cNvSpPr/>
          <p:nvPr userDrawn="1"/>
        </p:nvSpPr>
        <p:spPr>
          <a:xfrm rot="16200000" flipH="1">
            <a:off x="2871554" y="1460923"/>
            <a:ext cx="4255723" cy="10453762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0" name="Trapezoid 9"/>
          <p:cNvSpPr/>
          <p:nvPr userDrawn="1"/>
        </p:nvSpPr>
        <p:spPr>
          <a:xfrm rot="16200000" flipH="1" flipV="1">
            <a:off x="2215870" y="-101798"/>
            <a:ext cx="5102693" cy="10747560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2" name="Trapezoid 11"/>
          <p:cNvSpPr/>
          <p:nvPr userDrawn="1"/>
        </p:nvSpPr>
        <p:spPr>
          <a:xfrm rot="16200000">
            <a:off x="3127669" y="997699"/>
            <a:ext cx="3498264" cy="9753598"/>
          </a:xfrm>
          <a:prstGeom prst="trapezoid">
            <a:avLst>
              <a:gd name="adj" fmla="val 22977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3" name="Trapezoid 9"/>
          <p:cNvSpPr/>
          <p:nvPr userDrawn="1"/>
        </p:nvSpPr>
        <p:spPr>
          <a:xfrm rot="16200000">
            <a:off x="3568034" y="-4761787"/>
            <a:ext cx="2862764" cy="10453762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4" name="Trapezoid 9"/>
          <p:cNvSpPr/>
          <p:nvPr userDrawn="1"/>
        </p:nvSpPr>
        <p:spPr>
          <a:xfrm rot="5400000" flipH="1">
            <a:off x="664319" y="-1410555"/>
            <a:ext cx="1530179" cy="3090039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74317 h 9974317"/>
              <a:gd name="connsiteX1" fmla="*/ 2905650 w 3761677"/>
              <a:gd name="connsiteY1" fmla="*/ 0 h 9974317"/>
              <a:gd name="connsiteX2" fmla="*/ 3761677 w 3761677"/>
              <a:gd name="connsiteY2" fmla="*/ 105102 h 9974317"/>
              <a:gd name="connsiteX3" fmla="*/ 3758400 w 3761677"/>
              <a:gd name="connsiteY3" fmla="*/ 9858703 h 9974317"/>
              <a:gd name="connsiteX4" fmla="*/ 0 w 3761677"/>
              <a:gd name="connsiteY4" fmla="*/ 9974317 h 997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677" h="9974317">
                <a:moveTo>
                  <a:pt x="0" y="9974317"/>
                </a:moveTo>
                <a:cubicBezTo>
                  <a:pt x="12976" y="9928771"/>
                  <a:pt x="2892675" y="56056"/>
                  <a:pt x="2905650" y="0"/>
                </a:cubicBezTo>
                <a:cubicBezTo>
                  <a:pt x="3828932" y="0"/>
                  <a:pt x="2838395" y="105102"/>
                  <a:pt x="3761677" y="105102"/>
                </a:cubicBezTo>
                <a:cubicBezTo>
                  <a:pt x="3760585" y="3356302"/>
                  <a:pt x="3759492" y="6607503"/>
                  <a:pt x="3758400" y="9858703"/>
                </a:cubicBezTo>
                <a:lnTo>
                  <a:pt x="0" y="9974317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</p:spTree>
    <p:extLst>
      <p:ext uri="{BB962C8B-B14F-4D97-AF65-F5344CB8AC3E}">
        <p14:creationId xmlns:p14="http://schemas.microsoft.com/office/powerpoint/2010/main" val="2364709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apezoid 10"/>
          <p:cNvSpPr/>
          <p:nvPr userDrawn="1"/>
        </p:nvSpPr>
        <p:spPr>
          <a:xfrm rot="16200000">
            <a:off x="1003684" y="-1292029"/>
            <a:ext cx="7731744" cy="9850619"/>
          </a:xfrm>
          <a:prstGeom prst="trapezoid">
            <a:avLst>
              <a:gd name="adj" fmla="val 3035"/>
            </a:avLst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8" name="Trapezoid 17"/>
          <p:cNvSpPr/>
          <p:nvPr userDrawn="1"/>
        </p:nvSpPr>
        <p:spPr>
          <a:xfrm rot="5400000">
            <a:off x="1534503" y="-1103583"/>
            <a:ext cx="6684582" cy="9753598"/>
          </a:xfrm>
          <a:prstGeom prst="trapezoid">
            <a:avLst>
              <a:gd name="adj" fmla="val 3035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3" name="Trapezoid 9"/>
          <p:cNvSpPr/>
          <p:nvPr userDrawn="1"/>
        </p:nvSpPr>
        <p:spPr>
          <a:xfrm rot="5400000">
            <a:off x="4491832" y="-5062476"/>
            <a:ext cx="1015168" cy="10453762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4" name="Trapezoid 9"/>
          <p:cNvSpPr/>
          <p:nvPr userDrawn="1"/>
        </p:nvSpPr>
        <p:spPr>
          <a:xfrm rot="16200000" flipH="1">
            <a:off x="4413597" y="-4588771"/>
            <a:ext cx="1198187" cy="10256611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74317 h 9974317"/>
              <a:gd name="connsiteX1" fmla="*/ 2905650 w 3761677"/>
              <a:gd name="connsiteY1" fmla="*/ 0 h 9974317"/>
              <a:gd name="connsiteX2" fmla="*/ 3761677 w 3761677"/>
              <a:gd name="connsiteY2" fmla="*/ 105102 h 9974317"/>
              <a:gd name="connsiteX3" fmla="*/ 3758400 w 3761677"/>
              <a:gd name="connsiteY3" fmla="*/ 9858703 h 9974317"/>
              <a:gd name="connsiteX4" fmla="*/ 0 w 3761677"/>
              <a:gd name="connsiteY4" fmla="*/ 9974317 h 997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677" h="9974317">
                <a:moveTo>
                  <a:pt x="0" y="9974317"/>
                </a:moveTo>
                <a:cubicBezTo>
                  <a:pt x="12976" y="9928771"/>
                  <a:pt x="2892675" y="56056"/>
                  <a:pt x="2905650" y="0"/>
                </a:cubicBezTo>
                <a:cubicBezTo>
                  <a:pt x="3828932" y="0"/>
                  <a:pt x="2838395" y="105102"/>
                  <a:pt x="3761677" y="105102"/>
                </a:cubicBezTo>
                <a:cubicBezTo>
                  <a:pt x="3760585" y="3356302"/>
                  <a:pt x="3759492" y="6607503"/>
                  <a:pt x="3758400" y="9858703"/>
                </a:cubicBezTo>
                <a:lnTo>
                  <a:pt x="0" y="9974317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5" name="Trapezoid 14"/>
          <p:cNvSpPr/>
          <p:nvPr userDrawn="1"/>
        </p:nvSpPr>
        <p:spPr>
          <a:xfrm rot="16200000">
            <a:off x="1534494" y="-1103585"/>
            <a:ext cx="6684588" cy="9753598"/>
          </a:xfrm>
          <a:prstGeom prst="trapezoid">
            <a:avLst>
              <a:gd name="adj" fmla="val 3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6" name="Trapezoid 9"/>
          <p:cNvSpPr/>
          <p:nvPr userDrawn="1"/>
        </p:nvSpPr>
        <p:spPr>
          <a:xfrm rot="5400000" flipH="1">
            <a:off x="337066" y="-976732"/>
            <a:ext cx="1198187" cy="2647128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74317 h 9974317"/>
              <a:gd name="connsiteX1" fmla="*/ 2905650 w 3761677"/>
              <a:gd name="connsiteY1" fmla="*/ 0 h 9974317"/>
              <a:gd name="connsiteX2" fmla="*/ 3761677 w 3761677"/>
              <a:gd name="connsiteY2" fmla="*/ 105102 h 9974317"/>
              <a:gd name="connsiteX3" fmla="*/ 3758400 w 3761677"/>
              <a:gd name="connsiteY3" fmla="*/ 9858703 h 9974317"/>
              <a:gd name="connsiteX4" fmla="*/ 0 w 3761677"/>
              <a:gd name="connsiteY4" fmla="*/ 9974317 h 997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677" h="9974317">
                <a:moveTo>
                  <a:pt x="0" y="9974317"/>
                </a:moveTo>
                <a:cubicBezTo>
                  <a:pt x="12976" y="9928771"/>
                  <a:pt x="2892675" y="56056"/>
                  <a:pt x="2905650" y="0"/>
                </a:cubicBezTo>
                <a:cubicBezTo>
                  <a:pt x="3828932" y="0"/>
                  <a:pt x="2838395" y="105102"/>
                  <a:pt x="3761677" y="105102"/>
                </a:cubicBezTo>
                <a:cubicBezTo>
                  <a:pt x="3760585" y="3356302"/>
                  <a:pt x="3759492" y="6607503"/>
                  <a:pt x="3758400" y="9858703"/>
                </a:cubicBezTo>
                <a:lnTo>
                  <a:pt x="0" y="9974317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7" name="Trapezoid 16"/>
          <p:cNvSpPr/>
          <p:nvPr userDrawn="1"/>
        </p:nvSpPr>
        <p:spPr>
          <a:xfrm rot="5400000">
            <a:off x="4558288" y="-4421883"/>
            <a:ext cx="677840" cy="9965033"/>
          </a:xfrm>
          <a:prstGeom prst="trapezoid">
            <a:avLst>
              <a:gd name="adj" fmla="val 22977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9" name="Trapezoid 9"/>
          <p:cNvSpPr/>
          <p:nvPr userDrawn="1"/>
        </p:nvSpPr>
        <p:spPr>
          <a:xfrm rot="16200000">
            <a:off x="4491832" y="1940088"/>
            <a:ext cx="1015168" cy="10453762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20" name="Trapezoid 9"/>
          <p:cNvSpPr/>
          <p:nvPr userDrawn="1"/>
        </p:nvSpPr>
        <p:spPr>
          <a:xfrm rot="5400000" flipH="1">
            <a:off x="4432166" y="2136971"/>
            <a:ext cx="1198187" cy="10256611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74317 h 9974317"/>
              <a:gd name="connsiteX1" fmla="*/ 2905650 w 3761677"/>
              <a:gd name="connsiteY1" fmla="*/ 0 h 9974317"/>
              <a:gd name="connsiteX2" fmla="*/ 3761677 w 3761677"/>
              <a:gd name="connsiteY2" fmla="*/ 105102 h 9974317"/>
              <a:gd name="connsiteX3" fmla="*/ 3758400 w 3761677"/>
              <a:gd name="connsiteY3" fmla="*/ 9858703 h 9974317"/>
              <a:gd name="connsiteX4" fmla="*/ 0 w 3761677"/>
              <a:gd name="connsiteY4" fmla="*/ 9974317 h 997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677" h="9974317">
                <a:moveTo>
                  <a:pt x="0" y="9974317"/>
                </a:moveTo>
                <a:cubicBezTo>
                  <a:pt x="12976" y="9928771"/>
                  <a:pt x="2892675" y="56056"/>
                  <a:pt x="2905650" y="0"/>
                </a:cubicBezTo>
                <a:cubicBezTo>
                  <a:pt x="3828932" y="0"/>
                  <a:pt x="2838395" y="105102"/>
                  <a:pt x="3761677" y="105102"/>
                </a:cubicBezTo>
                <a:cubicBezTo>
                  <a:pt x="3760585" y="3356302"/>
                  <a:pt x="3759492" y="6607503"/>
                  <a:pt x="3758400" y="9858703"/>
                </a:cubicBezTo>
                <a:lnTo>
                  <a:pt x="0" y="9974317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22" name="Trapezoid 21"/>
          <p:cNvSpPr/>
          <p:nvPr userDrawn="1"/>
        </p:nvSpPr>
        <p:spPr>
          <a:xfrm rot="16200000">
            <a:off x="4211489" y="1893916"/>
            <a:ext cx="1200836" cy="9965033"/>
          </a:xfrm>
          <a:prstGeom prst="trapezoid">
            <a:avLst>
              <a:gd name="adj" fmla="val 22977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1" y="0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b="0" dirty="0" smtClean="0">
                <a:solidFill>
                  <a:srgbClr val="000000"/>
                </a:solidFill>
                <a:effectLst/>
              </a:rPr>
              <a:t>O que é o conhecimento?</a:t>
            </a:r>
            <a:endParaRPr lang="pt-PT" sz="2800" b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9407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9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iming>
    <p:tnLst>
      <p:par>
        <p:cTn id="1" dur="indefinite" restart="never" nodeType="tmRoot"/>
      </p:par>
    </p:tnLst>
  </p:timing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5748932"/>
            <a:ext cx="9753599" cy="140598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216000" tIns="180000" rIns="576000" bIns="180000" rtlCol="0" anchor="t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3300" b="0" dirty="0">
                <a:solidFill>
                  <a:srgbClr val="000000"/>
                </a:solidFill>
                <a:effectLst/>
              </a:rPr>
              <a:t>Descrição e interpretação da atividade cognoscitiva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4977395"/>
            <a:ext cx="9753599" cy="112301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80000" tIns="180000" rIns="576000" bIns="18000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5200" dirty="0"/>
              <a:t>O que é o conhecimento?</a:t>
            </a:r>
          </a:p>
        </p:txBody>
      </p:sp>
    </p:spTree>
    <p:extLst>
      <p:ext uri="{BB962C8B-B14F-4D97-AF65-F5344CB8AC3E}">
        <p14:creationId xmlns:p14="http://schemas.microsoft.com/office/powerpoint/2010/main" val="262851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636" y="670348"/>
            <a:ext cx="95339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Conclusões</a:t>
            </a:r>
            <a:endParaRPr lang="pt-PT" sz="2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3576" y="1190302"/>
            <a:ext cx="8705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dirty="0">
                <a:latin typeface="Calibri" panose="020F0502020204030204" pitchFamily="34" charset="0"/>
              </a:rPr>
              <a:t>Pelo contraexemplo de </a:t>
            </a:r>
            <a:r>
              <a:rPr lang="pt-PT" sz="2400" dirty="0" err="1">
                <a:latin typeface="Calibri" panose="020F0502020204030204" pitchFamily="34" charset="0"/>
              </a:rPr>
              <a:t>Gettier</a:t>
            </a:r>
            <a:r>
              <a:rPr lang="pt-PT" sz="2400" dirty="0">
                <a:latin typeface="Calibri" panose="020F0502020204030204" pitchFamily="34" charset="0"/>
              </a:rPr>
              <a:t> percebemos que</a:t>
            </a:r>
            <a:r>
              <a:rPr lang="pt-PT" sz="2400" dirty="0" smtClean="0">
                <a:latin typeface="Calibri" panose="020F0502020204030204" pitchFamily="34" charset="0"/>
              </a:rPr>
              <a:t>:</a:t>
            </a:r>
            <a:endParaRPr lang="pt-PT" sz="2400" dirty="0"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3983" y="1710256"/>
            <a:ext cx="806676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spcBef>
                <a:spcPts val="1200"/>
              </a:spcBef>
              <a:buAutoNum type="arabicPeriod"/>
            </a:pPr>
            <a:r>
              <a:rPr lang="pt-PT" sz="2000" b="1" dirty="0">
                <a:latin typeface="Calibri" panose="020F0502020204030204" pitchFamily="34" charset="0"/>
              </a:rPr>
              <a:t> </a:t>
            </a:r>
            <a:r>
              <a:rPr lang="pt-PT" sz="2200" dirty="0" smtClean="0">
                <a:latin typeface="Calibri" panose="020F0502020204030204" pitchFamily="34" charset="0"/>
              </a:rPr>
              <a:t>O </a:t>
            </a:r>
            <a:r>
              <a:rPr lang="pt-PT" sz="2200" dirty="0">
                <a:latin typeface="Calibri" panose="020F0502020204030204" pitchFamily="34" charset="0"/>
              </a:rPr>
              <a:t>sujeito tem dados para acreditar na proposição em causa</a:t>
            </a:r>
            <a:r>
              <a:rPr lang="pt-PT" sz="2200" dirty="0" smtClean="0">
                <a:latin typeface="Calibri" panose="020F0502020204030204" pitchFamily="34" charset="0"/>
              </a:rPr>
              <a:t>,</a:t>
            </a:r>
            <a:br>
              <a:rPr lang="pt-PT" sz="2200" dirty="0" smtClean="0">
                <a:latin typeface="Calibri" panose="020F0502020204030204" pitchFamily="34" charset="0"/>
              </a:rPr>
            </a:br>
            <a:r>
              <a:rPr lang="pt-PT" sz="2200" dirty="0" smtClean="0">
                <a:latin typeface="Calibri" panose="020F0502020204030204" pitchFamily="34" charset="0"/>
              </a:rPr>
              <a:t> </a:t>
            </a:r>
            <a:r>
              <a:rPr lang="pt-PT" sz="2200" dirty="0">
                <a:latin typeface="Calibri" panose="020F0502020204030204" pitchFamily="34" charset="0"/>
              </a:rPr>
              <a:t>dados estes que são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altamente credíveis</a:t>
            </a:r>
            <a:r>
              <a:rPr lang="pt-PT" sz="2200" dirty="0">
                <a:latin typeface="Calibri" panose="020F0502020204030204" pitchFamily="34" charset="0"/>
              </a:rPr>
              <a:t>, mas não </a:t>
            </a:r>
            <a:r>
              <a:rPr lang="pt-PT" sz="2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infalíveis</a:t>
            </a:r>
            <a:r>
              <a:rPr lang="pt-PT" sz="2200" dirty="0" smtClean="0">
                <a:latin typeface="Calibri" panose="020F0502020204030204" pitchFamily="34" charset="0"/>
              </a:rPr>
              <a:t>.</a:t>
            </a:r>
          </a:p>
          <a:p>
            <a:pPr marL="355600" indent="-355600">
              <a:spcBef>
                <a:spcPts val="1200"/>
              </a:spcBef>
              <a:buAutoNum type="arabicPeriod"/>
            </a:pPr>
            <a:r>
              <a:rPr lang="pt-PT" sz="2000" b="1" dirty="0">
                <a:latin typeface="Calibri" panose="020F0502020204030204" pitchFamily="34" charset="0"/>
              </a:rPr>
              <a:t> </a:t>
            </a:r>
            <a:r>
              <a:rPr lang="pt-PT" sz="2200" dirty="0" smtClean="0">
                <a:latin typeface="Calibri" panose="020F0502020204030204" pitchFamily="34" charset="0"/>
              </a:rPr>
              <a:t>O </a:t>
            </a:r>
            <a:r>
              <a:rPr lang="pt-PT" sz="2200" dirty="0">
                <a:latin typeface="Calibri" panose="020F0502020204030204" pitchFamily="34" charset="0"/>
              </a:rPr>
              <a:t>patrão está geralmente certo sobre quem vai ser </a:t>
            </a:r>
            <a:r>
              <a:rPr lang="pt-PT" sz="2200" dirty="0" smtClean="0">
                <a:latin typeface="Calibri" panose="020F0502020204030204" pitchFamily="34" charset="0"/>
              </a:rPr>
              <a:t>promovido.</a:t>
            </a:r>
          </a:p>
          <a:p>
            <a:pPr marL="355600" indent="-355600">
              <a:spcBef>
                <a:spcPts val="1200"/>
              </a:spcBef>
              <a:buAutoNum type="arabicPeriod"/>
            </a:pPr>
            <a:r>
              <a:rPr lang="pt-PT" sz="2000" b="1" dirty="0">
                <a:latin typeface="Calibri" panose="020F0502020204030204" pitchFamily="34" charset="0"/>
              </a:rPr>
              <a:t> </a:t>
            </a:r>
            <a:r>
              <a:rPr lang="pt-PT" sz="2200" dirty="0" smtClean="0">
                <a:latin typeface="Calibri" panose="020F0502020204030204" pitchFamily="34" charset="0"/>
              </a:rPr>
              <a:t>Todavia</a:t>
            </a:r>
            <a:r>
              <a:rPr lang="pt-PT" sz="2200" dirty="0">
                <a:latin typeface="Calibri" panose="020F0502020204030204" pitchFamily="34" charset="0"/>
              </a:rPr>
              <a:t>,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geralmente</a:t>
            </a:r>
            <a:r>
              <a:rPr lang="pt-PT" sz="22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pt-PT" sz="2200" dirty="0">
                <a:latin typeface="Calibri" panose="020F0502020204030204" pitchFamily="34" charset="0"/>
              </a:rPr>
              <a:t>não é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sempre</a:t>
            </a:r>
            <a:r>
              <a:rPr lang="pt-PT" sz="2200" dirty="0">
                <a:latin typeface="Calibri" panose="020F0502020204030204" pitchFamily="34" charset="0"/>
              </a:rPr>
              <a:t>. As fontes da informação </a:t>
            </a:r>
            <a:r>
              <a:rPr lang="pt-PT" sz="2200" dirty="0" smtClean="0">
                <a:latin typeface="Calibri" panose="020F0502020204030204" pitchFamily="34" charset="0"/>
              </a:rPr>
              <a:t>que</a:t>
            </a:r>
            <a:br>
              <a:rPr lang="pt-PT" sz="2200" dirty="0" smtClean="0">
                <a:latin typeface="Calibri" panose="020F0502020204030204" pitchFamily="34" charset="0"/>
              </a:rPr>
            </a:br>
            <a:r>
              <a:rPr lang="pt-PT" sz="2200" dirty="0" smtClean="0">
                <a:latin typeface="Calibri" panose="020F0502020204030204" pitchFamily="34" charset="0"/>
              </a:rPr>
              <a:t> </a:t>
            </a:r>
            <a:r>
              <a:rPr lang="pt-PT" sz="2200" dirty="0">
                <a:latin typeface="Calibri" panose="020F0502020204030204" pitchFamily="34" charset="0"/>
              </a:rPr>
              <a:t>o sujeito explora neste exemplo são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altamente credíveis</a:t>
            </a:r>
            <a:r>
              <a:rPr lang="pt-PT" sz="2200" dirty="0">
                <a:latin typeface="Calibri" panose="020F0502020204030204" pitchFamily="34" charset="0"/>
              </a:rPr>
              <a:t>, </a:t>
            </a:r>
            <a:r>
              <a:rPr lang="pt-PT" sz="2200" dirty="0" smtClean="0">
                <a:latin typeface="Calibri" panose="020F0502020204030204" pitchFamily="34" charset="0"/>
              </a:rPr>
              <a:t>mas</a:t>
            </a:r>
            <a:br>
              <a:rPr lang="pt-PT" sz="2200" dirty="0" smtClean="0">
                <a:latin typeface="Calibri" panose="020F0502020204030204" pitchFamily="34" charset="0"/>
              </a:rPr>
            </a:br>
            <a:r>
              <a:rPr lang="pt-PT" sz="2200" dirty="0" smtClean="0">
                <a:latin typeface="Calibri" panose="020F0502020204030204" pitchFamily="34" charset="0"/>
              </a:rPr>
              <a:t> </a:t>
            </a:r>
            <a:r>
              <a:rPr lang="pt-PT" sz="2200" dirty="0">
                <a:latin typeface="Calibri" panose="020F0502020204030204" pitchFamily="34" charset="0"/>
              </a:rPr>
              <a:t>não são perfeitamente credíveis. Todas as fontes de </a:t>
            </a:r>
            <a:r>
              <a:rPr lang="pt-PT" sz="2200" dirty="0" smtClean="0">
                <a:latin typeface="Calibri" panose="020F0502020204030204" pitchFamily="34" charset="0"/>
              </a:rPr>
              <a:t>informação</a:t>
            </a:r>
            <a:br>
              <a:rPr lang="pt-PT" sz="2200" dirty="0" smtClean="0">
                <a:latin typeface="Calibri" panose="020F0502020204030204" pitchFamily="34" charset="0"/>
              </a:rPr>
            </a:br>
            <a:r>
              <a:rPr lang="pt-PT" sz="2200" dirty="0" smtClean="0">
                <a:latin typeface="Calibri" panose="020F0502020204030204" pitchFamily="34" charset="0"/>
              </a:rPr>
              <a:t> </a:t>
            </a:r>
            <a:r>
              <a:rPr lang="pt-PT" sz="2200" dirty="0">
                <a:latin typeface="Calibri" panose="020F0502020204030204" pitchFamily="34" charset="0"/>
              </a:rPr>
              <a:t>são suscetíveis de erro, pelo menos até certo ponto.</a:t>
            </a:r>
          </a:p>
        </p:txBody>
      </p:sp>
    </p:spTree>
    <p:extLst>
      <p:ext uri="{BB962C8B-B14F-4D97-AF65-F5344CB8AC3E}">
        <p14:creationId xmlns:p14="http://schemas.microsoft.com/office/powerpoint/2010/main" val="60024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636" y="670348"/>
            <a:ext cx="95339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Conclusões</a:t>
            </a:r>
            <a:endParaRPr lang="pt-PT" sz="2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3576" y="1190302"/>
            <a:ext cx="7152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dirty="0" err="1" smtClean="0">
                <a:latin typeface="Calibri" panose="020F0502020204030204" pitchFamily="34" charset="0"/>
              </a:rPr>
              <a:t>Gettier</a:t>
            </a:r>
            <a:r>
              <a:rPr lang="pt-PT" sz="2400" dirty="0" smtClean="0">
                <a:latin typeface="Calibri" panose="020F0502020204030204" pitchFamily="34" charset="0"/>
              </a:rPr>
              <a:t> </a:t>
            </a:r>
            <a:r>
              <a:rPr lang="pt-PT" sz="2400" dirty="0">
                <a:latin typeface="Calibri" panose="020F0502020204030204" pitchFamily="34" charset="0"/>
              </a:rPr>
              <a:t>pôs assim em causa a teoria tradicional do conhecimento, ao afirmar que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a crença verdadeira justificada não é suficiente para haver </a:t>
            </a: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conhecimento</a:t>
            </a:r>
            <a:r>
              <a:rPr lang="pt-PT" sz="2400" dirty="0" smtClean="0">
                <a:latin typeface="Calibri" panose="020F0502020204030204" pitchFamily="34" charset="0"/>
              </a:rPr>
              <a:t>.</a:t>
            </a:r>
            <a:endParaRPr lang="pt-PT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35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5748932"/>
            <a:ext cx="9753599" cy="140598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216000" tIns="180000" rIns="576000" bIns="180000" rtlCol="0" anchor="t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3300" b="0" dirty="0">
                <a:solidFill>
                  <a:srgbClr val="000000"/>
                </a:solidFill>
                <a:effectLst/>
              </a:rPr>
              <a:t>Descrição e interpretação da atividade cognoscitiva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4977395"/>
            <a:ext cx="9753599" cy="112301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80000" tIns="180000" rIns="576000" bIns="18000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5200" dirty="0"/>
              <a:t>O que é o conhecimento?</a:t>
            </a:r>
          </a:p>
        </p:txBody>
      </p:sp>
    </p:spTree>
    <p:extLst>
      <p:ext uri="{BB962C8B-B14F-4D97-AF65-F5344CB8AC3E}">
        <p14:creationId xmlns:p14="http://schemas.microsoft.com/office/powerpoint/2010/main" val="128860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463577" y="1190301"/>
            <a:ext cx="861767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dirty="0">
                <a:latin typeface="Calibri" panose="020F0502020204030204" pitchFamily="34" charset="0"/>
              </a:rPr>
              <a:t>Podemos falar em conhecimento em três sentidos diferentes: </a:t>
            </a:r>
          </a:p>
          <a:p>
            <a:pPr marL="538163" indent="-368300">
              <a:spcBef>
                <a:spcPts val="1200"/>
              </a:spcBef>
              <a:buFont typeface="+mj-lt"/>
              <a:buAutoNum type="arabicPeriod"/>
            </a:pPr>
            <a:r>
              <a:rPr lang="pt-PT" sz="2400" b="1">
                <a:latin typeface="Calibri" panose="020F0502020204030204" pitchFamily="34" charset="0"/>
              </a:rPr>
              <a:t> </a:t>
            </a:r>
            <a:r>
              <a:rPr lang="pt-PT" sz="2400" smtClean="0">
                <a:latin typeface="Calibri" panose="020F0502020204030204" pitchFamily="34" charset="0"/>
              </a:rPr>
              <a:t>«</a:t>
            </a:r>
            <a:r>
              <a:rPr lang="pt-PT" sz="2400" dirty="0">
                <a:latin typeface="Calibri" panose="020F0502020204030204" pitchFamily="34" charset="0"/>
              </a:rPr>
              <a:t>O António sabe andar de bicicleta</a:t>
            </a:r>
            <a:r>
              <a:rPr lang="pt-PT" sz="2400" dirty="0" smtClean="0">
                <a:latin typeface="Calibri" panose="020F0502020204030204" pitchFamily="34" charset="0"/>
              </a:rPr>
              <a:t>.»</a:t>
            </a:r>
            <a:r>
              <a:rPr lang="pt-PT" sz="2400" smtClean="0">
                <a:latin typeface="Calibri" panose="020F0502020204030204" pitchFamily="34" charset="0"/>
              </a:rPr>
              <a:t/>
            </a:r>
            <a:br>
              <a:rPr lang="pt-PT" sz="2400" smtClean="0">
                <a:latin typeface="Calibri" panose="020F0502020204030204" pitchFamily="34" charset="0"/>
              </a:rPr>
            </a:br>
            <a:r>
              <a:rPr lang="pt-PT" sz="2400" smtClean="0">
                <a:latin typeface="Calibri" panose="020F0502020204030204" pitchFamily="34" charset="0"/>
              </a:rPr>
              <a:t> É </a:t>
            </a:r>
            <a:r>
              <a:rPr lang="pt-PT" sz="2400" dirty="0" smtClean="0">
                <a:latin typeface="Calibri" panose="020F0502020204030204" pitchFamily="34" charset="0"/>
              </a:rPr>
              <a:t>um </a:t>
            </a:r>
            <a:r>
              <a:rPr lang="pt-PT" sz="2400" dirty="0">
                <a:latin typeface="Calibri" panose="020F0502020204030204" pitchFamily="34" charset="0"/>
              </a:rPr>
              <a:t>conhecimento de aptidões ou </a:t>
            </a: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saber-fazer</a:t>
            </a:r>
            <a:r>
              <a:rPr lang="pt-PT" sz="2400" dirty="0">
                <a:latin typeface="Calibri" panose="020F0502020204030204" pitchFamily="34" charset="0"/>
              </a:rPr>
              <a:t>.</a:t>
            </a:r>
          </a:p>
          <a:p>
            <a:pPr marL="538163" indent="-368300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>
                <a:latin typeface="Calibri" panose="020F0502020204030204" pitchFamily="34" charset="0"/>
              </a:rPr>
              <a:t> </a:t>
            </a:r>
            <a:r>
              <a:rPr lang="pt-PT" sz="2400" dirty="0" smtClean="0">
                <a:latin typeface="Calibri" panose="020F0502020204030204" pitchFamily="34" charset="0"/>
              </a:rPr>
              <a:t>«</a:t>
            </a:r>
            <a:r>
              <a:rPr lang="pt-PT" sz="2400" dirty="0">
                <a:latin typeface="Calibri" panose="020F0502020204030204" pitchFamily="34" charset="0"/>
              </a:rPr>
              <a:t>A Helena conhece Évora</a:t>
            </a:r>
            <a:r>
              <a:rPr lang="pt-PT" sz="2400" dirty="0" smtClean="0">
                <a:latin typeface="Calibri" panose="020F0502020204030204" pitchFamily="34" charset="0"/>
              </a:rPr>
              <a:t>.»</a:t>
            </a:r>
            <a:br>
              <a:rPr lang="pt-PT" sz="2400" dirty="0" smtClean="0">
                <a:latin typeface="Calibri" panose="020F0502020204030204" pitchFamily="34" charset="0"/>
              </a:rPr>
            </a:br>
            <a:r>
              <a:rPr lang="pt-PT" sz="2400" dirty="0" smtClean="0">
                <a:latin typeface="Calibri" panose="020F0502020204030204" pitchFamily="34" charset="0"/>
              </a:rPr>
              <a:t> Trata-se </a:t>
            </a:r>
            <a:r>
              <a:rPr lang="pt-PT" sz="2400" dirty="0">
                <a:latin typeface="Calibri" panose="020F0502020204030204" pitchFamily="34" charset="0"/>
              </a:rPr>
              <a:t>de um conhecimento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por</a:t>
            </a:r>
            <a:r>
              <a:rPr lang="pt-PT" sz="24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contacto</a:t>
            </a:r>
            <a:r>
              <a:rPr lang="pt-PT" sz="2400" dirty="0" smtClean="0">
                <a:latin typeface="Calibri" panose="020F0502020204030204" pitchFamily="34" charset="0"/>
              </a:rPr>
              <a:t>. </a:t>
            </a:r>
            <a:endParaRPr lang="pt-PT" sz="2400" dirty="0">
              <a:latin typeface="Calibri" panose="020F0502020204030204" pitchFamily="34" charset="0"/>
            </a:endParaRPr>
          </a:p>
          <a:p>
            <a:pPr marL="538163" indent="-368300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 smtClean="0">
                <a:latin typeface="Calibri" panose="020F0502020204030204" pitchFamily="34" charset="0"/>
              </a:rPr>
              <a:t> </a:t>
            </a:r>
            <a:r>
              <a:rPr lang="pt-PT" sz="2400" dirty="0" smtClean="0">
                <a:latin typeface="Calibri" panose="020F0502020204030204" pitchFamily="34" charset="0"/>
              </a:rPr>
              <a:t>«</a:t>
            </a:r>
            <a:r>
              <a:rPr lang="pt-PT" sz="2400" dirty="0">
                <a:latin typeface="Calibri" panose="020F0502020204030204" pitchFamily="34" charset="0"/>
              </a:rPr>
              <a:t>O Vítor sabe que a serra do Marão fica em Portugal</a:t>
            </a:r>
            <a:r>
              <a:rPr lang="pt-PT" sz="2400" dirty="0" smtClean="0">
                <a:latin typeface="Calibri" panose="020F0502020204030204" pitchFamily="34" charset="0"/>
              </a:rPr>
              <a:t>.»</a:t>
            </a:r>
            <a:br>
              <a:rPr lang="pt-PT" sz="2400" dirty="0" smtClean="0">
                <a:latin typeface="Calibri" panose="020F0502020204030204" pitchFamily="34" charset="0"/>
              </a:rPr>
            </a:br>
            <a:r>
              <a:rPr lang="pt-PT" sz="2400" dirty="0" smtClean="0">
                <a:latin typeface="Calibri" panose="020F0502020204030204" pitchFamily="34" charset="0"/>
              </a:rPr>
              <a:t> É </a:t>
            </a:r>
            <a:r>
              <a:rPr lang="pt-PT" sz="2400" dirty="0">
                <a:latin typeface="Calibri" panose="020F0502020204030204" pitchFamily="34" charset="0"/>
              </a:rPr>
              <a:t>o conhecimento dito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proposicional</a:t>
            </a:r>
            <a:r>
              <a:rPr lang="pt-PT" sz="2400" dirty="0" smtClean="0">
                <a:latin typeface="Calibri" panose="020F0502020204030204" pitchFamily="34" charset="0"/>
              </a:rPr>
              <a:t>.</a:t>
            </a:r>
            <a:endParaRPr lang="pt-PT" sz="2400" dirty="0"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9636" y="670348"/>
            <a:ext cx="8861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Tipos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de conhecimento</a:t>
            </a:r>
          </a:p>
        </p:txBody>
      </p:sp>
    </p:spTree>
    <p:extLst>
      <p:ext uri="{BB962C8B-B14F-4D97-AF65-F5344CB8AC3E}">
        <p14:creationId xmlns:p14="http://schemas.microsoft.com/office/powerpoint/2010/main" val="2733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636" y="670348"/>
            <a:ext cx="8861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O que é o conhecimento?</a:t>
            </a:r>
            <a:endParaRPr lang="pt-PT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553476" y="1232295"/>
            <a:ext cx="4745033" cy="1101696"/>
          </a:xfrm>
          <a:custGeom>
            <a:avLst/>
            <a:gdLst>
              <a:gd name="connsiteX0" fmla="*/ 0 w 4272855"/>
              <a:gd name="connsiteY0" fmla="*/ 0 h 1101696"/>
              <a:gd name="connsiteX1" fmla="*/ 4272855 w 4272855"/>
              <a:gd name="connsiteY1" fmla="*/ 0 h 1101696"/>
              <a:gd name="connsiteX2" fmla="*/ 4272855 w 4272855"/>
              <a:gd name="connsiteY2" fmla="*/ 1101696 h 1101696"/>
              <a:gd name="connsiteX3" fmla="*/ 0 w 4272855"/>
              <a:gd name="connsiteY3" fmla="*/ 1101696 h 1101696"/>
              <a:gd name="connsiteX4" fmla="*/ 0 w 4272855"/>
              <a:gd name="connsiteY4" fmla="*/ 0 h 1101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2855" h="1101696">
                <a:moveTo>
                  <a:pt x="0" y="0"/>
                </a:moveTo>
                <a:lnTo>
                  <a:pt x="4272855" y="0"/>
                </a:lnTo>
                <a:lnTo>
                  <a:pt x="4272855" y="1101696"/>
                </a:lnTo>
                <a:lnTo>
                  <a:pt x="0" y="1101696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3360" tIns="121920" rIns="213360" bIns="121920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30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  <a:t>Análise fenomenológica</a:t>
            </a:r>
            <a:br>
              <a:rPr lang="pt-PT" sz="30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</a:br>
            <a:r>
              <a:rPr lang="pt-PT" sz="30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  <a:t>do conhecimento</a:t>
            </a:r>
            <a:endParaRPr lang="pt-PT" sz="3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53476" y="2333992"/>
            <a:ext cx="4745033" cy="3503137"/>
          </a:xfrm>
          <a:custGeom>
            <a:avLst/>
            <a:gdLst>
              <a:gd name="connsiteX0" fmla="*/ 0 w 4272855"/>
              <a:gd name="connsiteY0" fmla="*/ 0 h 4199850"/>
              <a:gd name="connsiteX1" fmla="*/ 4272855 w 4272855"/>
              <a:gd name="connsiteY1" fmla="*/ 0 h 4199850"/>
              <a:gd name="connsiteX2" fmla="*/ 4272855 w 4272855"/>
              <a:gd name="connsiteY2" fmla="*/ 4199850 h 4199850"/>
              <a:gd name="connsiteX3" fmla="*/ 0 w 4272855"/>
              <a:gd name="connsiteY3" fmla="*/ 4199850 h 4199850"/>
              <a:gd name="connsiteX4" fmla="*/ 0 w 4272855"/>
              <a:gd name="connsiteY4" fmla="*/ 0 h 419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2855" h="4199850">
                <a:moveTo>
                  <a:pt x="0" y="0"/>
                </a:moveTo>
                <a:lnTo>
                  <a:pt x="4272855" y="0"/>
                </a:lnTo>
                <a:lnTo>
                  <a:pt x="4272855" y="4199850"/>
                </a:lnTo>
                <a:lnTo>
                  <a:pt x="0" y="41998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90000"/>
            </a:schemeClr>
          </a:solidFill>
          <a:ln>
            <a:solidFill>
              <a:srgbClr val="C00000">
                <a:alpha val="90000"/>
              </a:srgb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016" tIns="128016" rIns="170688" bIns="192024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pt-PT" sz="2400" kern="1200" dirty="0" smtClean="0">
                <a:latin typeface="+mn-lt"/>
                <a:ea typeface="Verdana" pitchFamily="34" charset="0"/>
                <a:cs typeface="Verdana" pitchFamily="34" charset="0"/>
              </a:rPr>
              <a:t>O conhecimento é uma relação entre um sujeito e um objeto.</a:t>
            </a:r>
            <a:endParaRPr lang="pt-PT" sz="2400" kern="1200" dirty="0">
              <a:latin typeface="+mn-lt"/>
            </a:endParaRP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pt-PT" sz="2400" kern="1200" dirty="0" smtClean="0">
                <a:latin typeface="+mn-lt"/>
                <a:ea typeface="Verdana" pitchFamily="34" charset="0"/>
                <a:cs typeface="Verdana" pitchFamily="34" charset="0"/>
              </a:rPr>
              <a:t>O sujeito conhece o objeto;</a:t>
            </a:r>
            <a:br>
              <a:rPr lang="pt-PT" sz="2400" kern="1200" dirty="0" smtClean="0">
                <a:latin typeface="+mn-lt"/>
                <a:ea typeface="Verdana" pitchFamily="34" charset="0"/>
                <a:cs typeface="Verdana" pitchFamily="34" charset="0"/>
              </a:rPr>
            </a:br>
            <a:r>
              <a:rPr lang="pt-PT" sz="2400" kern="1200" dirty="0" smtClean="0">
                <a:latin typeface="+mn-lt"/>
                <a:ea typeface="Verdana" pitchFamily="34" charset="0"/>
                <a:cs typeface="Verdana" pitchFamily="34" charset="0"/>
              </a:rPr>
              <a:t>o objeto é conhecido pelo sujeito.</a:t>
            </a:r>
            <a:endParaRPr lang="pt-PT" sz="2400" kern="1200" dirty="0">
              <a:latin typeface="+mn-lt"/>
            </a:endParaRP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pt-PT" sz="2400" kern="1200" dirty="0" smtClean="0">
                <a:latin typeface="+mn-lt"/>
                <a:ea typeface="Verdana" pitchFamily="34" charset="0"/>
                <a:cs typeface="Verdana" pitchFamily="34" charset="0"/>
              </a:rPr>
              <a:t>Há uma correlação entre eles.</a:t>
            </a: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pt-PT" sz="2400" kern="1200" dirty="0" smtClean="0">
                <a:latin typeface="+mn-lt"/>
                <a:ea typeface="Verdana" pitchFamily="34" charset="0"/>
                <a:cs typeface="Verdana" pitchFamily="34" charset="0"/>
              </a:rPr>
              <a:t>O sujeito apreende o objeto e constrói uma imagem ou representação do objeto, que é o conhecimento.</a:t>
            </a:r>
            <a:endParaRPr lang="pt-PT" sz="2400" kern="12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466152" y="1227793"/>
            <a:ext cx="3615095" cy="1101696"/>
          </a:xfrm>
          <a:custGeom>
            <a:avLst/>
            <a:gdLst>
              <a:gd name="connsiteX0" fmla="*/ 0 w 4272855"/>
              <a:gd name="connsiteY0" fmla="*/ 0 h 1101696"/>
              <a:gd name="connsiteX1" fmla="*/ 4272855 w 4272855"/>
              <a:gd name="connsiteY1" fmla="*/ 0 h 1101696"/>
              <a:gd name="connsiteX2" fmla="*/ 4272855 w 4272855"/>
              <a:gd name="connsiteY2" fmla="*/ 1101696 h 1101696"/>
              <a:gd name="connsiteX3" fmla="*/ 0 w 4272855"/>
              <a:gd name="connsiteY3" fmla="*/ 1101696 h 1101696"/>
              <a:gd name="connsiteX4" fmla="*/ 0 w 4272855"/>
              <a:gd name="connsiteY4" fmla="*/ 0 h 1101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2855" h="1101696">
                <a:moveTo>
                  <a:pt x="0" y="0"/>
                </a:moveTo>
                <a:lnTo>
                  <a:pt x="4272855" y="0"/>
                </a:lnTo>
                <a:lnTo>
                  <a:pt x="4272855" y="1101696"/>
                </a:lnTo>
                <a:lnTo>
                  <a:pt x="0" y="1101696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3360" tIns="121920" rIns="213360" bIns="121920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30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  <a:t>Teoria tradicional</a:t>
            </a:r>
            <a:br>
              <a:rPr lang="pt-PT" sz="30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</a:br>
            <a:r>
              <a:rPr lang="pt-PT" sz="30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itchFamily="34" charset="0"/>
                <a:cs typeface="Verdana" pitchFamily="34" charset="0"/>
              </a:rPr>
              <a:t>do conhecimento</a:t>
            </a:r>
            <a:endParaRPr lang="pt-PT" sz="3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466152" y="2345594"/>
            <a:ext cx="3615095" cy="2076094"/>
          </a:xfrm>
          <a:custGeom>
            <a:avLst/>
            <a:gdLst>
              <a:gd name="connsiteX0" fmla="*/ 0 w 4272855"/>
              <a:gd name="connsiteY0" fmla="*/ 0 h 2213698"/>
              <a:gd name="connsiteX1" fmla="*/ 4272855 w 4272855"/>
              <a:gd name="connsiteY1" fmla="*/ 0 h 2213698"/>
              <a:gd name="connsiteX2" fmla="*/ 4272855 w 4272855"/>
              <a:gd name="connsiteY2" fmla="*/ 2213698 h 2213698"/>
              <a:gd name="connsiteX3" fmla="*/ 0 w 4272855"/>
              <a:gd name="connsiteY3" fmla="*/ 2213698 h 2213698"/>
              <a:gd name="connsiteX4" fmla="*/ 0 w 4272855"/>
              <a:gd name="connsiteY4" fmla="*/ 0 h 2213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2855" h="2213698">
                <a:moveTo>
                  <a:pt x="0" y="0"/>
                </a:moveTo>
                <a:lnTo>
                  <a:pt x="4272855" y="0"/>
                </a:lnTo>
                <a:lnTo>
                  <a:pt x="4272855" y="2213698"/>
                </a:lnTo>
                <a:lnTo>
                  <a:pt x="0" y="22136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90000"/>
            </a:schemeClr>
          </a:solidFill>
          <a:ln>
            <a:solidFill>
              <a:srgbClr val="C00000">
                <a:alpha val="90000"/>
              </a:srgb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016" tIns="128016" rIns="170688" bIns="192024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pt-PT" sz="2400" kern="1200" dirty="0" smtClean="0">
                <a:latin typeface="+mn-lt"/>
                <a:ea typeface="Verdana" pitchFamily="34" charset="0"/>
                <a:cs typeface="Verdana" pitchFamily="34" charset="0"/>
              </a:rPr>
              <a:t>Remonta a Platão.</a:t>
            </a:r>
            <a:endParaRPr lang="pt-PT" sz="2400" kern="1200" dirty="0">
              <a:latin typeface="+mn-lt"/>
            </a:endParaRP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pt-PT" sz="2400" kern="1200" dirty="0" smtClean="0">
                <a:latin typeface="+mn-lt"/>
                <a:ea typeface="Verdana" pitchFamily="34" charset="0"/>
                <a:cs typeface="Verdana" pitchFamily="34" charset="0"/>
              </a:rPr>
              <a:t>Define o conhecimento proposicional como crença verdadeira justificada.</a:t>
            </a:r>
            <a:endParaRPr lang="pt-PT" sz="2400" kern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716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636" y="670348"/>
            <a:ext cx="95339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Teoria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tradicional do </a:t>
            </a: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conhecimento</a:t>
            </a:r>
            <a:endParaRPr lang="pt-PT" sz="20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3577" y="1190302"/>
            <a:ext cx="777377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>
                <a:latin typeface="Calibri" panose="020F0502020204030204" pitchFamily="34" charset="0"/>
              </a:rPr>
              <a:t>O que é necessário para que um indivíduo possa afirmar que sabe algo</a:t>
            </a:r>
            <a:r>
              <a:rPr lang="pt-PT" sz="2400" b="1" dirty="0" smtClean="0">
                <a:latin typeface="Calibri" panose="020F0502020204030204" pitchFamily="34" charset="0"/>
              </a:rPr>
              <a:t>?</a:t>
            </a:r>
            <a:endParaRPr lang="pt-PT" sz="2400" b="1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pt-PT" sz="2400" dirty="0">
                <a:latin typeface="Calibri" panose="020F0502020204030204" pitchFamily="34" charset="0"/>
              </a:rPr>
              <a:t>Atentemos na definição de </a:t>
            </a:r>
            <a:r>
              <a:rPr lang="pt-PT" sz="2400" dirty="0" smtClean="0">
                <a:latin typeface="Calibri" panose="020F0502020204030204" pitchFamily="34" charset="0"/>
              </a:rPr>
              <a:t>solteiro.</a:t>
            </a:r>
            <a:endParaRPr lang="pt-PT" sz="2400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pt-PT" sz="2400" dirty="0">
                <a:latin typeface="Calibri" panose="020F0502020204030204" pitchFamily="34" charset="0"/>
              </a:rPr>
              <a:t>Para qualquer indivíduo, alguém é solteiro se </a:t>
            </a:r>
            <a:r>
              <a:rPr lang="pt-PT" sz="2400" dirty="0" smtClean="0">
                <a:latin typeface="Calibri" panose="020F0502020204030204" pitchFamily="34" charset="0"/>
              </a:rPr>
              <a:t>e, </a:t>
            </a:r>
            <a:r>
              <a:rPr lang="pt-PT" sz="2400" dirty="0">
                <a:latin typeface="Calibri" panose="020F0502020204030204" pitchFamily="34" charset="0"/>
              </a:rPr>
              <a:t>somente </a:t>
            </a:r>
            <a:r>
              <a:rPr lang="pt-PT" sz="2400" dirty="0" smtClean="0">
                <a:latin typeface="Calibri" panose="020F0502020204030204" pitchFamily="34" charset="0"/>
              </a:rPr>
              <a:t>se,:</a:t>
            </a:r>
            <a:endParaRPr lang="pt-PT" sz="2400" dirty="0">
              <a:latin typeface="Calibri" panose="020F0502020204030204" pitchFamily="34" charset="0"/>
            </a:endParaRPr>
          </a:p>
          <a:p>
            <a:pPr marL="446088" indent="-271463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 smtClean="0">
                <a:latin typeface="Calibri" panose="020F0502020204030204" pitchFamily="34" charset="0"/>
              </a:rPr>
              <a:t> </a:t>
            </a:r>
            <a:r>
              <a:rPr lang="pt-PT" sz="2400" dirty="0" smtClean="0">
                <a:latin typeface="Calibri" panose="020F0502020204030204" pitchFamily="34" charset="0"/>
              </a:rPr>
              <a:t>For </a:t>
            </a:r>
            <a:r>
              <a:rPr lang="pt-PT" sz="2400" dirty="0">
                <a:latin typeface="Calibri" panose="020F0502020204030204" pitchFamily="34" charset="0"/>
              </a:rPr>
              <a:t>um adulto.</a:t>
            </a:r>
          </a:p>
          <a:p>
            <a:pPr marL="446088" indent="-271463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 smtClean="0">
                <a:latin typeface="Calibri" panose="020F0502020204030204" pitchFamily="34" charset="0"/>
              </a:rPr>
              <a:t> </a:t>
            </a:r>
            <a:r>
              <a:rPr lang="pt-PT" sz="2400" dirty="0" smtClean="0">
                <a:latin typeface="Calibri" panose="020F0502020204030204" pitchFamily="34" charset="0"/>
              </a:rPr>
              <a:t>For </a:t>
            </a:r>
            <a:r>
              <a:rPr lang="pt-PT" sz="2400" dirty="0">
                <a:latin typeface="Calibri" panose="020F0502020204030204" pitchFamily="34" charset="0"/>
              </a:rPr>
              <a:t>homem.</a:t>
            </a:r>
          </a:p>
          <a:p>
            <a:pPr marL="446088" indent="-271463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 smtClean="0">
                <a:latin typeface="Calibri" panose="020F0502020204030204" pitchFamily="34" charset="0"/>
              </a:rPr>
              <a:t> </a:t>
            </a:r>
            <a:r>
              <a:rPr lang="pt-PT" sz="2400" dirty="0" smtClean="0">
                <a:latin typeface="Calibri" panose="020F0502020204030204" pitchFamily="34" charset="0"/>
              </a:rPr>
              <a:t>Não for </a:t>
            </a:r>
            <a:r>
              <a:rPr lang="pt-PT" sz="2400" dirty="0">
                <a:latin typeface="Calibri" panose="020F0502020204030204" pitchFamily="34" charset="0"/>
              </a:rPr>
              <a:t>casado.</a:t>
            </a:r>
          </a:p>
        </p:txBody>
      </p:sp>
    </p:spTree>
    <p:extLst>
      <p:ext uri="{BB962C8B-B14F-4D97-AF65-F5344CB8AC3E}">
        <p14:creationId xmlns:p14="http://schemas.microsoft.com/office/powerpoint/2010/main" val="58059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636" y="670348"/>
            <a:ext cx="95339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Teoria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tradicional do </a:t>
            </a: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conhecimento</a:t>
            </a:r>
            <a:endParaRPr lang="pt-PT" sz="2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3577" y="1190302"/>
            <a:ext cx="836727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>
                <a:latin typeface="Calibri" panose="020F0502020204030204" pitchFamily="34" charset="0"/>
              </a:rPr>
              <a:t>Na definição apresentada dizemos que: </a:t>
            </a:r>
          </a:p>
          <a:p>
            <a:pPr marL="457200" indent="-282575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 smtClean="0">
                <a:latin typeface="Calibri" panose="020F0502020204030204" pitchFamily="34" charset="0"/>
              </a:rPr>
              <a:t> </a:t>
            </a:r>
            <a:r>
              <a:rPr lang="pt-PT" sz="2400" dirty="0" smtClean="0">
                <a:latin typeface="Calibri" panose="020F0502020204030204" pitchFamily="34" charset="0"/>
              </a:rPr>
              <a:t>Se </a:t>
            </a:r>
            <a:r>
              <a:rPr lang="pt-PT" sz="2400" dirty="0">
                <a:latin typeface="Calibri" panose="020F0502020204030204" pitchFamily="34" charset="0"/>
              </a:rPr>
              <a:t>um indivíduo tem as características apontadas, então é </a:t>
            </a:r>
            <a:br>
              <a:rPr lang="pt-PT" sz="2400" dirty="0">
                <a:latin typeface="Calibri" panose="020F0502020204030204" pitchFamily="34" charset="0"/>
              </a:rPr>
            </a:br>
            <a:r>
              <a:rPr lang="pt-PT" sz="2400" dirty="0" smtClean="0">
                <a:latin typeface="Calibri" panose="020F0502020204030204" pitchFamily="34" charset="0"/>
              </a:rPr>
              <a:t> solteiro</a:t>
            </a:r>
            <a:r>
              <a:rPr lang="pt-PT" sz="2400" dirty="0">
                <a:latin typeface="Calibri" panose="020F0502020204030204" pitchFamily="34" charset="0"/>
              </a:rPr>
              <a:t>. Assim, dizemos que elas são condições </a:t>
            </a: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suficientes</a:t>
            </a:r>
            <a:b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</a:br>
            <a:r>
              <a:rPr lang="pt-PT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pt-PT" sz="2400" dirty="0">
                <a:latin typeface="Calibri" panose="020F0502020204030204" pitchFamily="34" charset="0"/>
              </a:rPr>
              <a:t>para que se seja </a:t>
            </a:r>
            <a:r>
              <a:rPr lang="pt-PT" sz="2400" dirty="0" smtClean="0">
                <a:latin typeface="Calibri" panose="020F0502020204030204" pitchFamily="34" charset="0"/>
              </a:rPr>
              <a:t>solteiro.</a:t>
            </a:r>
          </a:p>
          <a:p>
            <a:pPr marL="457200" indent="-282575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 smtClean="0">
                <a:latin typeface="Calibri" panose="020F0502020204030204" pitchFamily="34" charset="0"/>
              </a:rPr>
              <a:t> </a:t>
            </a:r>
            <a:r>
              <a:rPr lang="pt-PT" sz="2400" dirty="0" smtClean="0">
                <a:latin typeface="Calibri" panose="020F0502020204030204" pitchFamily="34" charset="0"/>
              </a:rPr>
              <a:t>Se </a:t>
            </a:r>
            <a:r>
              <a:rPr lang="pt-PT" sz="2400" dirty="0">
                <a:latin typeface="Calibri" panose="020F0502020204030204" pitchFamily="34" charset="0"/>
              </a:rPr>
              <a:t>um indivíduo é solteiro, é porque tem essas três </a:t>
            </a:r>
            <a:r>
              <a:rPr lang="pt-PT" sz="2400" dirty="0" smtClean="0">
                <a:latin typeface="Calibri" panose="020F0502020204030204" pitchFamily="34" charset="0"/>
              </a:rPr>
              <a:t/>
            </a:r>
            <a:br>
              <a:rPr lang="pt-PT" sz="2400" dirty="0" smtClean="0">
                <a:latin typeface="Calibri" panose="020F0502020204030204" pitchFamily="34" charset="0"/>
              </a:rPr>
            </a:br>
            <a:r>
              <a:rPr lang="pt-PT" sz="2400" dirty="0" smtClean="0">
                <a:latin typeface="Calibri" panose="020F0502020204030204" pitchFamily="34" charset="0"/>
              </a:rPr>
              <a:t> características</a:t>
            </a:r>
            <a:r>
              <a:rPr lang="pt-PT" sz="2400" dirty="0">
                <a:latin typeface="Calibri" panose="020F0502020204030204" pitchFamily="34" charset="0"/>
              </a:rPr>
              <a:t>, e então dizemos que cada uma delas é uma </a:t>
            </a:r>
            <a:r>
              <a:rPr lang="pt-PT" sz="2400" dirty="0" smtClean="0">
                <a:latin typeface="Calibri" panose="020F0502020204030204" pitchFamily="34" charset="0"/>
              </a:rPr>
              <a:t/>
            </a:r>
            <a:br>
              <a:rPr lang="pt-PT" sz="2400" dirty="0" smtClean="0">
                <a:latin typeface="Calibri" panose="020F0502020204030204" pitchFamily="34" charset="0"/>
              </a:rPr>
            </a:br>
            <a:r>
              <a:rPr lang="pt-PT" sz="2400" dirty="0" smtClean="0">
                <a:latin typeface="Calibri" panose="020F0502020204030204" pitchFamily="34" charset="0"/>
              </a:rPr>
              <a:t> condição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necessária</a:t>
            </a:r>
            <a:r>
              <a:rPr lang="pt-PT" sz="24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pt-PT" sz="2400" dirty="0">
                <a:latin typeface="Calibri" panose="020F0502020204030204" pitchFamily="34" charset="0"/>
              </a:rPr>
              <a:t>para se ser solteiro.</a:t>
            </a:r>
          </a:p>
        </p:txBody>
      </p:sp>
    </p:spTree>
    <p:extLst>
      <p:ext uri="{BB962C8B-B14F-4D97-AF65-F5344CB8AC3E}">
        <p14:creationId xmlns:p14="http://schemas.microsoft.com/office/powerpoint/2010/main" val="382675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636" y="670348"/>
            <a:ext cx="95339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Teoria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tradicional do </a:t>
            </a: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conhecimento</a:t>
            </a:r>
            <a:endParaRPr lang="pt-PT" sz="2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3577" y="1190302"/>
            <a:ext cx="836727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>
                <a:latin typeface="Calibri" panose="020F0502020204030204" pitchFamily="34" charset="0"/>
              </a:rPr>
              <a:t>Segundo a teoria tradicional do conhecimento, são necessários três requisitos para haver conhecimento:</a:t>
            </a:r>
          </a:p>
          <a:p>
            <a:pPr marL="457200" indent="-282575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 smtClean="0">
                <a:latin typeface="Calibri" panose="020F0502020204030204" pitchFamily="34" charset="0"/>
              </a:rPr>
              <a:t> </a:t>
            </a: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Crença</a:t>
            </a:r>
            <a:r>
              <a:rPr lang="pt-PT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pt-PT" sz="2400" dirty="0">
                <a:latin typeface="Calibri" panose="020F0502020204030204" pitchFamily="34" charset="0"/>
              </a:rPr>
              <a:t>-  se alguém sabe que uma proposição é </a:t>
            </a:r>
            <a:r>
              <a:rPr lang="pt-PT" sz="2400" dirty="0" smtClean="0">
                <a:latin typeface="Calibri" panose="020F0502020204030204" pitchFamily="34" charset="0"/>
              </a:rPr>
              <a:t>verdadeira,</a:t>
            </a:r>
            <a:br>
              <a:rPr lang="pt-PT" sz="2400" dirty="0" smtClean="0">
                <a:latin typeface="Calibri" panose="020F0502020204030204" pitchFamily="34" charset="0"/>
              </a:rPr>
            </a:br>
            <a:r>
              <a:rPr lang="pt-PT" sz="2400" dirty="0" smtClean="0">
                <a:latin typeface="Calibri" panose="020F0502020204030204" pitchFamily="34" charset="0"/>
              </a:rPr>
              <a:t> então </a:t>
            </a:r>
            <a:r>
              <a:rPr lang="pt-PT" sz="2400" dirty="0">
                <a:latin typeface="Calibri" panose="020F0502020204030204" pitchFamily="34" charset="0"/>
              </a:rPr>
              <a:t>tem de acreditar que é verdadeira. </a:t>
            </a:r>
          </a:p>
          <a:p>
            <a:pPr marL="457200" indent="-282575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>
                <a:latin typeface="Calibri" panose="020F0502020204030204" pitchFamily="34" charset="0"/>
              </a:rPr>
              <a:t> </a:t>
            </a: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Verdade</a:t>
            </a:r>
            <a:r>
              <a:rPr lang="pt-PT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pt-PT" sz="2400" dirty="0">
                <a:latin typeface="Calibri" panose="020F0502020204030204" pitchFamily="34" charset="0"/>
              </a:rPr>
              <a:t>- se alguém sabe que uma proposição é verdadeira</a:t>
            </a:r>
            <a:r>
              <a:rPr lang="pt-PT" sz="2400" dirty="0" smtClean="0">
                <a:latin typeface="Calibri" panose="020F0502020204030204" pitchFamily="34" charset="0"/>
              </a:rPr>
              <a:t>,</a:t>
            </a:r>
            <a:br>
              <a:rPr lang="pt-PT" sz="2400" dirty="0" smtClean="0">
                <a:latin typeface="Calibri" panose="020F0502020204030204" pitchFamily="34" charset="0"/>
              </a:rPr>
            </a:br>
            <a:r>
              <a:rPr lang="pt-PT" sz="2400" dirty="0" smtClean="0">
                <a:latin typeface="Calibri" panose="020F0502020204030204" pitchFamily="34" charset="0"/>
              </a:rPr>
              <a:t> </a:t>
            </a:r>
            <a:r>
              <a:rPr lang="pt-PT" sz="2400" dirty="0">
                <a:latin typeface="Calibri" panose="020F0502020204030204" pitchFamily="34" charset="0"/>
              </a:rPr>
              <a:t>então a proposição tem de ser verdadeira.</a:t>
            </a:r>
          </a:p>
          <a:p>
            <a:pPr marL="457200" indent="-282575">
              <a:spcBef>
                <a:spcPts val="1200"/>
              </a:spcBef>
              <a:buFont typeface="+mj-lt"/>
              <a:buAutoNum type="arabicPeriod"/>
            </a:pPr>
            <a:r>
              <a:rPr lang="pt-PT" sz="2400" b="1" dirty="0">
                <a:latin typeface="Calibri" panose="020F0502020204030204" pitchFamily="34" charset="0"/>
              </a:rPr>
              <a:t> </a:t>
            </a: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Justificação</a:t>
            </a:r>
            <a:r>
              <a:rPr lang="pt-PT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pt-PT" sz="2400" dirty="0">
                <a:latin typeface="Calibri" panose="020F0502020204030204" pitchFamily="34" charset="0"/>
              </a:rPr>
              <a:t>- para haver conhecimento têm de existir </a:t>
            </a:r>
            <a:r>
              <a:rPr lang="pt-PT" sz="2400" dirty="0" smtClean="0">
                <a:latin typeface="Calibri" panose="020F0502020204030204" pitchFamily="34" charset="0"/>
              </a:rPr>
              <a:t>provas</a:t>
            </a:r>
            <a:br>
              <a:rPr lang="pt-PT" sz="2400" dirty="0" smtClean="0">
                <a:latin typeface="Calibri" panose="020F0502020204030204" pitchFamily="34" charset="0"/>
              </a:rPr>
            </a:br>
            <a:r>
              <a:rPr lang="pt-PT" sz="2400" dirty="0" smtClean="0">
                <a:latin typeface="Calibri" panose="020F0502020204030204" pitchFamily="34" charset="0"/>
              </a:rPr>
              <a:t> </a:t>
            </a:r>
            <a:r>
              <a:rPr lang="pt-PT" sz="2400" dirty="0">
                <a:latin typeface="Calibri" panose="020F0502020204030204" pitchFamily="34" charset="0"/>
              </a:rPr>
              <a:t>que sustentem essa crença verdadeira . </a:t>
            </a:r>
          </a:p>
        </p:txBody>
      </p:sp>
    </p:spTree>
    <p:extLst>
      <p:ext uri="{BB962C8B-B14F-4D97-AF65-F5344CB8AC3E}">
        <p14:creationId xmlns:p14="http://schemas.microsoft.com/office/powerpoint/2010/main" val="217256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636" y="670348"/>
            <a:ext cx="95339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Contraexemplo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de </a:t>
            </a:r>
            <a:r>
              <a:rPr lang="pt-PT" sz="24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Gettier</a:t>
            </a:r>
            <a:endParaRPr lang="pt-PT" sz="2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3577" y="1190302"/>
            <a:ext cx="8367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dirty="0">
                <a:latin typeface="Calibri" panose="020F0502020204030204" pitchFamily="34" charset="0"/>
              </a:rPr>
              <a:t>A teoria tradicional do conhecimento diz que todos os casos de crença verdadeira justificada são casos de conhecimento</a:t>
            </a:r>
            <a:r>
              <a:rPr lang="pt-PT" sz="2400" dirty="0" smtClean="0">
                <a:latin typeface="Calibri" panose="020F0502020204030204" pitchFamily="34" charset="0"/>
              </a:rPr>
              <a:t>.</a:t>
            </a:r>
            <a:endParaRPr lang="pt-PT" sz="2400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8837" y="2317644"/>
            <a:ext cx="39205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dirty="0" smtClean="0">
                <a:latin typeface="Calibri" panose="020F0502020204030204" pitchFamily="34" charset="0"/>
              </a:rPr>
              <a:t>O </a:t>
            </a:r>
            <a:r>
              <a:rPr lang="pt-PT" sz="2400" dirty="0">
                <a:latin typeface="Calibri" panose="020F0502020204030204" pitchFamily="34" charset="0"/>
              </a:rPr>
              <a:t>filósofo norte-americano Edmund </a:t>
            </a:r>
            <a:r>
              <a:rPr lang="pt-PT" sz="2400" dirty="0" err="1">
                <a:latin typeface="Calibri" panose="020F0502020204030204" pitchFamily="34" charset="0"/>
              </a:rPr>
              <a:t>Gettier</a:t>
            </a:r>
            <a:r>
              <a:rPr lang="pt-PT" sz="2400" dirty="0">
                <a:latin typeface="Calibri" panose="020F0502020204030204" pitchFamily="34" charset="0"/>
              </a:rPr>
              <a:t> (1927-) veio afirmar que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ainda que um indivíduo possa ter uma crença verdadeira justificada pode não ter conhecimento</a:t>
            </a:r>
            <a:r>
              <a:rPr lang="pt-PT" sz="2400" dirty="0">
                <a:latin typeface="Calibri" panose="020F0502020204030204" pitchFamily="34" charset="0"/>
              </a:rPr>
              <a:t>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369" y="2214376"/>
            <a:ext cx="5009563" cy="3755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744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636" y="670348"/>
            <a:ext cx="95339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Contraexemplo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de </a:t>
            </a:r>
            <a:r>
              <a:rPr lang="pt-PT" sz="24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Gettier</a:t>
            </a:r>
            <a:endParaRPr lang="pt-PT" sz="2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3576" y="1190302"/>
            <a:ext cx="870547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200" dirty="0">
                <a:latin typeface="Calibri" panose="020F0502020204030204" pitchFamily="34" charset="0"/>
              </a:rPr>
              <a:t>Smith trabalha num escritório e sabe que alguém será promovido em breve. O patrão, que é uma pessoa em quem se pode confiar, diz a Smith que Jones será promovido. Smith acabou de contar as moedas no bolso de Jones, encontrando 10 moedas. Smith tem então boas informações para acreditar </a:t>
            </a:r>
            <a:r>
              <a:rPr lang="pt-PT" sz="2200" dirty="0" smtClean="0">
                <a:latin typeface="Calibri" panose="020F0502020204030204" pitchFamily="34" charset="0"/>
              </a:rPr>
              <a:t>no seguinte:</a:t>
            </a:r>
            <a:endParaRPr lang="pt-PT" sz="2200" dirty="0"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3576" y="3097696"/>
            <a:ext cx="75531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)</a:t>
            </a:r>
            <a:r>
              <a:rPr lang="pt-PT" sz="22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pt-PT" sz="2200" dirty="0">
                <a:latin typeface="Calibri" panose="020F0502020204030204" pitchFamily="34" charset="0"/>
              </a:rPr>
              <a:t>Jones será promovido e Jones tem 10 moedas no bolso</a:t>
            </a:r>
            <a:r>
              <a:rPr lang="pt-PT" sz="2200" dirty="0" smtClean="0">
                <a:latin typeface="Calibri" panose="020F0502020204030204" pitchFamily="34" charset="0"/>
              </a:rPr>
              <a:t>.</a:t>
            </a:r>
            <a:endParaRPr lang="pt-PT" sz="2200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9814" y="3812326"/>
            <a:ext cx="87054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200" dirty="0">
                <a:latin typeface="Calibri" panose="020F0502020204030204" pitchFamily="34" charset="0"/>
              </a:rPr>
              <a:t> Smith deduz, então, deste enunciado o seguinte: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3576" y="4534675"/>
            <a:ext cx="75531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b) </a:t>
            </a:r>
            <a:r>
              <a:rPr lang="pt-PT" sz="2200" dirty="0">
                <a:latin typeface="Calibri" panose="020F0502020204030204" pitchFamily="34" charset="0"/>
              </a:rPr>
              <a:t>O homem que será promovido tem 10 moedas no bolso.</a:t>
            </a:r>
          </a:p>
        </p:txBody>
      </p:sp>
    </p:spTree>
    <p:extLst>
      <p:ext uri="{BB962C8B-B14F-4D97-AF65-F5344CB8AC3E}">
        <p14:creationId xmlns:p14="http://schemas.microsoft.com/office/powerpoint/2010/main" val="257504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6" grpId="0" uiExpand="1" build="p"/>
      <p:bldP spid="10" grpId="0" build="p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9636" y="670348"/>
            <a:ext cx="95339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Contraexemplo </a:t>
            </a:r>
            <a:r>
              <a:rPr lang="pt-P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de </a:t>
            </a:r>
            <a:r>
              <a:rPr lang="pt-PT" sz="2400" b="1" dirty="0" err="1">
                <a:solidFill>
                  <a:srgbClr val="C00000"/>
                </a:solidFill>
                <a:latin typeface="Calibri" panose="020F0502020204030204" pitchFamily="34" charset="0"/>
              </a:rPr>
              <a:t>Gettier</a:t>
            </a:r>
            <a:endParaRPr lang="pt-PT" sz="2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3577" y="1263972"/>
            <a:ext cx="850994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200" dirty="0" smtClean="0">
                <a:latin typeface="Calibri" panose="020F0502020204030204" pitchFamily="34" charset="0"/>
              </a:rPr>
              <a:t>Suponha-se </a:t>
            </a:r>
            <a:r>
              <a:rPr lang="pt-PT" sz="2200" dirty="0">
                <a:latin typeface="Calibri" panose="020F0502020204030204" pitchFamily="34" charset="0"/>
              </a:rPr>
              <a:t>agora que Jones não receberá a promoção, embora Smith não o saiba. Em vez disso, será o próprio Smith a ser promovido. E suponha-se que Smith também tem dez moedas dentro do bolso. Smith acredita em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b</a:t>
            </a:r>
            <a:r>
              <a:rPr lang="pt-PT" sz="2200" dirty="0">
                <a:latin typeface="Calibri" panose="020F0502020204030204" pitchFamily="34" charset="0"/>
              </a:rPr>
              <a:t> e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b</a:t>
            </a:r>
            <a:r>
              <a:rPr lang="pt-PT" sz="2200" dirty="0">
                <a:latin typeface="Calibri" panose="020F0502020204030204" pitchFamily="34" charset="0"/>
              </a:rPr>
              <a:t> é verdadeira. </a:t>
            </a:r>
            <a:r>
              <a:rPr lang="pt-PT" sz="2200" dirty="0" err="1">
                <a:latin typeface="Calibri" panose="020F0502020204030204" pitchFamily="34" charset="0"/>
              </a:rPr>
              <a:t>Gettier</a:t>
            </a:r>
            <a:r>
              <a:rPr lang="pt-PT" sz="2200" dirty="0">
                <a:latin typeface="Calibri" panose="020F0502020204030204" pitchFamily="34" charset="0"/>
              </a:rPr>
              <a:t> afirma que Smith acredita justificadamente em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b</a:t>
            </a:r>
            <a:r>
              <a:rPr lang="pt-PT" sz="2200" dirty="0">
                <a:latin typeface="Calibri" panose="020F0502020204030204" pitchFamily="34" charset="0"/>
              </a:rPr>
              <a:t>, dado que a deduziu de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a</a:t>
            </a:r>
            <a:r>
              <a:rPr lang="pt-PT" sz="2200" dirty="0">
                <a:latin typeface="Calibri" panose="020F0502020204030204" pitchFamily="34" charset="0"/>
              </a:rPr>
              <a:t>. Apesar de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a</a:t>
            </a:r>
            <a:r>
              <a:rPr lang="pt-PT" sz="2200" dirty="0">
                <a:latin typeface="Calibri" panose="020F0502020204030204" pitchFamily="34" charset="0"/>
              </a:rPr>
              <a:t> ser falsa, Smith tem excelentes razões para pensar que é </a:t>
            </a:r>
            <a:r>
              <a:rPr lang="pt-PT" sz="2200" dirty="0" smtClean="0">
                <a:latin typeface="Calibri" panose="020F0502020204030204" pitchFamily="34" charset="0"/>
              </a:rPr>
              <a:t>verdadeira.</a:t>
            </a:r>
          </a:p>
          <a:p>
            <a:pPr>
              <a:spcBef>
                <a:spcPts val="1200"/>
              </a:spcBef>
            </a:pPr>
            <a:r>
              <a:rPr lang="pt-PT" sz="2200" dirty="0" err="1" smtClean="0">
                <a:latin typeface="Calibri" panose="020F0502020204030204" pitchFamily="34" charset="0"/>
              </a:rPr>
              <a:t>Gettier</a:t>
            </a:r>
            <a:r>
              <a:rPr lang="pt-PT" sz="2200" dirty="0" smtClean="0">
                <a:latin typeface="Calibri" panose="020F0502020204030204" pitchFamily="34" charset="0"/>
              </a:rPr>
              <a:t> </a:t>
            </a:r>
            <a:r>
              <a:rPr lang="pt-PT" sz="2200" dirty="0">
                <a:latin typeface="Calibri" panose="020F0502020204030204" pitchFamily="34" charset="0"/>
              </a:rPr>
              <a:t>conclui que Smith tem uma crença verdadeira justificada em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b</a:t>
            </a:r>
            <a:r>
              <a:rPr lang="pt-PT" sz="2200" dirty="0">
                <a:latin typeface="Calibri" panose="020F0502020204030204" pitchFamily="34" charset="0"/>
              </a:rPr>
              <a:t>, mas que Smith não sabe que </a:t>
            </a:r>
            <a:r>
              <a:rPr lang="pt-PT" sz="2200" b="1" dirty="0">
                <a:solidFill>
                  <a:srgbClr val="C00000"/>
                </a:solidFill>
                <a:latin typeface="Calibri" panose="020F0502020204030204" pitchFamily="34" charset="0"/>
              </a:rPr>
              <a:t>b</a:t>
            </a:r>
            <a:r>
              <a:rPr lang="pt-PT" sz="2200" dirty="0">
                <a:latin typeface="Calibri" panose="020F0502020204030204" pitchFamily="34" charset="0"/>
              </a:rPr>
              <a:t> é verdadeira.</a:t>
            </a:r>
          </a:p>
        </p:txBody>
      </p:sp>
    </p:spTree>
    <p:extLst>
      <p:ext uri="{BB962C8B-B14F-4D97-AF65-F5344CB8AC3E}">
        <p14:creationId xmlns:p14="http://schemas.microsoft.com/office/powerpoint/2010/main" val="305132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effectLst>
          <a:outerShdw blurRad="63500" sx="102000" sy="102000" algn="ctr" rotWithShape="0">
            <a:prstClr val="black">
              <a:alpha val="40000"/>
            </a:prstClr>
          </a:outerShdw>
        </a:effectLst>
      </a:spPr>
      <a:bodyPr vert="horz" lIns="360000" tIns="180000" rIns="576000" bIns="180000" rtlCol="0" anchor="ctr" anchorCtr="0">
        <a:noAutofit/>
      </a:bodyPr>
      <a:lstStyle>
        <a:defPPr>
          <a:defRPr sz="3200" dirty="0" smtClean="0">
            <a:solidFill>
              <a:srgbClr val="000000"/>
            </a:solidFill>
            <a:effectLst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847</TotalTime>
  <Words>487</Words>
  <Application>Microsoft Office PowerPoint</Application>
  <PresentationFormat>Personalizados</PresentationFormat>
  <Paragraphs>52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Bloco Grafico, Lda.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Afonso</dc:creator>
  <cp:lastModifiedBy>Victor</cp:lastModifiedBy>
  <cp:revision>94</cp:revision>
  <dcterms:created xsi:type="dcterms:W3CDTF">2014-01-20T10:41:54Z</dcterms:created>
  <dcterms:modified xsi:type="dcterms:W3CDTF">2017-04-23T13:05:48Z</dcterms:modified>
</cp:coreProperties>
</file>