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7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64F4A-D2ED-40A2-932E-5E4F3458792B}" type="datetimeFigureOut">
              <a:rPr lang="pt-PT" smtClean="0"/>
              <a:pPr/>
              <a:t>19-02-2016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12DA1-EA6B-461F-8278-4B0BB230A5F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946160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D5C9CA9-1286-446A-A9CA-81A85E2517A0}" type="slidenum">
              <a:rPr lang="pt-PT">
                <a:solidFill>
                  <a:prstClr val="black"/>
                </a:solidFill>
              </a:rPr>
              <a:pPr eaLnBrk="1" hangingPunct="1"/>
              <a:t>4</a:t>
            </a:fld>
            <a:endParaRPr lang="pt-P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78D1D-1DA9-4F18-994D-B6D4D5E22458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542564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E4958-AACA-4B83-B00D-31E1B31872C0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782588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106F1-8B86-41FB-99D6-6F206A3C213A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136765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 userDrawn="1"/>
        </p:nvSpPr>
        <p:spPr>
          <a:xfrm>
            <a:off x="7292975" y="6626225"/>
            <a:ext cx="1069975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 dirty="0">
                <a:solidFill>
                  <a:srgbClr val="151514"/>
                </a:solidFill>
                <a:latin typeface="Arial" pitchFamily="34" charset="0"/>
                <a:cs typeface="Arial" pitchFamily="34" charset="0"/>
              </a:rPr>
              <a:t>Pensar Azul 11</a:t>
            </a:r>
            <a:r>
              <a:rPr lang="pt-PT" sz="900" b="1" spc="-150" dirty="0">
                <a:solidFill>
                  <a:srgbClr val="151514"/>
                </a:solidFill>
                <a:latin typeface="Arial" pitchFamily="34" charset="0"/>
                <a:cs typeface="Arial" pitchFamily="34" charset="0"/>
              </a:rPr>
              <a:t>.º</a:t>
            </a:r>
          </a:p>
        </p:txBody>
      </p:sp>
      <p:sp>
        <p:nvSpPr>
          <p:cNvPr id="6" name="Rectangle 2"/>
          <p:cNvSpPr/>
          <p:nvPr userDrawn="1"/>
        </p:nvSpPr>
        <p:spPr>
          <a:xfrm>
            <a:off x="5048250" y="6659563"/>
            <a:ext cx="2386013" cy="350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09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 </a:t>
            </a: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estrutura do acto de conhecer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</a:t>
            </a:r>
            <a:endParaRPr lang="pt-PT" sz="900" b="1">
              <a:solidFill>
                <a:srgbClr val="151514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sz="800" b="1">
              <a:solidFill>
                <a:srgbClr val="151514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3" descr="TE_HORIZ1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86750" y="6627813"/>
            <a:ext cx="785813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14282" y="214290"/>
            <a:ext cx="3071834" cy="256993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3600" b="1" u="sng" baseline="0">
                <a:solidFill>
                  <a:schemeClr val="accent1"/>
                </a:solidFill>
                <a:latin typeface="+mn-lt"/>
              </a:defRPr>
            </a:lvl1pPr>
            <a:lvl2pPr marL="0" indent="0">
              <a:spcBef>
                <a:spcPts val="900"/>
              </a:spcBef>
              <a:buNone/>
              <a:defRPr sz="2000" u="sng" baseline="0">
                <a:solidFill>
                  <a:schemeClr val="accent1"/>
                </a:solidFill>
              </a:defRPr>
            </a:lvl2pPr>
            <a:lvl3pPr marL="0" indent="0">
              <a:spcBef>
                <a:spcPts val="900"/>
              </a:spcBef>
              <a:buNone/>
              <a:defRPr sz="1800">
                <a:solidFill>
                  <a:schemeClr val="accent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3714744" y="214291"/>
            <a:ext cx="4929188" cy="4616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3714744" y="3429000"/>
            <a:ext cx="4929194" cy="40011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7365716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rmal sem pi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 userDrawn="1"/>
        </p:nvSpPr>
        <p:spPr>
          <a:xfrm>
            <a:off x="7292975" y="6626225"/>
            <a:ext cx="1069975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 dirty="0">
                <a:solidFill>
                  <a:srgbClr val="151514"/>
                </a:solidFill>
                <a:latin typeface="Arial" pitchFamily="34" charset="0"/>
                <a:cs typeface="Arial" pitchFamily="34" charset="0"/>
              </a:rPr>
              <a:t>Pensar Azul 11</a:t>
            </a:r>
            <a:r>
              <a:rPr lang="pt-PT" sz="900" b="1" spc="-150" dirty="0">
                <a:solidFill>
                  <a:srgbClr val="151514"/>
                </a:solidFill>
                <a:latin typeface="Arial" pitchFamily="34" charset="0"/>
                <a:cs typeface="Arial" pitchFamily="34" charset="0"/>
              </a:rPr>
              <a:t>.º</a:t>
            </a:r>
          </a:p>
        </p:txBody>
      </p:sp>
      <p:sp>
        <p:nvSpPr>
          <p:cNvPr id="7" name="Rectangle 2"/>
          <p:cNvSpPr/>
          <p:nvPr userDrawn="1"/>
        </p:nvSpPr>
        <p:spPr>
          <a:xfrm>
            <a:off x="5048250" y="6659563"/>
            <a:ext cx="2386013" cy="350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09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 </a:t>
            </a: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estrutura do acto de conhecer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</a:t>
            </a:r>
            <a:endParaRPr lang="pt-PT" sz="900" b="1">
              <a:solidFill>
                <a:srgbClr val="151514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sz="800" b="1">
              <a:solidFill>
                <a:srgbClr val="151514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3" descr="TE_HORIZ1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86750" y="6627813"/>
            <a:ext cx="785813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14282" y="214290"/>
            <a:ext cx="8429684" cy="1461939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900"/>
              </a:spcBef>
              <a:buNone/>
              <a:defRPr sz="3600" b="1" u="sng" baseline="0">
                <a:solidFill>
                  <a:schemeClr val="accent1"/>
                </a:solidFill>
                <a:latin typeface="+mn-lt"/>
              </a:defRPr>
            </a:lvl1pPr>
            <a:lvl2pPr marL="0" indent="0">
              <a:spcBef>
                <a:spcPts val="900"/>
              </a:spcBef>
              <a:buNone/>
              <a:defRPr sz="2000" u="sng" baseline="0">
                <a:solidFill>
                  <a:schemeClr val="accent1"/>
                </a:solidFill>
              </a:defRPr>
            </a:lvl2pPr>
            <a:lvl3pPr marL="0" indent="0">
              <a:spcBef>
                <a:spcPts val="900"/>
              </a:spcBef>
              <a:buNone/>
              <a:defRPr sz="1800">
                <a:solidFill>
                  <a:schemeClr val="accent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214282" y="1928802"/>
            <a:ext cx="8429656" cy="4616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214282" y="4143380"/>
            <a:ext cx="8429684" cy="40011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564384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/>
          <p:nvPr userDrawn="1"/>
        </p:nvSpPr>
        <p:spPr>
          <a:xfrm>
            <a:off x="7292975" y="6626225"/>
            <a:ext cx="1069975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 dirty="0">
                <a:solidFill>
                  <a:srgbClr val="151514"/>
                </a:solidFill>
                <a:latin typeface="Arial" pitchFamily="34" charset="0"/>
                <a:cs typeface="Arial" pitchFamily="34" charset="0"/>
              </a:rPr>
              <a:t>Pensar Azul 11</a:t>
            </a:r>
            <a:r>
              <a:rPr lang="pt-PT" sz="900" b="1" spc="-150" dirty="0">
                <a:solidFill>
                  <a:srgbClr val="151514"/>
                </a:solidFill>
                <a:latin typeface="Arial" pitchFamily="34" charset="0"/>
                <a:cs typeface="Arial" pitchFamily="34" charset="0"/>
              </a:rPr>
              <a:t>.º</a:t>
            </a:r>
          </a:p>
        </p:txBody>
      </p:sp>
      <p:sp>
        <p:nvSpPr>
          <p:cNvPr id="8" name="Rectangle 2"/>
          <p:cNvSpPr/>
          <p:nvPr userDrawn="1"/>
        </p:nvSpPr>
        <p:spPr>
          <a:xfrm>
            <a:off x="5048250" y="6659563"/>
            <a:ext cx="2386013" cy="350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09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 </a:t>
            </a: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estrutura do acto de conhecer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</a:t>
            </a:r>
            <a:endParaRPr lang="pt-PT" sz="900" b="1">
              <a:solidFill>
                <a:srgbClr val="151514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sz="800" b="1">
              <a:solidFill>
                <a:srgbClr val="151514"/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3" descr="TE_HORIZ1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86750" y="6627813"/>
            <a:ext cx="785813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14282" y="214290"/>
            <a:ext cx="3071834" cy="142876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 b="1" u="sng" baseline="0">
                <a:solidFill>
                  <a:schemeClr val="accent1"/>
                </a:solidFill>
                <a:latin typeface="+mn-lt"/>
              </a:defRPr>
            </a:lvl1pPr>
            <a:lvl2pPr marL="0" indent="0">
              <a:spcBef>
                <a:spcPts val="900"/>
              </a:spcBef>
              <a:buNone/>
              <a:defRPr sz="2000" u="sng" baseline="0">
                <a:solidFill>
                  <a:schemeClr val="accent1"/>
                </a:solidFill>
              </a:defRPr>
            </a:lvl2pPr>
            <a:lvl3pPr marL="0" indent="0">
              <a:spcBef>
                <a:spcPts val="900"/>
              </a:spcBef>
              <a:buNone/>
              <a:defRPr sz="1800">
                <a:solidFill>
                  <a:schemeClr val="accent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214282" y="2786058"/>
            <a:ext cx="3071834" cy="3500462"/>
          </a:xfrm>
          <a:prstGeom prst="rect">
            <a:avLst/>
          </a:prstGeom>
        </p:spPr>
        <p:txBody>
          <a:bodyPr/>
          <a:lstStyle/>
          <a:p>
            <a:pPr lvl="0"/>
            <a:endParaRPr lang="pt-PT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3714744" y="785794"/>
            <a:ext cx="4929188" cy="264320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3714744" y="4000503"/>
            <a:ext cx="4929194" cy="257176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495089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blem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 userDrawn="1"/>
        </p:nvSpPr>
        <p:spPr>
          <a:xfrm>
            <a:off x="7302500" y="6616700"/>
            <a:ext cx="1069975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 dirty="0">
                <a:solidFill>
                  <a:srgbClr val="F8F8F8"/>
                </a:solidFill>
                <a:latin typeface="Arial" pitchFamily="34" charset="0"/>
                <a:cs typeface="Arial" pitchFamily="34" charset="0"/>
              </a:rPr>
              <a:t>Pensar Azul 11</a:t>
            </a:r>
            <a:r>
              <a:rPr lang="pt-PT" sz="900" b="1" spc="-150" dirty="0">
                <a:solidFill>
                  <a:srgbClr val="F8F8F8"/>
                </a:solidFill>
                <a:latin typeface="Arial" pitchFamily="34" charset="0"/>
                <a:cs typeface="Arial" pitchFamily="34" charset="0"/>
              </a:rPr>
              <a:t>.º</a:t>
            </a:r>
          </a:p>
        </p:txBody>
      </p:sp>
      <p:pic>
        <p:nvPicPr>
          <p:cNvPr id="5" name="Picture 2" descr="TE_HORIZ_branc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634163"/>
            <a:ext cx="6953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/>
          <p:nvPr userDrawn="1"/>
        </p:nvSpPr>
        <p:spPr>
          <a:xfrm>
            <a:off x="4914900" y="6645275"/>
            <a:ext cx="2528888" cy="228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>
                <a:solidFill>
                  <a:srgbClr val="F8F8F8"/>
                </a:solidFill>
                <a:latin typeface="Arial" charset="0"/>
                <a:cs typeface="Arial" charset="0"/>
              </a:rPr>
              <a:t>09 </a:t>
            </a:r>
            <a:r>
              <a:rPr lang="pt-PT" sz="900" b="1">
                <a:solidFill>
                  <a:srgbClr val="F8F8F8"/>
                </a:solidFill>
                <a:latin typeface="Cambria Math" pitchFamily="18" charset="0"/>
              </a:rPr>
              <a:t>∎ </a:t>
            </a:r>
            <a:r>
              <a:rPr lang="pt-PT" sz="900" b="1">
                <a:solidFill>
                  <a:srgbClr val="F8F8F8"/>
                </a:solidFill>
                <a:latin typeface="Arial" charset="0"/>
                <a:cs typeface="Arial" charset="0"/>
              </a:rPr>
              <a:t>estrutura do acto de conhecer </a:t>
            </a:r>
            <a:r>
              <a:rPr lang="pt-PT" sz="900" b="1">
                <a:solidFill>
                  <a:srgbClr val="F8F8F8"/>
                </a:solidFill>
                <a:latin typeface="Cambria Math" pitchFamily="18" charset="0"/>
              </a:rPr>
              <a:t>∎</a:t>
            </a:r>
            <a:endParaRPr lang="pt-PT" sz="900" b="1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714348" y="1357298"/>
            <a:ext cx="3214683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4800" b="1" u="sng">
                <a:solidFill>
                  <a:schemeClr val="accent1"/>
                </a:solidFill>
              </a:defRPr>
            </a:lvl1pPr>
            <a:lvl2pPr marL="0" indent="0">
              <a:defRPr sz="4000"/>
            </a:lvl2pPr>
            <a:lvl3pPr marL="0" indent="0">
              <a:defRPr sz="3600"/>
            </a:lvl3pPr>
            <a:lvl4pPr marL="0" indent="0">
              <a:defRPr sz="3200"/>
            </a:lvl4pPr>
            <a:lvl5pPr marL="0" indent="0">
              <a:defRPr sz="32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714348" y="785813"/>
            <a:ext cx="1928826" cy="571485"/>
          </a:xfrm>
          <a:prstGeom prst="rect">
            <a:avLst/>
          </a:prstGeo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accent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49833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o novo peque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resum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338" y="-33338"/>
            <a:ext cx="9199563" cy="693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/>
          <p:nvPr userDrawn="1"/>
        </p:nvSpPr>
        <p:spPr>
          <a:xfrm>
            <a:off x="4764088" y="6707188"/>
            <a:ext cx="2386012" cy="350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>
                <a:solidFill>
                  <a:srgbClr val="F8F8F8"/>
                </a:solidFill>
                <a:latin typeface="Arial" charset="0"/>
                <a:cs typeface="Arial" charset="0"/>
              </a:rPr>
              <a:t>09 </a:t>
            </a:r>
            <a:r>
              <a:rPr lang="pt-PT" sz="900" b="1">
                <a:solidFill>
                  <a:srgbClr val="F8F8F8"/>
                </a:solidFill>
                <a:latin typeface="Cambria Math" pitchFamily="18" charset="0"/>
              </a:rPr>
              <a:t>∎ </a:t>
            </a:r>
            <a:r>
              <a:rPr lang="pt-PT" sz="900" b="1">
                <a:solidFill>
                  <a:srgbClr val="F8F8F8"/>
                </a:solidFill>
                <a:latin typeface="Arial" charset="0"/>
                <a:cs typeface="Arial" charset="0"/>
              </a:rPr>
              <a:t>estrutura do acto de conhecer </a:t>
            </a:r>
            <a:r>
              <a:rPr lang="pt-PT" sz="900" b="1">
                <a:solidFill>
                  <a:srgbClr val="F8F8F8"/>
                </a:solidFill>
                <a:latin typeface="Cambria Math" pitchFamily="18" charset="0"/>
              </a:rPr>
              <a:t>∎</a:t>
            </a:r>
            <a:endParaRPr lang="pt-PT" sz="900" b="1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sz="800" b="1">
              <a:solidFill>
                <a:srgbClr val="151514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142976" y="1285860"/>
            <a:ext cx="5572125" cy="242887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861514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o nov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resum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4450" y="-57150"/>
            <a:ext cx="9221788" cy="695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/>
          <p:nvPr userDrawn="1"/>
        </p:nvSpPr>
        <p:spPr>
          <a:xfrm>
            <a:off x="4764088" y="6707188"/>
            <a:ext cx="2386012" cy="350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>
                <a:solidFill>
                  <a:srgbClr val="F8F8F8"/>
                </a:solidFill>
                <a:latin typeface="Arial" charset="0"/>
                <a:cs typeface="Arial" charset="0"/>
              </a:rPr>
              <a:t>09 </a:t>
            </a:r>
            <a:r>
              <a:rPr lang="pt-PT" sz="900" b="1">
                <a:solidFill>
                  <a:srgbClr val="F8F8F8"/>
                </a:solidFill>
                <a:latin typeface="Cambria Math" pitchFamily="18" charset="0"/>
              </a:rPr>
              <a:t>∎ </a:t>
            </a:r>
            <a:r>
              <a:rPr lang="pt-PT" sz="900" b="1">
                <a:solidFill>
                  <a:srgbClr val="F8F8F8"/>
                </a:solidFill>
                <a:latin typeface="Arial" charset="0"/>
                <a:cs typeface="Arial" charset="0"/>
              </a:rPr>
              <a:t>estrutura do acto de conhecer </a:t>
            </a:r>
            <a:r>
              <a:rPr lang="pt-PT" sz="900" b="1">
                <a:solidFill>
                  <a:srgbClr val="F8F8F8"/>
                </a:solidFill>
                <a:latin typeface="Cambria Math" pitchFamily="18" charset="0"/>
              </a:rPr>
              <a:t>∎</a:t>
            </a:r>
            <a:endParaRPr lang="pt-PT" sz="900" b="1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sz="800" b="1">
              <a:solidFill>
                <a:srgbClr val="151514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142976" y="1285860"/>
            <a:ext cx="7429528" cy="242887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023853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lossario peq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glossari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2225" y="-22225"/>
            <a:ext cx="9188450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/>
          <p:nvPr userDrawn="1"/>
        </p:nvSpPr>
        <p:spPr>
          <a:xfrm>
            <a:off x="5195888" y="6707188"/>
            <a:ext cx="2386012" cy="350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09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 </a:t>
            </a: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estrutura do acto de conhecer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</a:t>
            </a:r>
            <a:endParaRPr lang="pt-PT" sz="900" b="1">
              <a:solidFill>
                <a:srgbClr val="151514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sz="800" b="1">
              <a:solidFill>
                <a:srgbClr val="151514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85874" y="2002952"/>
            <a:ext cx="6929463" cy="57149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 u="sng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285874" y="2500322"/>
            <a:ext cx="6929463" cy="3571884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411888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í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"/>
          <p:cNvSpPr/>
          <p:nvPr userDrawn="1"/>
        </p:nvSpPr>
        <p:spPr bwMode="auto">
          <a:xfrm>
            <a:off x="0" y="-1"/>
            <a:ext cx="9144000" cy="118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>
              <a:solidFill>
                <a:srgbClr val="D8E5D7"/>
              </a:solidFill>
            </a:endParaRPr>
          </a:p>
        </p:txBody>
      </p:sp>
      <p:sp>
        <p:nvSpPr>
          <p:cNvPr id="3" name="TextBox 1"/>
          <p:cNvSpPr txBox="1"/>
          <p:nvPr userDrawn="1"/>
        </p:nvSpPr>
        <p:spPr>
          <a:xfrm>
            <a:off x="7292975" y="6626225"/>
            <a:ext cx="1069975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 dirty="0">
                <a:solidFill>
                  <a:srgbClr val="151514"/>
                </a:solidFill>
                <a:latin typeface="Arial" pitchFamily="34" charset="0"/>
                <a:cs typeface="Arial" pitchFamily="34" charset="0"/>
              </a:rPr>
              <a:t>Pensar Azul 11</a:t>
            </a:r>
            <a:r>
              <a:rPr lang="pt-PT" sz="900" b="1" spc="-150" dirty="0">
                <a:solidFill>
                  <a:srgbClr val="151514"/>
                </a:solidFill>
                <a:latin typeface="Arial" pitchFamily="34" charset="0"/>
                <a:cs typeface="Arial" pitchFamily="34" charset="0"/>
              </a:rPr>
              <a:t>.º</a:t>
            </a:r>
          </a:p>
        </p:txBody>
      </p:sp>
      <p:sp>
        <p:nvSpPr>
          <p:cNvPr id="4" name="Rectangle 2"/>
          <p:cNvSpPr/>
          <p:nvPr userDrawn="1"/>
        </p:nvSpPr>
        <p:spPr>
          <a:xfrm>
            <a:off x="5048250" y="6659563"/>
            <a:ext cx="2386013" cy="350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09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 </a:t>
            </a: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estrutura do acto de conhecer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</a:t>
            </a:r>
            <a:endParaRPr lang="pt-PT" sz="900" b="1">
              <a:solidFill>
                <a:srgbClr val="151514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sz="800" b="1">
              <a:solidFill>
                <a:srgbClr val="151514"/>
              </a:solidFill>
              <a:latin typeface="Arial" charset="0"/>
              <a:cs typeface="Arial" charset="0"/>
            </a:endParaRPr>
          </a:p>
        </p:txBody>
      </p:sp>
      <p:pic>
        <p:nvPicPr>
          <p:cNvPr id="5" name="Picture 3" descr="TE_HORIZ1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86750" y="6627813"/>
            <a:ext cx="785813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883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7731A-7DF3-4DA9-B909-1BAECE186BD4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328946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dic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 userDrawn="1"/>
        </p:nvSpPr>
        <p:spPr>
          <a:xfrm>
            <a:off x="7302500" y="6626225"/>
            <a:ext cx="1069975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 dirty="0">
                <a:solidFill>
                  <a:srgbClr val="F8F8F8"/>
                </a:solidFill>
                <a:latin typeface="Arial" pitchFamily="34" charset="0"/>
                <a:cs typeface="Arial" pitchFamily="34" charset="0"/>
              </a:rPr>
              <a:t>Pensar Azul 11</a:t>
            </a:r>
            <a:r>
              <a:rPr lang="pt-PT" sz="900" b="1" spc="-150" dirty="0">
                <a:solidFill>
                  <a:srgbClr val="F8F8F8"/>
                </a:solidFill>
                <a:latin typeface="Arial" pitchFamily="34" charset="0"/>
                <a:cs typeface="Arial" pitchFamily="34" charset="0"/>
              </a:rPr>
              <a:t>.º</a:t>
            </a:r>
          </a:p>
        </p:txBody>
      </p:sp>
      <p:pic>
        <p:nvPicPr>
          <p:cNvPr id="6" name="Picture 3" descr="TE_HORIZ_branc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634163"/>
            <a:ext cx="6953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/>
          <p:nvPr userDrawn="1"/>
        </p:nvSpPr>
        <p:spPr>
          <a:xfrm>
            <a:off x="5051425" y="6659563"/>
            <a:ext cx="2386013" cy="350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>
                <a:solidFill>
                  <a:srgbClr val="F8F8F8"/>
                </a:solidFill>
                <a:latin typeface="Arial" charset="0"/>
                <a:cs typeface="Arial" charset="0"/>
              </a:rPr>
              <a:t>09 </a:t>
            </a:r>
            <a:r>
              <a:rPr lang="pt-PT" sz="900" b="1">
                <a:solidFill>
                  <a:srgbClr val="F8F8F8"/>
                </a:solidFill>
                <a:latin typeface="Cambria Math" pitchFamily="18" charset="0"/>
              </a:rPr>
              <a:t>∎ </a:t>
            </a:r>
            <a:r>
              <a:rPr lang="pt-PT" sz="900" b="1">
                <a:solidFill>
                  <a:srgbClr val="F8F8F8"/>
                </a:solidFill>
                <a:latin typeface="Arial" charset="0"/>
                <a:cs typeface="Arial" charset="0"/>
              </a:rPr>
              <a:t>estrutura do acto de conhecer </a:t>
            </a:r>
            <a:r>
              <a:rPr lang="pt-PT" sz="900" b="1">
                <a:solidFill>
                  <a:srgbClr val="F8F8F8"/>
                </a:solidFill>
                <a:latin typeface="Cambria Math" pitchFamily="18" charset="0"/>
              </a:rPr>
              <a:t>∎</a:t>
            </a:r>
            <a:endParaRPr lang="pt-PT" sz="900" b="1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sz="800" b="1">
              <a:solidFill>
                <a:srgbClr val="151514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571500" y="642938"/>
            <a:ext cx="7786714" cy="9144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buNone/>
              <a:defRPr sz="4000" b="1" u="sng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pt-PT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/>
          </p:nvPr>
        </p:nvSpPr>
        <p:spPr>
          <a:xfrm>
            <a:off x="1071538" y="2000240"/>
            <a:ext cx="3500462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None/>
              <a:defRPr sz="2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pt-PT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1071562" y="3714750"/>
            <a:ext cx="3499200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664015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sem pi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 userDrawn="1"/>
        </p:nvSpPr>
        <p:spPr>
          <a:xfrm>
            <a:off x="7292975" y="6626225"/>
            <a:ext cx="1069975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 dirty="0">
                <a:solidFill>
                  <a:srgbClr val="151514"/>
                </a:solidFill>
                <a:latin typeface="Arial" pitchFamily="34" charset="0"/>
                <a:cs typeface="Arial" pitchFamily="34" charset="0"/>
              </a:rPr>
              <a:t>Pensar Azul 11</a:t>
            </a:r>
            <a:r>
              <a:rPr lang="pt-PT" sz="900" b="1" spc="-150" dirty="0">
                <a:solidFill>
                  <a:srgbClr val="151514"/>
                </a:solidFill>
                <a:latin typeface="Arial" pitchFamily="34" charset="0"/>
                <a:cs typeface="Arial" pitchFamily="34" charset="0"/>
              </a:rPr>
              <a:t>.º</a:t>
            </a:r>
          </a:p>
        </p:txBody>
      </p:sp>
      <p:sp>
        <p:nvSpPr>
          <p:cNvPr id="7" name="Rectangle 2"/>
          <p:cNvSpPr/>
          <p:nvPr userDrawn="1"/>
        </p:nvSpPr>
        <p:spPr>
          <a:xfrm>
            <a:off x="5048250" y="6659563"/>
            <a:ext cx="2386013" cy="350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09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 </a:t>
            </a:r>
            <a:r>
              <a:rPr lang="pt-PT" sz="900" b="1">
                <a:solidFill>
                  <a:srgbClr val="151514"/>
                </a:solidFill>
                <a:latin typeface="Arial" charset="0"/>
                <a:cs typeface="Arial" charset="0"/>
              </a:rPr>
              <a:t>estrutura do acto de conhecer </a:t>
            </a:r>
            <a:r>
              <a:rPr lang="pt-PT" sz="900" b="1">
                <a:solidFill>
                  <a:srgbClr val="151514"/>
                </a:solidFill>
                <a:latin typeface="Cambria Math" pitchFamily="18" charset="0"/>
              </a:rPr>
              <a:t>∎</a:t>
            </a:r>
            <a:endParaRPr lang="pt-PT" sz="900" b="1">
              <a:solidFill>
                <a:srgbClr val="151514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 sz="800" b="1">
              <a:solidFill>
                <a:srgbClr val="151514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3" descr="TE_HORIZ1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86750" y="6627813"/>
            <a:ext cx="785813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14282" y="214290"/>
            <a:ext cx="6500858" cy="142876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900"/>
              </a:spcBef>
              <a:buNone/>
              <a:defRPr sz="3600" b="1" u="sng" baseline="0">
                <a:solidFill>
                  <a:schemeClr val="accent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2000" u="sng" baseline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214282" y="1928802"/>
            <a:ext cx="8429656" cy="18573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214282" y="4143380"/>
            <a:ext cx="8429656" cy="18573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448094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1F53C-2BB2-46B4-A064-0D314CDA506D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466317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C3592-FB04-4488-BC25-9C04E5EAC241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383672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8D3B-C4F5-45DE-A180-E53C2BEC84C3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61169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32590-4D97-4C1A-B56D-F6EA6BCCCFCC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605099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9E903-E7ED-4DEC-B99B-CD6D762BDE9F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286354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1E104-7977-47D7-845B-04643D10AA5D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399943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1277C-5C6A-441E-832C-A8659B72F2EE}" type="slidenum">
              <a:rPr lang="pt-PT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75789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PT">
              <a:solidFill>
                <a:srgbClr val="000000"/>
              </a:solidFill>
            </a:endParaRPr>
          </a:p>
        </p:txBody>
      </p:sp>
      <p:sp>
        <p:nvSpPr>
          <p:cNvPr id="159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67DDB1-1B7B-41C1-A2CA-214628A48F19}" type="slidenum">
              <a:rPr lang="pt-P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pt-P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413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6815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m 2" descr="untitled.bmp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428625"/>
            <a:ext cx="8643938" cy="592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ítulo 1"/>
          <p:cNvSpPr>
            <a:spLocks noGrp="1"/>
          </p:cNvSpPr>
          <p:nvPr>
            <p:ph type="ctrTitle"/>
          </p:nvPr>
        </p:nvSpPr>
        <p:spPr>
          <a:xfrm>
            <a:off x="642938" y="1071563"/>
            <a:ext cx="7772400" cy="1470025"/>
          </a:xfrm>
        </p:spPr>
        <p:txBody>
          <a:bodyPr/>
          <a:lstStyle/>
          <a:p>
            <a:pPr eaLnBrk="1" hangingPunct="1"/>
            <a:r>
              <a:rPr lang="pt-PT" sz="88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pt-PT" dirty="0" smtClean="0"/>
              <a:t>strutura do acto de conhecer</a:t>
            </a:r>
          </a:p>
        </p:txBody>
      </p:sp>
    </p:spTree>
    <p:extLst>
      <p:ext uri="{BB962C8B-B14F-4D97-AF65-F5344CB8AC3E}">
        <p14:creationId xmlns:p14="http://schemas.microsoft.com/office/powerpoint/2010/main" xmlns="" val="12768719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pPr algn="just" eaLnBrk="1" hangingPunct="1">
              <a:buFontTx/>
              <a:buChar char="-"/>
            </a:pPr>
            <a:endParaRPr lang="pt-PT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Tx/>
              <a:buChar char="-"/>
            </a:pPr>
            <a:r>
              <a:rPr lang="pt-PT" smtClean="0">
                <a:latin typeface="Times New Roman" pitchFamily="18" charset="0"/>
                <a:cs typeface="Times New Roman" pitchFamily="18" charset="0"/>
              </a:rPr>
              <a:t>As qualidades não são retiradas ao objecto.</a:t>
            </a:r>
          </a:p>
          <a:p>
            <a:pPr algn="just" eaLnBrk="1" hangingPunct="1">
              <a:buFontTx/>
              <a:buChar char="-"/>
            </a:pPr>
            <a:r>
              <a:rPr lang="pt-PT" smtClean="0">
                <a:latin typeface="Times New Roman" pitchFamily="18" charset="0"/>
                <a:cs typeface="Times New Roman" pitchFamily="18" charset="0"/>
              </a:rPr>
              <a:t>As qualidades apreendidas não entram fisicamente na consciência do sujeito.</a:t>
            </a:r>
          </a:p>
          <a:p>
            <a:pPr algn="just" eaLnBrk="1" hangingPunct="1">
              <a:buFontTx/>
              <a:buChar char="-"/>
            </a:pPr>
            <a:r>
              <a:rPr lang="pt-PT" smtClean="0">
                <a:latin typeface="Times New Roman" pitchFamily="18" charset="0"/>
                <a:cs typeface="Times New Roman" pitchFamily="18" charset="0"/>
              </a:rPr>
              <a:t>As qualidades são representadas sob a forma de imagem.</a:t>
            </a:r>
          </a:p>
          <a:p>
            <a:pPr algn="just" eaLnBrk="1" hangingPunct="1">
              <a:buFontTx/>
              <a:buChar char="-"/>
            </a:pPr>
            <a:r>
              <a:rPr lang="pt-PT" smtClean="0">
                <a:latin typeface="Times New Roman" pitchFamily="18" charset="0"/>
                <a:cs typeface="Times New Roman" pitchFamily="18" charset="0"/>
              </a:rPr>
              <a:t>No conhecimento o objecto não se altera. </a:t>
            </a:r>
          </a:p>
          <a:p>
            <a:pPr algn="just" eaLnBrk="1" hangingPunct="1">
              <a:buFontTx/>
              <a:buChar char="-"/>
            </a:pPr>
            <a:r>
              <a:rPr lang="pt-PT" smtClean="0">
                <a:latin typeface="Times New Roman" pitchFamily="18" charset="0"/>
                <a:cs typeface="Times New Roman" pitchFamily="18" charset="0"/>
              </a:rPr>
              <a:t>O sujeito sofre alterações: nasce nele a consciência ou imagem do objecto.</a:t>
            </a:r>
          </a:p>
        </p:txBody>
      </p:sp>
    </p:spTree>
    <p:extLst>
      <p:ext uri="{BB962C8B-B14F-4D97-AF65-F5344CB8AC3E}">
        <p14:creationId xmlns:p14="http://schemas.microsoft.com/office/powerpoint/2010/main" xmlns="" val="17512863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>
          <a:xfrm>
            <a:off x="467544" y="179554"/>
            <a:ext cx="8229600" cy="1143000"/>
          </a:xfrm>
          <a:solidFill>
            <a:srgbClr val="FFC000"/>
          </a:solidFill>
        </p:spPr>
        <p:txBody>
          <a:bodyPr/>
          <a:lstStyle/>
          <a:p>
            <a:pPr eaLnBrk="1" hangingPunct="1"/>
            <a:r>
              <a:rPr lang="pt-PT" dirty="0" smtClean="0"/>
              <a:t>Conceitos – chave:</a:t>
            </a:r>
          </a:p>
        </p:txBody>
      </p:sp>
      <p:sp>
        <p:nvSpPr>
          <p:cNvPr id="16387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pt-PT" dirty="0" smtClean="0"/>
              <a:t>                            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Acto pelo qual o sujeito apreende ou representa o objecto.</a:t>
            </a:r>
          </a:p>
          <a:p>
            <a:pPr algn="just" eaLnBrk="1" hangingPunct="1"/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charset="0"/>
              <a:buNone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                                     Trata-se de um sujeito gnosiológico, entendido como o que apreende ou representa o objecto.</a:t>
            </a:r>
          </a:p>
          <a:p>
            <a:pPr algn="just" eaLnBrk="1" hangingPunct="1">
              <a:buFont typeface="Arial" charset="0"/>
              <a:buNone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 eaLnBrk="1" hangingPunct="1"/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                                Refere-se a tudo aquilo que é susceptível de ser apreendido. </a:t>
            </a:r>
          </a:p>
          <a:p>
            <a:pPr algn="just" eaLnBrk="1" hangingPunct="1"/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                                 Resultado do acto de conhecer. Depois de apreendido, o objecto de conhecimento fica na consciência do sujeito, não sob a forma física, mas sob a forma de imagem. </a:t>
            </a:r>
          </a:p>
          <a:p>
            <a:pPr algn="just" eaLnBrk="1" hangingPunct="1"/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79512" y="1357313"/>
            <a:ext cx="2677989" cy="85725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b="1" dirty="0">
                <a:solidFill>
                  <a:srgbClr val="000000"/>
                </a:solidFill>
              </a:rPr>
              <a:t>Conhecimento</a:t>
            </a:r>
          </a:p>
        </p:txBody>
      </p:sp>
      <p:sp>
        <p:nvSpPr>
          <p:cNvPr id="5" name="Seta para a direita 4"/>
          <p:cNvSpPr/>
          <p:nvPr/>
        </p:nvSpPr>
        <p:spPr>
          <a:xfrm>
            <a:off x="2928938" y="1714500"/>
            <a:ext cx="428625" cy="28575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dirty="0">
              <a:solidFill>
                <a:srgbClr val="FFFFFF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79512" y="2714625"/>
            <a:ext cx="2606551" cy="7858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b="1" dirty="0">
                <a:solidFill>
                  <a:srgbClr val="000000"/>
                </a:solidFill>
              </a:rPr>
              <a:t>Sujeito </a:t>
            </a:r>
            <a:r>
              <a:rPr lang="pt-PT" b="1" dirty="0" err="1">
                <a:solidFill>
                  <a:srgbClr val="000000"/>
                </a:solidFill>
              </a:rPr>
              <a:t>cognoscente</a:t>
            </a:r>
            <a:endParaRPr lang="pt-PT" b="1" dirty="0">
              <a:solidFill>
                <a:srgbClr val="000000"/>
              </a:solidFill>
            </a:endParaRPr>
          </a:p>
        </p:txBody>
      </p:sp>
      <p:sp>
        <p:nvSpPr>
          <p:cNvPr id="7" name="Seta para a direita 6"/>
          <p:cNvSpPr/>
          <p:nvPr/>
        </p:nvSpPr>
        <p:spPr>
          <a:xfrm>
            <a:off x="2857500" y="3000375"/>
            <a:ext cx="428625" cy="28575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>
              <a:solidFill>
                <a:srgbClr val="FFFFFF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79512" y="4000500"/>
            <a:ext cx="2535113" cy="7143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b="1" dirty="0">
                <a:solidFill>
                  <a:srgbClr val="000000"/>
                </a:solidFill>
              </a:rPr>
              <a:t>Objecto conhecido</a:t>
            </a:r>
          </a:p>
        </p:txBody>
      </p:sp>
      <p:sp>
        <p:nvSpPr>
          <p:cNvPr id="9" name="Seta para a direita 8"/>
          <p:cNvSpPr/>
          <p:nvPr/>
        </p:nvSpPr>
        <p:spPr>
          <a:xfrm>
            <a:off x="2857500" y="4357688"/>
            <a:ext cx="428625" cy="28575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79512" y="5214938"/>
            <a:ext cx="2677988" cy="7143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b="1" dirty="0">
                <a:solidFill>
                  <a:srgbClr val="000000"/>
                </a:solidFill>
              </a:rPr>
              <a:t>Representação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2928938" y="5572125"/>
            <a:ext cx="428625" cy="28575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1969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2712" cy="1143000"/>
          </a:xfrm>
          <a:solidFill>
            <a:srgbClr val="FFC000"/>
          </a:solidFill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pt-PT" sz="8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onhecer é:</a:t>
            </a:r>
          </a:p>
        </p:txBody>
      </p:sp>
      <p:sp>
        <p:nvSpPr>
          <p:cNvPr id="6147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endParaRPr lang="pt-PT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Capacidade de o sujeito </a:t>
            </a:r>
          </a:p>
          <a:p>
            <a:pPr algn="just" eaLnBrk="1" hangingPunct="1">
              <a:buFont typeface="Arial" charset="0"/>
              <a:buNone/>
            </a:pPr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organizar os dados </a:t>
            </a:r>
          </a:p>
          <a:p>
            <a:pPr algn="just" eaLnBrk="1" hangingPunct="1">
              <a:buFont typeface="Arial" charset="0"/>
              <a:buNone/>
            </a:pPr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sobre um determinado </a:t>
            </a:r>
          </a:p>
          <a:p>
            <a:pPr algn="just" eaLnBrk="1" hangingPunct="1">
              <a:buFont typeface="Arial" charset="0"/>
              <a:buNone/>
            </a:pPr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objecto, de forma a</a:t>
            </a:r>
          </a:p>
          <a:p>
            <a:pPr algn="just" eaLnBrk="1" hangingPunct="1">
              <a:buFont typeface="Arial" charset="0"/>
              <a:buNone/>
            </a:pPr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 conseguir pensá-lo ou</a:t>
            </a:r>
          </a:p>
          <a:p>
            <a:pPr algn="just" eaLnBrk="1" hangingPunct="1">
              <a:buFont typeface="Arial" charset="0"/>
              <a:buNone/>
            </a:pPr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 produzir juízos acerca deles. </a:t>
            </a:r>
          </a:p>
        </p:txBody>
      </p:sp>
      <p:pic>
        <p:nvPicPr>
          <p:cNvPr id="6148" name="Imagem 3" descr="vermeer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75" y="857250"/>
            <a:ext cx="3643313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95862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  <a:solidFill>
            <a:srgbClr val="FFC000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PT" sz="73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 termo “conhecer” pode usar-se em diferentes sentidos:</a:t>
            </a:r>
          </a:p>
        </p:txBody>
      </p:sp>
      <p:sp>
        <p:nvSpPr>
          <p:cNvPr id="512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PT" dirty="0" smtClean="0"/>
              <a:t> 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pt-PT" dirty="0" smtClean="0"/>
              <a:t>Saber fazer;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pt-PT" dirty="0" smtClean="0"/>
              <a:t>Saber por contacto;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pt-PT" dirty="0" smtClean="0"/>
              <a:t>Saber que </a:t>
            </a:r>
            <a:r>
              <a:rPr lang="pt-PT" smtClean="0"/>
              <a:t>(Conhecimento proporcional</a:t>
            </a:r>
            <a:r>
              <a:rPr lang="pt-PT" dirty="0" smtClean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xmlns="" val="3763623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3" y="1052736"/>
            <a:ext cx="636777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52369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l"/>
            <a:r>
              <a:rPr lang="pt-PT" sz="80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enomenologia:</a:t>
            </a:r>
          </a:p>
        </p:txBody>
      </p:sp>
      <p:sp>
        <p:nvSpPr>
          <p:cNvPr id="1024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Movimento filosófico que pretende instaurar “a filosofia como ciência rigorosa” através de um regresso aos fenómenos – aquilo que se revela, que se manifesta -, ou seja, </a:t>
            </a:r>
            <a:r>
              <a:rPr lang="pt-PT" sz="2800" b="1" dirty="0" smtClean="0">
                <a:latin typeface="Times New Roman" pitchFamily="18" charset="0"/>
                <a:cs typeface="Times New Roman" pitchFamily="18" charset="0"/>
              </a:rPr>
              <a:t>às  próprias coisas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 na medida em que aparecem na relação directa do sujeito com o mundo.  </a:t>
            </a:r>
          </a:p>
          <a:p>
            <a:pPr>
              <a:buFont typeface="Arial" charset="0"/>
              <a:buNone/>
            </a:pPr>
            <a:endParaRPr lang="pt-PT" dirty="0" smtClean="0"/>
          </a:p>
        </p:txBody>
      </p:sp>
      <p:sp>
        <p:nvSpPr>
          <p:cNvPr id="4" name="Rectângulo 3"/>
          <p:cNvSpPr/>
          <p:nvPr/>
        </p:nvSpPr>
        <p:spPr>
          <a:xfrm>
            <a:off x="785813" y="4357688"/>
            <a:ext cx="7715250" cy="20002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PT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fenomenologia do conhecimento é um método que põe de lado todo o conhecimento natural para considerar pura e simplesmente o conhecimento em si mesmo, a sua estrutura essencial, desligada do que quer que seja. Perspectivando como um fenómeno que ocorre sempre que um sujeito conhece, os fenomenólogos  procuram descrevê-lo para clarificar o seu significado essencial</a:t>
            </a:r>
            <a:r>
              <a:rPr lang="pt-PT" dirty="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880519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dirty="0" err="1" smtClean="0"/>
              <a:t>E</a:t>
            </a:r>
            <a:r>
              <a:rPr lang="pt-PT" dirty="0" err="1" smtClean="0"/>
              <a:t>dmund</a:t>
            </a:r>
            <a:r>
              <a:rPr lang="pt-PT" smtClean="0"/>
              <a:t> Husserl</a:t>
            </a:r>
          </a:p>
        </p:txBody>
      </p:sp>
      <p:pic>
        <p:nvPicPr>
          <p:cNvPr id="11267" name="Marcador de Posição da Imagem 6" descr="Husserl123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317" b="21317"/>
          <a:stretch>
            <a:fillRect/>
          </a:stretch>
        </p:blipFill>
        <p:spPr>
          <a:xfrm>
            <a:off x="1785938" y="500063"/>
            <a:ext cx="5486400" cy="4298950"/>
          </a:xfrm>
        </p:spPr>
      </p:pic>
      <p:sp>
        <p:nvSpPr>
          <p:cNvPr id="11268" name="Marcador de Posição do Texto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t-PT" smtClean="0"/>
              <a:t>Fundador da fenomenologia </a:t>
            </a:r>
          </a:p>
        </p:txBody>
      </p:sp>
    </p:spTree>
    <p:extLst>
      <p:ext uri="{BB962C8B-B14F-4D97-AF65-F5344CB8AC3E}">
        <p14:creationId xmlns:p14="http://schemas.microsoft.com/office/powerpoint/2010/main" xmlns="" val="934932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201613" y="142875"/>
            <a:ext cx="2798762" cy="1382713"/>
          </a:xfrm>
          <a:custGeom>
            <a:avLst/>
            <a:gdLst>
              <a:gd name="connsiteX0" fmla="*/ 10632 w 3125972"/>
              <a:gd name="connsiteY0" fmla="*/ 0 h 1382232"/>
              <a:gd name="connsiteX1" fmla="*/ 2424223 w 3125972"/>
              <a:gd name="connsiteY1" fmla="*/ 31898 h 1382232"/>
              <a:gd name="connsiteX2" fmla="*/ 2445488 w 3125972"/>
              <a:gd name="connsiteY2" fmla="*/ 531628 h 1382232"/>
              <a:gd name="connsiteX3" fmla="*/ 3083441 w 3125972"/>
              <a:gd name="connsiteY3" fmla="*/ 574158 h 1382232"/>
              <a:gd name="connsiteX4" fmla="*/ 3125972 w 3125972"/>
              <a:gd name="connsiteY4" fmla="*/ 1350335 h 1382232"/>
              <a:gd name="connsiteX5" fmla="*/ 0 w 3125972"/>
              <a:gd name="connsiteY5" fmla="*/ 1382232 h 1382232"/>
              <a:gd name="connsiteX6" fmla="*/ 10632 w 3125972"/>
              <a:gd name="connsiteY6" fmla="*/ 0 h 1382232"/>
              <a:gd name="connsiteX0" fmla="*/ 10632 w 3125972"/>
              <a:gd name="connsiteY0" fmla="*/ 0 h 1382232"/>
              <a:gd name="connsiteX1" fmla="*/ 2424223 w 3125972"/>
              <a:gd name="connsiteY1" fmla="*/ 31898 h 1382232"/>
              <a:gd name="connsiteX2" fmla="*/ 1333071 w 3125972"/>
              <a:gd name="connsiteY2" fmla="*/ 598371 h 1382232"/>
              <a:gd name="connsiteX3" fmla="*/ 3083441 w 3125972"/>
              <a:gd name="connsiteY3" fmla="*/ 574158 h 1382232"/>
              <a:gd name="connsiteX4" fmla="*/ 3125972 w 3125972"/>
              <a:gd name="connsiteY4" fmla="*/ 1350335 h 1382232"/>
              <a:gd name="connsiteX5" fmla="*/ 0 w 3125972"/>
              <a:gd name="connsiteY5" fmla="*/ 1382232 h 1382232"/>
              <a:gd name="connsiteX6" fmla="*/ 10632 w 3125972"/>
              <a:gd name="connsiteY6" fmla="*/ 0 h 1382232"/>
              <a:gd name="connsiteX0" fmla="*/ 10632 w 3125972"/>
              <a:gd name="connsiteY0" fmla="*/ 0 h 1382232"/>
              <a:gd name="connsiteX1" fmla="*/ 1192751 w 3125972"/>
              <a:gd name="connsiteY1" fmla="*/ 45541 h 1382232"/>
              <a:gd name="connsiteX2" fmla="*/ 1333071 w 3125972"/>
              <a:gd name="connsiteY2" fmla="*/ 598371 h 1382232"/>
              <a:gd name="connsiteX3" fmla="*/ 3083441 w 3125972"/>
              <a:gd name="connsiteY3" fmla="*/ 574158 h 1382232"/>
              <a:gd name="connsiteX4" fmla="*/ 3125972 w 3125972"/>
              <a:gd name="connsiteY4" fmla="*/ 1350335 h 1382232"/>
              <a:gd name="connsiteX5" fmla="*/ 0 w 3125972"/>
              <a:gd name="connsiteY5" fmla="*/ 1382232 h 1382232"/>
              <a:gd name="connsiteX6" fmla="*/ 10632 w 3125972"/>
              <a:gd name="connsiteY6" fmla="*/ 0 h 1382232"/>
              <a:gd name="connsiteX0" fmla="*/ 10632 w 3125972"/>
              <a:gd name="connsiteY0" fmla="*/ 0 h 1382232"/>
              <a:gd name="connsiteX1" fmla="*/ 2908653 w 3125972"/>
              <a:gd name="connsiteY1" fmla="*/ 83429 h 1382232"/>
              <a:gd name="connsiteX2" fmla="*/ 1333071 w 3125972"/>
              <a:gd name="connsiteY2" fmla="*/ 598371 h 1382232"/>
              <a:gd name="connsiteX3" fmla="*/ 3083441 w 3125972"/>
              <a:gd name="connsiteY3" fmla="*/ 574158 h 1382232"/>
              <a:gd name="connsiteX4" fmla="*/ 3125972 w 3125972"/>
              <a:gd name="connsiteY4" fmla="*/ 1350335 h 1382232"/>
              <a:gd name="connsiteX5" fmla="*/ 0 w 3125972"/>
              <a:gd name="connsiteY5" fmla="*/ 1382232 h 1382232"/>
              <a:gd name="connsiteX6" fmla="*/ 10632 w 3125972"/>
              <a:gd name="connsiteY6" fmla="*/ 0 h 1382232"/>
              <a:gd name="connsiteX0" fmla="*/ 10632 w 3125972"/>
              <a:gd name="connsiteY0" fmla="*/ 0 h 1382232"/>
              <a:gd name="connsiteX1" fmla="*/ 2908653 w 3125972"/>
              <a:gd name="connsiteY1" fmla="*/ 83429 h 1382232"/>
              <a:gd name="connsiteX2" fmla="*/ 2770941 w 3125972"/>
              <a:gd name="connsiteY2" fmla="*/ 585768 h 1382232"/>
              <a:gd name="connsiteX3" fmla="*/ 3083441 w 3125972"/>
              <a:gd name="connsiteY3" fmla="*/ 574158 h 1382232"/>
              <a:gd name="connsiteX4" fmla="*/ 3125972 w 3125972"/>
              <a:gd name="connsiteY4" fmla="*/ 1350335 h 1382232"/>
              <a:gd name="connsiteX5" fmla="*/ 0 w 3125972"/>
              <a:gd name="connsiteY5" fmla="*/ 1382232 h 1382232"/>
              <a:gd name="connsiteX6" fmla="*/ 10632 w 3125972"/>
              <a:gd name="connsiteY6" fmla="*/ 0 h 1382232"/>
              <a:gd name="connsiteX0" fmla="*/ 10632 w 3125972"/>
              <a:gd name="connsiteY0" fmla="*/ 0 h 1382232"/>
              <a:gd name="connsiteX1" fmla="*/ 2707790 w 3125972"/>
              <a:gd name="connsiteY1" fmla="*/ 81791 h 1382232"/>
              <a:gd name="connsiteX2" fmla="*/ 2770941 w 3125972"/>
              <a:gd name="connsiteY2" fmla="*/ 585768 h 1382232"/>
              <a:gd name="connsiteX3" fmla="*/ 3083441 w 3125972"/>
              <a:gd name="connsiteY3" fmla="*/ 574158 h 1382232"/>
              <a:gd name="connsiteX4" fmla="*/ 3125972 w 3125972"/>
              <a:gd name="connsiteY4" fmla="*/ 1350335 h 1382232"/>
              <a:gd name="connsiteX5" fmla="*/ 0 w 3125972"/>
              <a:gd name="connsiteY5" fmla="*/ 1382232 h 1382232"/>
              <a:gd name="connsiteX6" fmla="*/ 10632 w 3125972"/>
              <a:gd name="connsiteY6" fmla="*/ 0 h 138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5972" h="1382232">
                <a:moveTo>
                  <a:pt x="10632" y="0"/>
                </a:moveTo>
                <a:lnTo>
                  <a:pt x="2707790" y="81791"/>
                </a:lnTo>
                <a:lnTo>
                  <a:pt x="2770941" y="585768"/>
                </a:lnTo>
                <a:lnTo>
                  <a:pt x="3083441" y="574158"/>
                </a:lnTo>
                <a:lnTo>
                  <a:pt x="3125972" y="1350335"/>
                </a:lnTo>
                <a:lnTo>
                  <a:pt x="0" y="1382232"/>
                </a:lnTo>
                <a:lnTo>
                  <a:pt x="1063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>
              <a:solidFill>
                <a:srgbClr val="D8E5D7"/>
              </a:solidFill>
            </a:endParaRPr>
          </a:p>
        </p:txBody>
      </p:sp>
      <p:sp>
        <p:nvSpPr>
          <p:cNvPr id="19459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214313" y="214313"/>
            <a:ext cx="2928937" cy="12001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PT" smtClean="0"/>
              <a:t>O processo </a:t>
            </a:r>
          </a:p>
          <a:p>
            <a:pPr>
              <a:spcBef>
                <a:spcPct val="0"/>
              </a:spcBef>
            </a:pPr>
            <a:r>
              <a:rPr lang="pt-PT" smtClean="0"/>
              <a:t>de conhecer</a:t>
            </a:r>
          </a:p>
        </p:txBody>
      </p:sp>
      <p:sp>
        <p:nvSpPr>
          <p:cNvPr id="19460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214313" y="2143125"/>
            <a:ext cx="4500562" cy="357981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ts val="3400"/>
              </a:lnSpc>
              <a:spcBef>
                <a:spcPct val="0"/>
              </a:spcBef>
            </a:pPr>
            <a:r>
              <a:rPr lang="pt-PT" dirty="0" smtClean="0"/>
              <a:t>Saber se o mundo exterior é real </a:t>
            </a:r>
          </a:p>
          <a:p>
            <a:pPr algn="just">
              <a:lnSpc>
                <a:spcPts val="3400"/>
              </a:lnSpc>
              <a:spcBef>
                <a:spcPct val="0"/>
              </a:spcBef>
            </a:pPr>
            <a:r>
              <a:rPr lang="pt-PT" dirty="0" smtClean="0"/>
              <a:t>e qual a consciência </a:t>
            </a:r>
          </a:p>
          <a:p>
            <a:pPr algn="just">
              <a:lnSpc>
                <a:spcPts val="3400"/>
              </a:lnSpc>
              <a:spcBef>
                <a:spcPct val="0"/>
              </a:spcBef>
            </a:pPr>
            <a:r>
              <a:rPr lang="pt-PT" dirty="0" smtClean="0"/>
              <a:t>e o conhecimento que temos dele é um dos problemas fundamentais acerca do processo de recolha e tratamento </a:t>
            </a:r>
          </a:p>
          <a:p>
            <a:pPr algn="just">
              <a:lnSpc>
                <a:spcPts val="3400"/>
              </a:lnSpc>
              <a:spcBef>
                <a:spcPct val="0"/>
              </a:spcBef>
            </a:pPr>
            <a:r>
              <a:rPr lang="pt-PT" dirty="0" smtClean="0"/>
              <a:t>de informação a que chamamos </a:t>
            </a:r>
            <a:r>
              <a:rPr lang="pt-PT" sz="2800" b="1" dirty="0" smtClean="0"/>
              <a:t>conhecimento</a:t>
            </a:r>
            <a:r>
              <a:rPr lang="pt-PT" dirty="0" smtClean="0"/>
              <a:t>.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4929188" y="1928813"/>
            <a:ext cx="3929062" cy="4357687"/>
          </a:xfrm>
          <a:custGeom>
            <a:avLst/>
            <a:gdLst>
              <a:gd name="connsiteX0" fmla="*/ 0 w 1828800"/>
              <a:gd name="connsiteY0" fmla="*/ 0 h 1838325"/>
              <a:gd name="connsiteX1" fmla="*/ 1771650 w 1828800"/>
              <a:gd name="connsiteY1" fmla="*/ 76200 h 1838325"/>
              <a:gd name="connsiteX2" fmla="*/ 1828800 w 1828800"/>
              <a:gd name="connsiteY2" fmla="*/ 1828800 h 1838325"/>
              <a:gd name="connsiteX3" fmla="*/ 190500 w 1828800"/>
              <a:gd name="connsiteY3" fmla="*/ 1838325 h 1838325"/>
              <a:gd name="connsiteX4" fmla="*/ 0 w 1828800"/>
              <a:gd name="connsiteY4" fmla="*/ 0 h 1838325"/>
              <a:gd name="connsiteX0" fmla="*/ 0 w 1828800"/>
              <a:gd name="connsiteY0" fmla="*/ 0 h 1848645"/>
              <a:gd name="connsiteX1" fmla="*/ 1771650 w 1828800"/>
              <a:gd name="connsiteY1" fmla="*/ 76200 h 1848645"/>
              <a:gd name="connsiteX2" fmla="*/ 1828800 w 1828800"/>
              <a:gd name="connsiteY2" fmla="*/ 1828800 h 1848645"/>
              <a:gd name="connsiteX3" fmla="*/ 66702 w 1828800"/>
              <a:gd name="connsiteY3" fmla="*/ 1848645 h 1848645"/>
              <a:gd name="connsiteX4" fmla="*/ 0 w 1828800"/>
              <a:gd name="connsiteY4" fmla="*/ 0 h 1848645"/>
              <a:gd name="connsiteX0" fmla="*/ 0 w 1828800"/>
              <a:gd name="connsiteY0" fmla="*/ 0 h 1848645"/>
              <a:gd name="connsiteX1" fmla="*/ 1809766 w 1828800"/>
              <a:gd name="connsiteY1" fmla="*/ 91697 h 1848645"/>
              <a:gd name="connsiteX2" fmla="*/ 1828800 w 1828800"/>
              <a:gd name="connsiteY2" fmla="*/ 1828800 h 1848645"/>
              <a:gd name="connsiteX3" fmla="*/ 66702 w 1828800"/>
              <a:gd name="connsiteY3" fmla="*/ 1848645 h 1848645"/>
              <a:gd name="connsiteX4" fmla="*/ 0 w 1828800"/>
              <a:gd name="connsiteY4" fmla="*/ 0 h 1848645"/>
              <a:gd name="connsiteX0" fmla="*/ 0 w 1809766"/>
              <a:gd name="connsiteY0" fmla="*/ 0 h 1848645"/>
              <a:gd name="connsiteX1" fmla="*/ 1809766 w 1809766"/>
              <a:gd name="connsiteY1" fmla="*/ 91697 h 1848645"/>
              <a:gd name="connsiteX2" fmla="*/ 1685925 w 1809766"/>
              <a:gd name="connsiteY2" fmla="*/ 1808145 h 1848645"/>
              <a:gd name="connsiteX3" fmla="*/ 66702 w 1809766"/>
              <a:gd name="connsiteY3" fmla="*/ 1848645 h 1848645"/>
              <a:gd name="connsiteX4" fmla="*/ 0 w 1809766"/>
              <a:gd name="connsiteY4" fmla="*/ 0 h 1848645"/>
              <a:gd name="connsiteX0" fmla="*/ 0 w 1685925"/>
              <a:gd name="connsiteY0" fmla="*/ 0 h 1848645"/>
              <a:gd name="connsiteX1" fmla="*/ 1669111 w 1685925"/>
              <a:gd name="connsiteY1" fmla="*/ 108438 h 1848645"/>
              <a:gd name="connsiteX2" fmla="*/ 1685925 w 1685925"/>
              <a:gd name="connsiteY2" fmla="*/ 1808145 h 1848645"/>
              <a:gd name="connsiteX3" fmla="*/ 66702 w 1685925"/>
              <a:gd name="connsiteY3" fmla="*/ 1848645 h 1848645"/>
              <a:gd name="connsiteX4" fmla="*/ 0 w 1685925"/>
              <a:gd name="connsiteY4" fmla="*/ 0 h 1848645"/>
              <a:gd name="connsiteX0" fmla="*/ 0 w 1726950"/>
              <a:gd name="connsiteY0" fmla="*/ 0 h 1848645"/>
              <a:gd name="connsiteX1" fmla="*/ 1669111 w 1726950"/>
              <a:gd name="connsiteY1" fmla="*/ 108438 h 1848645"/>
              <a:gd name="connsiteX2" fmla="*/ 1726950 w 1726950"/>
              <a:gd name="connsiteY2" fmla="*/ 1808145 h 1848645"/>
              <a:gd name="connsiteX3" fmla="*/ 66702 w 1726950"/>
              <a:gd name="connsiteY3" fmla="*/ 1848645 h 1848645"/>
              <a:gd name="connsiteX4" fmla="*/ 0 w 1726950"/>
              <a:gd name="connsiteY4" fmla="*/ 0 h 1848645"/>
              <a:gd name="connsiteX0" fmla="*/ 0 w 1726950"/>
              <a:gd name="connsiteY0" fmla="*/ 0 h 1848645"/>
              <a:gd name="connsiteX1" fmla="*/ 1659027 w 1726950"/>
              <a:gd name="connsiteY1" fmla="*/ 20392 h 1848645"/>
              <a:gd name="connsiteX2" fmla="*/ 1726950 w 1726950"/>
              <a:gd name="connsiteY2" fmla="*/ 1808145 h 1848645"/>
              <a:gd name="connsiteX3" fmla="*/ 66702 w 1726950"/>
              <a:gd name="connsiteY3" fmla="*/ 1848645 h 1848645"/>
              <a:gd name="connsiteX4" fmla="*/ 0 w 1726950"/>
              <a:gd name="connsiteY4" fmla="*/ 0 h 184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950" h="1848645">
                <a:moveTo>
                  <a:pt x="0" y="0"/>
                </a:moveTo>
                <a:lnTo>
                  <a:pt x="1659027" y="20392"/>
                </a:lnTo>
                <a:lnTo>
                  <a:pt x="1726950" y="1808145"/>
                </a:lnTo>
                <a:lnTo>
                  <a:pt x="66702" y="184864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>
              <a:solidFill>
                <a:srgbClr val="D8E5D7"/>
              </a:solidFill>
            </a:endParaRPr>
          </a:p>
        </p:txBody>
      </p:sp>
      <p:pic>
        <p:nvPicPr>
          <p:cNvPr id="20" name="Picture 19" descr="tucs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0259" y="2143116"/>
            <a:ext cx="3180831" cy="3180831"/>
          </a:xfrm>
          <a:prstGeom prst="rect">
            <a:avLst/>
          </a:prstGeom>
          <a:ln w="28575">
            <a:noFill/>
          </a:ln>
          <a:effectLst>
            <a:softEdge rad="63500"/>
          </a:effectLst>
        </p:spPr>
      </p:pic>
      <p:sp>
        <p:nvSpPr>
          <p:cNvPr id="19466" name="Text Placeholder 3"/>
          <p:cNvSpPr>
            <a:spLocks noGrp="1"/>
          </p:cNvSpPr>
          <p:nvPr>
            <p:ph type="body" sz="quarter" idx="13"/>
          </p:nvPr>
        </p:nvSpPr>
        <p:spPr bwMode="auto">
          <a:xfrm>
            <a:off x="5357813" y="5286375"/>
            <a:ext cx="3286125" cy="71596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t-PT" sz="1400" b="1" u="sng" smtClean="0"/>
              <a:t>Barnard 68, B68 (nuvem negra) </a:t>
            </a:r>
          </a:p>
          <a:p>
            <a:pPr>
              <a:spcBef>
                <a:spcPts val="300"/>
              </a:spcBef>
            </a:pPr>
            <a:r>
              <a:rPr lang="pt-PT" sz="1200" b="1" smtClean="0"/>
              <a:t>ESO </a:t>
            </a:r>
            <a:r>
              <a:rPr lang="pt-PT" sz="1200" smtClean="0"/>
              <a:t>(European Organisation for Astronomical Research in the Southern Hemisphere)</a:t>
            </a:r>
            <a:endParaRPr lang="pt-PT" sz="1400" smtClean="0"/>
          </a:p>
        </p:txBody>
      </p:sp>
      <p:sp>
        <p:nvSpPr>
          <p:cNvPr id="10" name="CaixaDeTexto 9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PT" dirty="0">
              <a:solidFill>
                <a:srgbClr val="F7CB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9186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PT" sz="8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pt-PT" sz="4000" dirty="0" smtClean="0">
                <a:latin typeface="Times New Roman" pitchFamily="18" charset="0"/>
                <a:cs typeface="Times New Roman" pitchFamily="18" charset="0"/>
              </a:rPr>
              <a:t>onhecimento implica necessariamente:</a:t>
            </a:r>
          </a:p>
        </p:txBody>
      </p:sp>
      <p:sp>
        <p:nvSpPr>
          <p:cNvPr id="7171" name="Marcador de Posição de Conteúdo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525962"/>
          </a:xfrm>
        </p:spPr>
        <p:txBody>
          <a:bodyPr/>
          <a:lstStyle/>
          <a:p>
            <a:pPr marL="0" indent="0" eaLnBrk="1" hangingPunct="1">
              <a:buNone/>
            </a:pPr>
            <a:endParaRPr lang="pt-PT" dirty="0" smtClean="0"/>
          </a:p>
          <a:p>
            <a:pPr eaLnBrk="1" hangingPunct="1"/>
            <a:r>
              <a:rPr lang="pt-PT" dirty="0" smtClean="0"/>
              <a:t>Uma relação entre um </a:t>
            </a:r>
            <a:r>
              <a:rPr lang="pt-PT" u="sng" dirty="0" smtClean="0"/>
              <a:t>sujeito</a:t>
            </a:r>
            <a:r>
              <a:rPr lang="pt-PT" dirty="0" smtClean="0"/>
              <a:t> e um </a:t>
            </a:r>
            <a:r>
              <a:rPr lang="pt-PT" u="sng" dirty="0" smtClean="0"/>
              <a:t>objecto. </a:t>
            </a:r>
            <a:r>
              <a:rPr lang="pt-PT" dirty="0" smtClean="0"/>
              <a:t>Sem esta correlação não há  conhecimento. </a:t>
            </a:r>
            <a:endParaRPr lang="pt-PT" u="sng" dirty="0" smtClean="0"/>
          </a:p>
          <a:p>
            <a:pPr eaLnBrk="1" hangingPunct="1">
              <a:buFont typeface="Arial" charset="0"/>
              <a:buNone/>
            </a:pPr>
            <a:r>
              <a:rPr lang="pt-PT" u="sng" dirty="0" smtClean="0"/>
              <a:t>                                             </a:t>
            </a:r>
          </a:p>
        </p:txBody>
      </p:sp>
      <p:pic>
        <p:nvPicPr>
          <p:cNvPr id="7172" name="Imagem 3" descr="mafald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506" y="3789040"/>
            <a:ext cx="3357562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magem 4" descr="MAA_1_~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3993" y="3789040"/>
            <a:ext cx="2857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15741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Marcador de Posição do Texto 4"/>
          <p:cNvSpPr>
            <a:spLocks noGrp="1"/>
          </p:cNvSpPr>
          <p:nvPr>
            <p:ph type="body" idx="1"/>
          </p:nvPr>
        </p:nvSpPr>
        <p:spPr>
          <a:xfrm>
            <a:off x="428625" y="642938"/>
            <a:ext cx="4040188" cy="639762"/>
          </a:xfrm>
          <a:solidFill>
            <a:srgbClr val="FFC000"/>
          </a:solidFill>
        </p:spPr>
        <p:txBody>
          <a:bodyPr/>
          <a:lstStyle/>
          <a:p>
            <a:pPr algn="ctr" eaLnBrk="1" hangingPunct="1"/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Sujeito</a:t>
            </a:r>
          </a:p>
        </p:txBody>
      </p:sp>
      <p:sp>
        <p:nvSpPr>
          <p:cNvPr id="8195" name="Marcador de Posição de Conteúdo 5"/>
          <p:cNvSpPr>
            <a:spLocks noGrp="1"/>
          </p:cNvSpPr>
          <p:nvPr>
            <p:ph sz="half" idx="2"/>
          </p:nvPr>
        </p:nvSpPr>
        <p:spPr>
          <a:xfrm>
            <a:off x="428625" y="1571625"/>
            <a:ext cx="4040188" cy="3951288"/>
          </a:xfrm>
        </p:spPr>
        <p:txBody>
          <a:bodyPr/>
          <a:lstStyle/>
          <a:p>
            <a:pPr algn="just" eaLnBrk="1" hangingPunct="1"/>
            <a:r>
              <a:rPr lang="pt-PT" smtClean="0">
                <a:latin typeface="Times New Roman" pitchFamily="18" charset="0"/>
                <a:cs typeface="Times New Roman" pitchFamily="18" charset="0"/>
              </a:rPr>
              <a:t>Não se refere a este ou aquele indivíduo em particular, mas ao ser humano enquanto ser com capacidade de se relacionar, através do conhecimento, com o meio que o envolve.</a:t>
            </a:r>
          </a:p>
          <a:p>
            <a:pPr eaLnBrk="1" hangingPunct="1"/>
            <a:endParaRPr lang="pt-PT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pt-PT" smtClean="0">
                <a:latin typeface="Times New Roman" pitchFamily="18" charset="0"/>
                <a:cs typeface="Times New Roman" pitchFamily="18" charset="0"/>
              </a:rPr>
              <a:t>Sujeito cognoscente</a:t>
            </a:r>
          </a:p>
        </p:txBody>
      </p:sp>
      <p:sp>
        <p:nvSpPr>
          <p:cNvPr id="8196" name="Marcador de Posição do Texto 6"/>
          <p:cNvSpPr>
            <a:spLocks noGrp="1"/>
          </p:cNvSpPr>
          <p:nvPr>
            <p:ph type="body" sz="quarter" idx="3"/>
          </p:nvPr>
        </p:nvSpPr>
        <p:spPr>
          <a:xfrm>
            <a:off x="4786313" y="714375"/>
            <a:ext cx="4041775" cy="639763"/>
          </a:xfrm>
          <a:solidFill>
            <a:srgbClr val="FFC000"/>
          </a:solidFill>
        </p:spPr>
        <p:txBody>
          <a:bodyPr/>
          <a:lstStyle/>
          <a:p>
            <a:pPr algn="ctr" eaLnBrk="1" hangingPunct="1"/>
            <a:r>
              <a:rPr lang="pt-PT" dirty="0" smtClean="0">
                <a:latin typeface="Times New Roman" pitchFamily="18" charset="0"/>
                <a:cs typeface="Times New Roman" pitchFamily="18" charset="0"/>
              </a:rPr>
              <a:t>Objecto</a:t>
            </a:r>
          </a:p>
        </p:txBody>
      </p:sp>
      <p:sp>
        <p:nvSpPr>
          <p:cNvPr id="8197" name="Marcador de Posição de Conteúdo 7"/>
          <p:cNvSpPr>
            <a:spLocks noGrp="1"/>
          </p:cNvSpPr>
          <p:nvPr>
            <p:ph sz="quarter" idx="4"/>
          </p:nvPr>
        </p:nvSpPr>
        <p:spPr>
          <a:xfrm>
            <a:off x="4786313" y="1571625"/>
            <a:ext cx="4041775" cy="3951288"/>
          </a:xfrm>
        </p:spPr>
        <p:txBody>
          <a:bodyPr/>
          <a:lstStyle/>
          <a:p>
            <a:pPr algn="just" eaLnBrk="1" hangingPunct="1"/>
            <a:r>
              <a:rPr lang="pt-PT" sz="2200" smtClean="0">
                <a:latin typeface="Times New Roman" pitchFamily="18" charset="0"/>
                <a:cs typeface="Times New Roman" pitchFamily="18" charset="0"/>
              </a:rPr>
              <a:t>Refere-se a tudo aquilo que é susceptível de ser apreendido. Assim, uma pessoa pode ser um objecto de conhecimento, desde que haja um sujeito que o conheça. De igual forma, uma ideia, um sentimento, uma teoria, uma acção, uma doença, um valor, uma cultura, um teorema, a Pré-História podem ser objectos de conhecimento. </a:t>
            </a:r>
          </a:p>
        </p:txBody>
      </p:sp>
      <p:sp>
        <p:nvSpPr>
          <p:cNvPr id="9" name="Seta para baixo 8"/>
          <p:cNvSpPr/>
          <p:nvPr/>
        </p:nvSpPr>
        <p:spPr>
          <a:xfrm>
            <a:off x="2214563" y="4286250"/>
            <a:ext cx="428625" cy="3571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461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0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  <a:solidFill>
            <a:srgbClr val="FFC000"/>
          </a:solidFill>
        </p:spPr>
        <p:txBody>
          <a:bodyPr/>
          <a:lstStyle/>
          <a:p>
            <a:pPr algn="just"/>
            <a:r>
              <a:rPr lang="pt-PT" sz="66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PT" sz="3400" dirty="0" smtClean="0">
                <a:latin typeface="Times New Roman" pitchFamily="18" charset="0"/>
                <a:cs typeface="Times New Roman" pitchFamily="18" charset="0"/>
              </a:rPr>
              <a:t>nálise fenomenológica do conhecimento</a:t>
            </a:r>
          </a:p>
        </p:txBody>
      </p:sp>
      <p:pic>
        <p:nvPicPr>
          <p:cNvPr id="9219" name="Imagem 12" descr="Lupa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429000"/>
            <a:ext cx="3667125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ítulo 6"/>
          <p:cNvSpPr txBox="1">
            <a:spLocks/>
          </p:cNvSpPr>
          <p:nvPr/>
        </p:nvSpPr>
        <p:spPr bwMode="auto">
          <a:xfrm>
            <a:off x="683568" y="5281613"/>
            <a:ext cx="572189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pt-PT" sz="600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pt-PT" sz="2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omo se processa o conhecimento</a:t>
            </a:r>
            <a:r>
              <a:rPr lang="pt-PT" sz="2800" smtClean="0">
                <a:solidFill>
                  <a:srgbClr val="000000"/>
                </a:solidFill>
              </a:rPr>
              <a:t>?</a:t>
            </a:r>
            <a:endParaRPr lang="pt-PT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6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solidFill>
            <a:srgbClr val="FFC000"/>
          </a:solidFill>
        </p:spPr>
        <p:txBody>
          <a:bodyPr/>
          <a:lstStyle/>
          <a:p>
            <a:pPr algn="l" eaLnBrk="1" hangingPunct="1"/>
            <a:r>
              <a:rPr lang="pt-PT" sz="66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pt-PT" sz="3200" dirty="0" smtClean="0">
                <a:latin typeface="Times New Roman" pitchFamily="18" charset="0"/>
                <a:cs typeface="Times New Roman" pitchFamily="18" charset="0"/>
              </a:rPr>
              <a:t>escrição fenomenológica do acto de conhecer:</a:t>
            </a:r>
          </a:p>
        </p:txBody>
      </p:sp>
      <p:sp>
        <p:nvSpPr>
          <p:cNvPr id="13315" name="Marcador de Posição de Conteúd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No acto de conhecer intervêm 2 elementos opostos: o sujeito cognoscente e o objecto conhecido       O conhecimento é a relação que se estabelece entre ambos.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Há uma relação recíproca entre sujeito e objecto: O sujeito cognoscente só o é em função do objecto. O objecto de conhecimento só o é em função do sujeito.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O papel do sujeito é activo: conhecer o objecto. O papel do objecto é passivo: ser conhecido pelo sujeito.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eaLnBrk="1" hangingPunct="1">
              <a:buFont typeface="Arial" charset="0"/>
              <a:buNone/>
            </a:pPr>
            <a:endParaRPr lang="pt-PT" dirty="0" smtClean="0"/>
          </a:p>
        </p:txBody>
      </p:sp>
      <p:sp>
        <p:nvSpPr>
          <p:cNvPr id="9" name="Seta para a direita 8"/>
          <p:cNvSpPr/>
          <p:nvPr/>
        </p:nvSpPr>
        <p:spPr>
          <a:xfrm>
            <a:off x="5429250" y="2500313"/>
            <a:ext cx="357188" cy="285750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PT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311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endParaRPr lang="pt-PT" dirty="0" smtClean="0"/>
          </a:p>
          <a:p>
            <a:pPr algn="just" eaLnBrk="1" hangingPunct="1">
              <a:buFont typeface="Arial" charset="0"/>
              <a:buNone/>
            </a:pPr>
            <a:r>
              <a:rPr lang="pt-PT" dirty="0" smtClean="0"/>
              <a:t>  4.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Sujeito e objecto unem-se no acto de conhecer, mas a sua união não anula a oposição entre ambos. Para o sujeito, o objecto é sempre algo distinto dele, algo que não é ele. Há </a:t>
            </a:r>
            <a:r>
              <a:rPr lang="pt-PT" sz="2800" b="1" dirty="0" smtClean="0">
                <a:latin typeface="Times New Roman" pitchFamily="18" charset="0"/>
                <a:cs typeface="Times New Roman" pitchFamily="18" charset="0"/>
              </a:rPr>
              <a:t>três 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momentos no acto de conhecer: </a:t>
            </a:r>
          </a:p>
          <a:p>
            <a:pPr algn="just" eaLnBrk="1" hangingPunct="1">
              <a:buFontTx/>
              <a:buChar char="-"/>
            </a:pP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O sujeito sai de si em direcção à esfera do objecto.</a:t>
            </a:r>
          </a:p>
          <a:p>
            <a:pPr algn="just" eaLnBrk="1" hangingPunct="1">
              <a:buFontTx/>
              <a:buChar char="-"/>
            </a:pP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 O sujeito está fora de si a apreender as qualidades do objecto. </a:t>
            </a:r>
          </a:p>
          <a:p>
            <a:pPr algn="just" eaLnBrk="1" hangingPunct="1">
              <a:buFontTx/>
              <a:buChar char="-"/>
            </a:pP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 O sujeito regressa a si para introduzir na sua esfera as qualidades apreendidas  </a:t>
            </a:r>
          </a:p>
        </p:txBody>
      </p:sp>
    </p:spTree>
    <p:extLst>
      <p:ext uri="{BB962C8B-B14F-4D97-AF65-F5344CB8AC3E}">
        <p14:creationId xmlns:p14="http://schemas.microsoft.com/office/powerpoint/2010/main" xmlns="" val="1347543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odelo de apresentação predefini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PA">
      <a:dk1>
        <a:srgbClr val="F7CB00"/>
      </a:dk1>
      <a:lt1>
        <a:srgbClr val="D8E5D7"/>
      </a:lt1>
      <a:dk2>
        <a:srgbClr val="BDCDC0"/>
      </a:dk2>
      <a:lt2>
        <a:srgbClr val="778784"/>
      </a:lt2>
      <a:accent1>
        <a:srgbClr val="151514"/>
      </a:accent1>
      <a:accent2>
        <a:srgbClr val="F8F8F8"/>
      </a:accent2>
      <a:accent3>
        <a:srgbClr val="1A63BC"/>
      </a:accent3>
      <a:accent4>
        <a:srgbClr val="892B0D"/>
      </a:accent4>
      <a:accent5>
        <a:srgbClr val="4BACC6"/>
      </a:accent5>
      <a:accent6>
        <a:srgbClr val="F79646"/>
      </a:accent6>
      <a:hlink>
        <a:srgbClr val="1A63BC"/>
      </a:hlink>
      <a:folHlink>
        <a:srgbClr val="892B0D"/>
      </a:folHlink>
    </a:clrScheme>
    <a:fontScheme name="Custom 13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685</Words>
  <Application>Microsoft Office PowerPoint</Application>
  <PresentationFormat>Apresentação no Ecrã (4:3)</PresentationFormat>
  <Paragraphs>69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14</vt:i4>
      </vt:variant>
    </vt:vector>
  </HeadingPairs>
  <TitlesOfParts>
    <vt:vector size="16" baseType="lpstr">
      <vt:lpstr>1_Modelo de apresentação predefinido</vt:lpstr>
      <vt:lpstr>1_Office Theme</vt:lpstr>
      <vt:lpstr>Estrutura do acto de conhecer</vt:lpstr>
      <vt:lpstr>Fenomenologia:</vt:lpstr>
      <vt:lpstr>Edmund Husserl</vt:lpstr>
      <vt:lpstr>Diapositivo 4</vt:lpstr>
      <vt:lpstr>Conhecimento implica necessariamente:</vt:lpstr>
      <vt:lpstr>Diapositivo 6</vt:lpstr>
      <vt:lpstr>Análise fenomenológica do conhecimento</vt:lpstr>
      <vt:lpstr>Descrição fenomenológica do acto de conhecer:</vt:lpstr>
      <vt:lpstr>Diapositivo 9</vt:lpstr>
      <vt:lpstr>Diapositivo 10</vt:lpstr>
      <vt:lpstr>Conceitos – chave:</vt:lpstr>
      <vt:lpstr>Conhecer é:</vt:lpstr>
      <vt:lpstr>O termo “conhecer” pode usar-se em diferentes sentidos:</vt:lpstr>
      <vt:lpstr>Diapositivo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Estrutura do acto de conhecer</dc:title>
  <dc:creator>Pedro Pinho</dc:creator>
  <cp:lastModifiedBy>HP</cp:lastModifiedBy>
  <cp:revision>5</cp:revision>
  <dcterms:created xsi:type="dcterms:W3CDTF">2011-02-23T00:45:42Z</dcterms:created>
  <dcterms:modified xsi:type="dcterms:W3CDTF">2016-02-19T20:07:25Z</dcterms:modified>
</cp:coreProperties>
</file>