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513" r:id="rId2"/>
    <p:sldId id="494" r:id="rId3"/>
    <p:sldId id="495" r:id="rId4"/>
    <p:sldId id="491" r:id="rId5"/>
    <p:sldId id="492" r:id="rId6"/>
    <p:sldId id="500" r:id="rId7"/>
    <p:sldId id="499" r:id="rId8"/>
    <p:sldId id="510" r:id="rId9"/>
    <p:sldId id="496" r:id="rId10"/>
    <p:sldId id="497" r:id="rId11"/>
    <p:sldId id="498" r:id="rId12"/>
    <p:sldId id="504" r:id="rId13"/>
    <p:sldId id="505" r:id="rId14"/>
    <p:sldId id="506" r:id="rId15"/>
    <p:sldId id="493" r:id="rId16"/>
  </p:sldIdLst>
  <p:sldSz cx="9144000" cy="6858000" type="screen4x3"/>
  <p:notesSz cx="6858000" cy="9144000"/>
  <p:custShowLst>
    <p:custShow name="Apresentação personalizada 1" id="0">
      <p:sldLst/>
    </p:custShow>
  </p:custShowLst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7CD"/>
    <a:srgbClr val="311CD0"/>
    <a:srgbClr val="280EEC"/>
    <a:srgbClr val="FFFF99"/>
    <a:srgbClr val="FFFF66"/>
    <a:srgbClr val="CC00CC"/>
    <a:srgbClr val="CC0000"/>
    <a:srgbClr val="12FA5A"/>
    <a:srgbClr val="FF33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8777" autoAdjust="0"/>
  </p:normalViewPr>
  <p:slideViewPr>
    <p:cSldViewPr>
      <p:cViewPr>
        <p:scale>
          <a:sx n="70" d="100"/>
          <a:sy n="70" d="100"/>
        </p:scale>
        <p:origin x="-1164" y="-672"/>
      </p:cViewPr>
      <p:guideLst>
        <p:guide orient="horz" pos="4319"/>
        <p:guide pos="3216"/>
      </p:guideLst>
    </p:cSldViewPr>
  </p:slideViewPr>
  <p:outlineViewPr>
    <p:cViewPr>
      <p:scale>
        <a:sx n="33" d="100"/>
        <a:sy n="33" d="100"/>
      </p:scale>
      <p:origin x="0" y="21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0"/>
    </p:cViewPr>
  </p:sorterViewPr>
  <p:notesViewPr>
    <p:cSldViewPr>
      <p:cViewPr varScale="1">
        <p:scale>
          <a:sx n="57" d="100"/>
          <a:sy n="57" d="100"/>
        </p:scale>
        <p:origin x="-252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5A34D-9C8D-463D-822B-B8FFABA2F1FE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38966-D3F4-4E6A-B852-0A94DC36CD9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9206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DDA82-AA12-4A19-892B-9E8DF30CC97F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E589E-4AC2-46CF-9CD6-D821AC36794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8615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que é o Estado?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 fins o Estado procura garantir?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Quais as três esferas, intimamente relacionadas, que procuram esclarecer e realizar a justiça num Estado?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19497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 se designa a medida que visa acabar de forma mais rápida com as desigualdades no acesso ao emprego?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Quais as críticas que lhe têm sido dirigidas?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65281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 é que John </a:t>
            </a:r>
            <a:r>
              <a:rPr lang="pt-P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Rawls</a:t>
            </a: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entende a justiça?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 se caracteriza uma sociedade justa?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partir de que ideia se desenvolve a metodologia de </a:t>
            </a:r>
            <a:r>
              <a:rPr lang="pt-P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Rawls</a:t>
            </a: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 exposição da sua perspetiva acerca da justiça?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 que situação se proporcionam as condições para chegar a um acordo quanto às regras, leis e modo de funcionamento das instituições de uma sociedade justa?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que é que permite que, na posição original, a escolha não se faça em função de interesses pessoais? 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 seria a escolha mais provável a coberto de um véu de ignorância?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 que é que tal escolha se traduz?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43507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Quais os dois princípios fundamentais de justiça que seriam escolhidos?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 que consiste cada um deles?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 deles tem prioridade?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Quais os dois aspetos a respeitar no âmbito do princípio da diferença?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Quais as principais críticas dirigidas à conceção de justiça proposta por </a:t>
            </a:r>
            <a:r>
              <a:rPr lang="pt-P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Rawls</a:t>
            </a: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64274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 pode ser pensada a justiça global?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que significa aplicar a teoria da justiça de </a:t>
            </a:r>
            <a:r>
              <a:rPr lang="pt-P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Rawls</a:t>
            </a: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 mundo globalizado?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este nível, o que é criticado na teoria de </a:t>
            </a:r>
            <a:r>
              <a:rPr lang="pt-PT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Raws</a:t>
            </a: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7022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que aspeto é inseparável uma eventual justiça global?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Quais as etapas fundamentais da conquista dos direitos humanos? 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0337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 se procura compreender ao perguntar-se pela origem do Estado?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Quais as duas explicações acerca da origem do Estado que estudámos?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3861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 é que Aristóteles encara o Estado?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que se deve a inclinação natural para a sociabilidade e vida política própria do ser humano?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que é que cada uma dessas necessidades fundamenta?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Uma vez que a existência do Estado se explica pela urgência de satisfazer necessidades naturais fundamentais, que implicações isso tem na maneira de encarar as leis?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 se caracteriza a autoridade da lei?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Quem pode participar na vida política, a fim de definir as leis que regularão a </a:t>
            </a:r>
            <a:r>
              <a:rPr lang="pt-PT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polis</a:t>
            </a: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segundo Aristóteles?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0929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 se caracteriza o estado de natureza segundo Locke?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 que princípios se orientam os seres humanos, segundo a lei natural?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Quais os direitos naturais fundamentais?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Considerado em termos gerais, que facto começou por levar o ser humano a sentir necessidade de se organizar politicamente num Estado?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que é que tal desigualdade, associada à ausência de organização e de sanções que salvaguardem as pessoas e os bens, vai implicar?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5232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que processo se origina o Estado segundo Locke?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 tipo de sociedade daí resulta?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que se consegue garantir com essa sociedade?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 tipo de liberdade o ser humano sacrifica e que tipo de liberdade obtém em troca?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 se caracteriza o poder do Estado segundo Locke?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128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que pressupõe a liberdade política?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que pode suceder se as leis não forem justas?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que é a desobediência civil?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Quais as principais críticas à desobediência civil?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Quais os argumentos a seu favor?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3841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 podemos definir a </a:t>
            </a:r>
            <a:r>
              <a:rPr lang="pt-PT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igualdade</a:t>
            </a:r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em sentido ético?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Como a podemos definir em sentido jurídico e político?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2959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 a principal questão relativa ao problema da justiça distributiva?</a:t>
            </a:r>
          </a:p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 o critério igualitarista para dar resposta a este problema?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83390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 problemas levanta a distribuição igualitária da riqueza (dinheiro)?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E589E-4AC2-46CF-9CD6-D821AC367942}" type="slidenum">
              <a:rPr lang="pt-PT" smtClean="0"/>
              <a:pPr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729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49" y="534990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ítulo 28"/>
          <p:cNvSpPr>
            <a:spLocks noGrp="1"/>
          </p:cNvSpPr>
          <p:nvPr>
            <p:ph type="ctrTitle"/>
          </p:nvPr>
        </p:nvSpPr>
        <p:spPr>
          <a:xfrm>
            <a:off x="381000" y="4853416"/>
            <a:ext cx="8458200" cy="1222375"/>
          </a:xfrm>
          <a:prstGeom prst="rect">
            <a:avLst/>
          </a:prstGeom>
        </p:spPr>
        <p:txBody>
          <a:bodyPr anchor="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16" name="Marcador de Posição da Data 15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1554167"/>
            <a:ext cx="8686800" cy="4525963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549281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81"/>
            <a:ext cx="62484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7" name="Marcador de Posição de Conteúdo 26"/>
          <p:cNvSpPr>
            <a:spLocks noGrp="1"/>
          </p:cNvSpPr>
          <p:nvPr>
            <p:ph idx="1"/>
          </p:nvPr>
        </p:nvSpPr>
        <p:spPr>
          <a:xfrm>
            <a:off x="304800" y="1554167"/>
            <a:ext cx="8686800" cy="4525963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>
          <a:xfrm>
            <a:off x="3581400" y="76205"/>
            <a:ext cx="28956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49" y="344490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Marcador de Posição do Tex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9" name="Marcador de Posição da Data 18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80475" y="2947090"/>
            <a:ext cx="8686800" cy="1184825"/>
          </a:xfrm>
          <a:prstGeom prst="rect">
            <a:avLst/>
          </a:prstGeo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  <a:prstGeom prst="rect">
            <a:avLst/>
          </a:prstGeo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4" name="Marcador de Posição de Conteúd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1" name="Marcador de Posição da Data 20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31" name="Marcador de Posição do Número do Diapositivo 30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ítulo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281447" y="666750"/>
            <a:ext cx="4290556" cy="63976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25" name="Marcador de Posição do Texto 24"/>
          <p:cNvSpPr>
            <a:spLocks noGrp="1"/>
          </p:cNvSpPr>
          <p:nvPr>
            <p:ph type="body" sz="half" idx="3"/>
          </p:nvPr>
        </p:nvSpPr>
        <p:spPr>
          <a:xfrm>
            <a:off x="4645032" y="666750"/>
            <a:ext cx="4292241" cy="63976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281447" y="1316039"/>
            <a:ext cx="4290556" cy="39417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8" name="Marcador de Posição de Conteúdo 27"/>
          <p:cNvSpPr>
            <a:spLocks noGrp="1"/>
          </p:cNvSpPr>
          <p:nvPr>
            <p:ph sz="quarter" idx="4"/>
          </p:nvPr>
        </p:nvSpPr>
        <p:spPr>
          <a:xfrm>
            <a:off x="4648731" y="1316039"/>
            <a:ext cx="4288536" cy="39417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514349" y="6019805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  <a:prstGeom prst="rect">
            <a:avLst/>
          </a:prstGeo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2" name="Marcador de Posição da Data 11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21" name="Marcador de Posição do Rodapé 20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24" name="Marcador de Posição do Rodapé 23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514349" y="5849122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  <a:prstGeom prst="rect">
            <a:avLst/>
          </a:prstGeo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6" name="Marcador de Posição do Texto 25"/>
          <p:cNvSpPr>
            <a:spLocks noGrp="1"/>
          </p:cNvSpPr>
          <p:nvPr>
            <p:ph type="body" idx="2"/>
          </p:nvPr>
        </p:nvSpPr>
        <p:spPr>
          <a:xfrm>
            <a:off x="457206" y="609600"/>
            <a:ext cx="3008313" cy="4800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4" name="Marcador de Posição de Conteúdo 13"/>
          <p:cNvSpPr>
            <a:spLocks noGrp="1"/>
          </p:cNvSpPr>
          <p:nvPr>
            <p:ph sz="half" idx="1"/>
          </p:nvPr>
        </p:nvSpPr>
        <p:spPr>
          <a:xfrm>
            <a:off x="3575055" y="609600"/>
            <a:ext cx="5340351" cy="4800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29" name="Marcador de Posição do Rodapé 28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Posição da Imagem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>
          <a:xfrm>
            <a:off x="6477000" y="76205"/>
            <a:ext cx="2514600" cy="288925"/>
          </a:xfrm>
          <a:prstGeom prst="rect">
            <a:avLst/>
          </a:prstGeom>
        </p:spPr>
        <p:txBody>
          <a:bodyPr/>
          <a:lstStyle/>
          <a:p>
            <a:fld id="{0989215D-F46D-4ECA-A1A2-A9E106A52D92}" type="datetimeFigureOut">
              <a:rPr lang="pt-PT" smtClean="0"/>
              <a:pPr/>
              <a:t>06-03-2020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3124200" y="76205"/>
            <a:ext cx="3352800" cy="288925"/>
          </a:xfrm>
          <a:prstGeom prst="rect">
            <a:avLst/>
          </a:prstGeom>
        </p:spPr>
        <p:txBody>
          <a:bodyPr/>
          <a:lstStyle/>
          <a:p>
            <a:endParaRPr lang="pt-PT"/>
          </a:p>
        </p:txBody>
      </p:sp>
      <p:sp>
        <p:nvSpPr>
          <p:cNvPr id="31" name="Marcador de Posição do Número do Diapositivo 30"/>
          <p:cNvSpPr>
            <a:spLocks noGrp="1"/>
          </p:cNvSpPr>
          <p:nvPr>
            <p:ph type="sldNum" sz="quarter" idx="12"/>
          </p:nvPr>
        </p:nvSpPr>
        <p:spPr>
          <a:xfrm>
            <a:off x="8229600" y="6477005"/>
            <a:ext cx="762000" cy="244475"/>
          </a:xfrm>
          <a:prstGeom prst="rect">
            <a:avLst/>
          </a:prstGeom>
        </p:spPr>
        <p:txBody>
          <a:bodyPr/>
          <a:lstStyle/>
          <a:p>
            <a:fld id="{458DB13D-F425-4D9D-8976-CA6271D0891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  <a:prstGeom prst="rect">
            <a:avLst/>
          </a:prstGeo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6" name="Marcador de Posição do Texto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  <a:prstGeom prst="rect">
            <a:avLst/>
          </a:prstGeo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</p:spTree>
  </p:cSld>
  <p:clrMapOvr>
    <a:masterClrMapping/>
  </p:clrMapOvr>
  <p:transition spd="slow">
    <p:wheel spokes="8"/>
    <p:sndAc>
      <p:stSnd>
        <p:snd r:embed="rId1" name="arrow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LIDE 3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50231"/>
            <a:ext cx="9756000" cy="16781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  <p:sndAc>
      <p:stSnd>
        <p:snd r:embed="rId13" name="arrow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SLIDE 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44403" y="261824"/>
            <a:ext cx="10535899" cy="68034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940000"/>
            <a:ext cx="4678845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800" b="1" dirty="0">
                <a:latin typeface="Calibri" pitchFamily="34" charset="0"/>
                <a:cs typeface="Calibri" pitchFamily="34" charset="0"/>
              </a:rPr>
              <a:t>Ética, direito e política</a:t>
            </a:r>
            <a:endParaRPr lang="pt-PT" sz="3800" b="1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340000"/>
            <a:ext cx="70202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800" b="1" dirty="0" smtClean="0">
                <a:latin typeface="Calibri" pitchFamily="34" charset="0"/>
                <a:cs typeface="Calibri" pitchFamily="34" charset="0"/>
              </a:rPr>
              <a:t>A dimensão ético-política – análise e compreensão da experiência </a:t>
            </a:r>
            <a:r>
              <a:rPr lang="pt-PT" sz="4800" b="1" dirty="0" err="1" smtClean="0">
                <a:latin typeface="Calibri" pitchFamily="34" charset="0"/>
                <a:cs typeface="Calibri" pitchFamily="34" charset="0"/>
              </a:rPr>
              <a:t>convivencial</a:t>
            </a:r>
            <a:endParaRPr lang="pt-PT" sz="48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3590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/>
          <p:nvPr/>
        </p:nvSpPr>
        <p:spPr>
          <a:xfrm>
            <a:off x="3419872" y="3717032"/>
            <a:ext cx="2808312" cy="571504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Pessoas diferentes merecem quantitativos diferentes. </a:t>
            </a:r>
          </a:p>
        </p:txBody>
      </p:sp>
      <p:sp>
        <p:nvSpPr>
          <p:cNvPr id="27" name="Rectângulo 26"/>
          <p:cNvSpPr/>
          <p:nvPr/>
        </p:nvSpPr>
        <p:spPr>
          <a:xfrm>
            <a:off x="2057400" y="1066800"/>
            <a:ext cx="5472608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DISTRIBUIÇÃO IGUALITÁRIA DA RIQUEZA (DINHEIRO)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30" name="Rectângulo 29"/>
          <p:cNvSpPr/>
          <p:nvPr/>
        </p:nvSpPr>
        <p:spPr>
          <a:xfrm>
            <a:off x="1115616" y="1700808"/>
            <a:ext cx="2520280" cy="571504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CRÍTICAS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31" name="Rectângulo 30"/>
          <p:cNvSpPr/>
          <p:nvPr/>
        </p:nvSpPr>
        <p:spPr>
          <a:xfrm>
            <a:off x="3419872" y="2852936"/>
            <a:ext cx="2808312" cy="571504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1600"/>
              </a:lnSpc>
            </a:pP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Ela seria impraticável e de curta </a:t>
            </a: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duração. </a:t>
            </a:r>
            <a:endParaRPr lang="pt-PT" sz="16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" name="Rectângulo 31"/>
          <p:cNvSpPr/>
          <p:nvPr/>
        </p:nvSpPr>
        <p:spPr>
          <a:xfrm>
            <a:off x="3419872" y="4581128"/>
            <a:ext cx="2808312" cy="571504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1600"/>
              </a:lnSpc>
            </a:pP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Pessoas diferentes têm diferentes carências. </a:t>
            </a:r>
          </a:p>
        </p:txBody>
      </p:sp>
      <p:sp>
        <p:nvSpPr>
          <p:cNvPr id="33" name="Rectângulo 32"/>
          <p:cNvSpPr/>
          <p:nvPr/>
        </p:nvSpPr>
        <p:spPr>
          <a:xfrm>
            <a:off x="3419872" y="5445224"/>
            <a:ext cx="2808312" cy="571504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Ninguém tem o direito de redistribuir. </a:t>
            </a:r>
          </a:p>
        </p:txBody>
      </p:sp>
      <p:cxnSp>
        <p:nvCxnSpPr>
          <p:cNvPr id="35" name="Forma 34"/>
          <p:cNvCxnSpPr>
            <a:stCxn id="30" idx="2"/>
            <a:endCxn id="31" idx="1"/>
          </p:cNvCxnSpPr>
          <p:nvPr/>
        </p:nvCxnSpPr>
        <p:spPr>
          <a:xfrm rot="16200000" flipH="1">
            <a:off x="2464626" y="2183442"/>
            <a:ext cx="866376" cy="1044116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7" name="Forma 36"/>
          <p:cNvCxnSpPr>
            <a:stCxn id="30" idx="2"/>
            <a:endCxn id="17" idx="1"/>
          </p:cNvCxnSpPr>
          <p:nvPr/>
        </p:nvCxnSpPr>
        <p:spPr>
          <a:xfrm rot="16200000" flipH="1">
            <a:off x="2032578" y="2615490"/>
            <a:ext cx="1730472" cy="1044116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9" name="Forma 38"/>
          <p:cNvCxnSpPr>
            <a:stCxn id="30" idx="2"/>
            <a:endCxn id="32" idx="1"/>
          </p:cNvCxnSpPr>
          <p:nvPr/>
        </p:nvCxnSpPr>
        <p:spPr>
          <a:xfrm rot="16200000" flipH="1">
            <a:off x="1600530" y="3047538"/>
            <a:ext cx="2594568" cy="1044116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1" name="Forma 40"/>
          <p:cNvCxnSpPr>
            <a:stCxn id="30" idx="2"/>
            <a:endCxn id="33" idx="1"/>
          </p:cNvCxnSpPr>
          <p:nvPr/>
        </p:nvCxnSpPr>
        <p:spPr>
          <a:xfrm rot="16200000" flipH="1">
            <a:off x="1168482" y="3479586"/>
            <a:ext cx="3458664" cy="1044116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7" name="Forma 46"/>
          <p:cNvCxnSpPr>
            <a:stCxn id="27" idx="2"/>
            <a:endCxn id="30" idx="3"/>
          </p:cNvCxnSpPr>
          <p:nvPr/>
        </p:nvCxnSpPr>
        <p:spPr>
          <a:xfrm rot="5400000">
            <a:off x="3939586" y="1132442"/>
            <a:ext cx="550428" cy="1157808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3877280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7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/>
          <p:nvPr/>
        </p:nvSpPr>
        <p:spPr>
          <a:xfrm>
            <a:off x="3419872" y="4152896"/>
            <a:ext cx="2808312" cy="571504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kern="0" dirty="0">
                <a:solidFill>
                  <a:srgbClr val="000000"/>
                </a:solidFill>
                <a:latin typeface="Calibri"/>
                <a:cs typeface="Calibri"/>
              </a:rPr>
              <a:t>Pode conduzir</a:t>
            </a:r>
            <a:r>
              <a:rPr lang="pt-PT" kern="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br>
              <a:rPr lang="pt-PT" kern="0" dirty="0" smtClean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pt-PT" kern="0" dirty="0" smtClean="0">
                <a:solidFill>
                  <a:srgbClr val="000000"/>
                </a:solidFill>
                <a:latin typeface="Calibri"/>
                <a:cs typeface="Calibri"/>
              </a:rPr>
              <a:t>ao </a:t>
            </a:r>
            <a:r>
              <a:rPr lang="pt-PT" kern="0" dirty="0">
                <a:solidFill>
                  <a:srgbClr val="000000"/>
                </a:solidFill>
                <a:latin typeface="Calibri"/>
                <a:cs typeface="Calibri"/>
              </a:rPr>
              <a:t>ressentimento. </a:t>
            </a:r>
          </a:p>
        </p:txBody>
      </p:sp>
      <p:sp>
        <p:nvSpPr>
          <p:cNvPr id="27" name="Rectângulo 26"/>
          <p:cNvSpPr/>
          <p:nvPr/>
        </p:nvSpPr>
        <p:spPr>
          <a:xfrm>
            <a:off x="1835696" y="1154668"/>
            <a:ext cx="5472608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IGUALDADE DE OPORTUNIDADES NO EMPREGO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30" name="Rectângulo 29"/>
          <p:cNvSpPr/>
          <p:nvPr/>
        </p:nvSpPr>
        <p:spPr>
          <a:xfrm>
            <a:off x="1619672" y="2568720"/>
            <a:ext cx="1152128" cy="360040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CRÍTICAS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31" name="Rectângulo 30"/>
          <p:cNvSpPr/>
          <p:nvPr/>
        </p:nvSpPr>
        <p:spPr>
          <a:xfrm>
            <a:off x="3419872" y="3288800"/>
            <a:ext cx="2808312" cy="571504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kern="0" dirty="0">
                <a:solidFill>
                  <a:srgbClr val="000000"/>
                </a:solidFill>
                <a:latin typeface="Calibri"/>
                <a:cs typeface="Calibri"/>
              </a:rPr>
              <a:t>É </a:t>
            </a:r>
            <a:r>
              <a:rPr lang="pt-PT" kern="0" dirty="0" err="1">
                <a:solidFill>
                  <a:srgbClr val="000000"/>
                </a:solidFill>
                <a:latin typeface="Calibri"/>
                <a:cs typeface="Calibri"/>
              </a:rPr>
              <a:t>anti-igualitária</a:t>
            </a:r>
            <a:r>
              <a:rPr lang="pt-PT" kern="0" dirty="0">
                <a:solidFill>
                  <a:srgbClr val="000000"/>
                </a:solidFill>
                <a:latin typeface="Calibri"/>
                <a:cs typeface="Calibri"/>
              </a:rPr>
              <a:t>. </a:t>
            </a:r>
          </a:p>
        </p:txBody>
      </p:sp>
      <p:cxnSp>
        <p:nvCxnSpPr>
          <p:cNvPr id="35" name="Forma 34"/>
          <p:cNvCxnSpPr>
            <a:stCxn id="30" idx="2"/>
            <a:endCxn id="31" idx="1"/>
          </p:cNvCxnSpPr>
          <p:nvPr/>
        </p:nvCxnSpPr>
        <p:spPr>
          <a:xfrm rot="16200000" flipH="1">
            <a:off x="2484908" y="2639588"/>
            <a:ext cx="645792" cy="1224136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7" name="Forma 36"/>
          <p:cNvCxnSpPr>
            <a:stCxn id="30" idx="2"/>
            <a:endCxn id="17" idx="1"/>
          </p:cNvCxnSpPr>
          <p:nvPr/>
        </p:nvCxnSpPr>
        <p:spPr>
          <a:xfrm rot="16200000" flipH="1">
            <a:off x="2052860" y="3071636"/>
            <a:ext cx="1509888" cy="1224136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7" name="Forma 46"/>
          <p:cNvCxnSpPr>
            <a:stCxn id="13" idx="2"/>
            <a:endCxn id="30" idx="3"/>
          </p:cNvCxnSpPr>
          <p:nvPr/>
        </p:nvCxnSpPr>
        <p:spPr>
          <a:xfrm rot="5400000">
            <a:off x="3508742" y="1685482"/>
            <a:ext cx="326316" cy="1800200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3" name="Rectângulo 12"/>
          <p:cNvSpPr/>
          <p:nvPr/>
        </p:nvSpPr>
        <p:spPr>
          <a:xfrm>
            <a:off x="2992016" y="2063524"/>
            <a:ext cx="3159968" cy="358900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discriminação positiva</a:t>
            </a:r>
          </a:p>
        </p:txBody>
      </p:sp>
      <p:cxnSp>
        <p:nvCxnSpPr>
          <p:cNvPr id="21" name="Conexão recta unidireccional 20"/>
          <p:cNvCxnSpPr>
            <a:endCxn id="13" idx="0"/>
          </p:cNvCxnSpPr>
          <p:nvPr/>
        </p:nvCxnSpPr>
        <p:spPr>
          <a:xfrm rot="5400000">
            <a:off x="4291464" y="1782988"/>
            <a:ext cx="561072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6779315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7" grpId="0" animBg="1"/>
      <p:bldP spid="30" grpId="0" animBg="1"/>
      <p:bldP spid="31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/>
          <p:nvPr/>
        </p:nvSpPr>
        <p:spPr>
          <a:xfrm>
            <a:off x="619944" y="905470"/>
            <a:ext cx="3024336" cy="923330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A JUSTIÇA COMO EQUIDADE – A TEORIA DA JUSTIÇA DE JOHN RAWLS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69" name="Rectângulo 68"/>
          <p:cNvSpPr/>
          <p:nvPr/>
        </p:nvSpPr>
        <p:spPr>
          <a:xfrm>
            <a:off x="5621574" y="1905000"/>
            <a:ext cx="2760426" cy="1752600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U</a:t>
            </a: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ma </a:t>
            </a: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sociedade só será justa na medida em que confirme a inviolabilidade dos direitos do indivíduo enquanto pessoa e proporcione, através da cooperação de todos, o máximo de vantagens mútuas possível. </a:t>
            </a:r>
          </a:p>
        </p:txBody>
      </p:sp>
      <p:cxnSp>
        <p:nvCxnSpPr>
          <p:cNvPr id="72" name="Conexão recta unidireccional 71"/>
          <p:cNvCxnSpPr>
            <a:stCxn id="17" idx="3"/>
            <a:endCxn id="39" idx="1"/>
          </p:cNvCxnSpPr>
          <p:nvPr/>
        </p:nvCxnSpPr>
        <p:spPr>
          <a:xfrm flipV="1">
            <a:off x="3644280" y="1365920"/>
            <a:ext cx="597405" cy="1215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5" name="Rectângulo 14"/>
          <p:cNvSpPr/>
          <p:nvPr/>
        </p:nvSpPr>
        <p:spPr>
          <a:xfrm>
            <a:off x="5588497" y="1030069"/>
            <a:ext cx="2760425" cy="646331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V</a:t>
            </a: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irtude </a:t>
            </a:r>
            <a:r>
              <a:rPr lang="pt-PT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primeira das instituições sociais. </a:t>
            </a:r>
          </a:p>
        </p:txBody>
      </p:sp>
      <p:cxnSp>
        <p:nvCxnSpPr>
          <p:cNvPr id="26" name="Conexão recta unidireccional 25"/>
          <p:cNvCxnSpPr>
            <a:stCxn id="15" idx="2"/>
            <a:endCxn id="69" idx="0"/>
          </p:cNvCxnSpPr>
          <p:nvPr/>
        </p:nvCxnSpPr>
        <p:spPr>
          <a:xfrm rot="16200000" flipH="1">
            <a:off x="6870948" y="1774161"/>
            <a:ext cx="228600" cy="33077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57" name="Rectângulo 56"/>
          <p:cNvSpPr/>
          <p:nvPr/>
        </p:nvSpPr>
        <p:spPr>
          <a:xfrm>
            <a:off x="525610" y="4729704"/>
            <a:ext cx="5798990" cy="584776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E</a:t>
            </a: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scolha </a:t>
            </a: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de princípios que favorecessem sempre aqueles que pudessem vir a ocupar a pior situação social. </a:t>
            </a:r>
          </a:p>
        </p:txBody>
      </p:sp>
      <p:sp>
        <p:nvSpPr>
          <p:cNvPr id="64" name="Rectângulo 63"/>
          <p:cNvSpPr/>
          <p:nvPr/>
        </p:nvSpPr>
        <p:spPr>
          <a:xfrm>
            <a:off x="2254435" y="2565276"/>
            <a:ext cx="2347642" cy="432048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contrato original </a:t>
            </a:r>
          </a:p>
        </p:txBody>
      </p:sp>
      <p:cxnSp>
        <p:nvCxnSpPr>
          <p:cNvPr id="70" name="Conexão recta unidireccional 69"/>
          <p:cNvCxnSpPr/>
          <p:nvPr/>
        </p:nvCxnSpPr>
        <p:spPr>
          <a:xfrm rot="10800000">
            <a:off x="4602078" y="2780506"/>
            <a:ext cx="1019497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9" name="Rectângulo 38"/>
          <p:cNvSpPr/>
          <p:nvPr/>
        </p:nvSpPr>
        <p:spPr>
          <a:xfrm>
            <a:off x="4241685" y="1149896"/>
            <a:ext cx="1135668" cy="432048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JUSTIÇA 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52" name="Conexão recta unidireccional 51"/>
          <p:cNvCxnSpPr>
            <a:stCxn id="39" idx="3"/>
            <a:endCxn id="15" idx="1"/>
          </p:cNvCxnSpPr>
          <p:nvPr/>
        </p:nvCxnSpPr>
        <p:spPr>
          <a:xfrm flipV="1">
            <a:off x="5377353" y="1353235"/>
            <a:ext cx="211144" cy="12685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87" name="Rectângulo 86"/>
          <p:cNvSpPr/>
          <p:nvPr/>
        </p:nvSpPr>
        <p:spPr>
          <a:xfrm>
            <a:off x="2254435" y="3280209"/>
            <a:ext cx="2347642" cy="432048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posição </a:t>
            </a: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original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88" name="Conexão recta unidireccional 87"/>
          <p:cNvCxnSpPr/>
          <p:nvPr/>
        </p:nvCxnSpPr>
        <p:spPr>
          <a:xfrm rot="5400000">
            <a:off x="3299576" y="3099687"/>
            <a:ext cx="257361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91" name="Rectângulo 90"/>
          <p:cNvSpPr/>
          <p:nvPr/>
        </p:nvSpPr>
        <p:spPr>
          <a:xfrm>
            <a:off x="2254435" y="3945049"/>
            <a:ext cx="2347642" cy="432048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véu de ignorância</a:t>
            </a:r>
          </a:p>
        </p:txBody>
      </p:sp>
      <p:cxnSp>
        <p:nvCxnSpPr>
          <p:cNvPr id="93" name="Conexão recta unidireccional 92"/>
          <p:cNvCxnSpPr/>
          <p:nvPr/>
        </p:nvCxnSpPr>
        <p:spPr>
          <a:xfrm rot="5400000">
            <a:off x="3311860" y="3828653"/>
            <a:ext cx="232792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95" name="Conexão recta unidireccional 94"/>
          <p:cNvCxnSpPr>
            <a:stCxn id="91" idx="2"/>
            <a:endCxn id="57" idx="0"/>
          </p:cNvCxnSpPr>
          <p:nvPr/>
        </p:nvCxnSpPr>
        <p:spPr>
          <a:xfrm rot="5400000">
            <a:off x="3250378" y="4551825"/>
            <a:ext cx="352607" cy="3151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04" name="Rectângulo 103"/>
          <p:cNvSpPr/>
          <p:nvPr/>
        </p:nvSpPr>
        <p:spPr>
          <a:xfrm>
            <a:off x="1124000" y="5733256"/>
            <a:ext cx="4608512" cy="584776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M</a:t>
            </a: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aximizar </a:t>
            </a: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o mínimo de bens sociais primários </a:t>
            </a: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para </a:t>
            </a: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cada membro da </a:t>
            </a: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sociedade.</a:t>
            </a:r>
            <a:endParaRPr lang="pt-PT" sz="16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105" name="Conexão recta unidireccional 104"/>
          <p:cNvCxnSpPr>
            <a:stCxn id="57" idx="2"/>
            <a:endCxn id="104" idx="0"/>
          </p:cNvCxnSpPr>
          <p:nvPr/>
        </p:nvCxnSpPr>
        <p:spPr>
          <a:xfrm rot="16200000" flipH="1">
            <a:off x="3217292" y="5522292"/>
            <a:ext cx="418776" cy="3151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09194528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9" grpId="0" animBg="1"/>
      <p:bldP spid="15" grpId="0" animBg="1"/>
      <p:bldP spid="57" grpId="0" animBg="1"/>
      <p:bldP spid="64" grpId="0" animBg="1"/>
      <p:bldP spid="39" grpId="0" animBg="1"/>
      <p:bldP spid="87" grpId="0" animBg="1"/>
      <p:bldP spid="91" grpId="0" animBg="1"/>
      <p:bldP spid="10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Conexão recta unidireccional 28"/>
          <p:cNvCxnSpPr>
            <a:endCxn id="27" idx="0"/>
          </p:cNvCxnSpPr>
          <p:nvPr/>
        </p:nvCxnSpPr>
        <p:spPr>
          <a:xfrm>
            <a:off x="5724128" y="3717032"/>
            <a:ext cx="18002" cy="720080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39" name="Conexão recta unidireccional 38"/>
          <p:cNvCxnSpPr>
            <a:endCxn id="38" idx="0"/>
          </p:cNvCxnSpPr>
          <p:nvPr/>
        </p:nvCxnSpPr>
        <p:spPr>
          <a:xfrm>
            <a:off x="8028383" y="3717032"/>
            <a:ext cx="9380" cy="720080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0" name="Rectângulo 59"/>
          <p:cNvSpPr/>
          <p:nvPr/>
        </p:nvSpPr>
        <p:spPr>
          <a:xfrm>
            <a:off x="1331640" y="1730152"/>
            <a:ext cx="1728192" cy="792088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Princípio da igual liberdade </a:t>
            </a:r>
          </a:p>
        </p:txBody>
      </p:sp>
      <p:sp>
        <p:nvSpPr>
          <p:cNvPr id="69" name="Rectângulo 68"/>
          <p:cNvSpPr/>
          <p:nvPr/>
        </p:nvSpPr>
        <p:spPr>
          <a:xfrm>
            <a:off x="467544" y="2882280"/>
            <a:ext cx="3456384" cy="1080120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rincípio </a:t>
            </a: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que assegure e proteja os direitos fundamentais dos </a:t>
            </a: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indivíduos.</a:t>
            </a:r>
            <a:endParaRPr lang="pt-PT" sz="16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72" name="Conexão recta unidireccional 71"/>
          <p:cNvCxnSpPr>
            <a:stCxn id="60" idx="2"/>
            <a:endCxn id="69" idx="0"/>
          </p:cNvCxnSpPr>
          <p:nvPr/>
        </p:nvCxnSpPr>
        <p:spPr>
          <a:xfrm rot="5400000">
            <a:off x="2015716" y="2702260"/>
            <a:ext cx="360040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0" name="Conexão recta unidireccional 49"/>
          <p:cNvCxnSpPr>
            <a:endCxn id="31" idx="0"/>
          </p:cNvCxnSpPr>
          <p:nvPr/>
        </p:nvCxnSpPr>
        <p:spPr>
          <a:xfrm>
            <a:off x="6876256" y="2301656"/>
            <a:ext cx="0" cy="580624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5" name="Rectângulo 24"/>
          <p:cNvSpPr/>
          <p:nvPr/>
        </p:nvSpPr>
        <p:spPr>
          <a:xfrm>
            <a:off x="2987824" y="742037"/>
            <a:ext cx="3168352" cy="646331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PRINCÍPIOS DE JUSTIÇA</a:t>
            </a:r>
          </a:p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(J. </a:t>
            </a:r>
            <a:r>
              <a:rPr lang="pt-PT" b="1" kern="0" dirty="0" err="1" smtClean="0">
                <a:solidFill>
                  <a:sysClr val="window" lastClr="FFFFFF"/>
                </a:solidFill>
                <a:latin typeface="Calibri"/>
                <a:cs typeface="Calibri"/>
              </a:rPr>
              <a:t>Rawls</a:t>
            </a: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)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31" name="Rectângulo 30"/>
          <p:cNvSpPr/>
          <p:nvPr/>
        </p:nvSpPr>
        <p:spPr>
          <a:xfrm>
            <a:off x="5148064" y="2882280"/>
            <a:ext cx="3456384" cy="1080120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P</a:t>
            </a: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rincípio </a:t>
            </a: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que garanta vantagens para todos e para cada um, </a:t>
            </a: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qualquer que seja a posição que </a:t>
            </a: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cada indivíduo venha a ocupar na </a:t>
            </a: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sociedade.</a:t>
            </a:r>
            <a:endParaRPr lang="pt-PT" sz="16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7" name="Rectângulo 16"/>
          <p:cNvSpPr/>
          <p:nvPr/>
        </p:nvSpPr>
        <p:spPr>
          <a:xfrm>
            <a:off x="6012160" y="1730152"/>
            <a:ext cx="1728192" cy="792088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Princípio da </a:t>
            </a: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diferença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5" name="Seta para a direita 4"/>
          <p:cNvSpPr/>
          <p:nvPr/>
        </p:nvSpPr>
        <p:spPr>
          <a:xfrm>
            <a:off x="3136032" y="1464568"/>
            <a:ext cx="2807568" cy="1371600"/>
          </a:xfrm>
          <a:prstGeom prst="rightArrow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400" b="1" dirty="0">
                <a:solidFill>
                  <a:schemeClr val="bg1"/>
                </a:solidFill>
                <a:latin typeface="Calibri"/>
                <a:cs typeface="Calibri"/>
              </a:rPr>
              <a:t>O princípio da igual liberdade</a:t>
            </a:r>
            <a:r>
              <a:rPr lang="pt-PT" sz="1400" b="1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br>
              <a:rPr lang="pt-PT" sz="1400" b="1" dirty="0" smtClean="0">
                <a:solidFill>
                  <a:schemeClr val="bg1"/>
                </a:solidFill>
                <a:latin typeface="Calibri"/>
                <a:cs typeface="Calibri"/>
              </a:rPr>
            </a:br>
            <a:r>
              <a:rPr lang="pt-PT" sz="1400" b="1" dirty="0" smtClean="0">
                <a:solidFill>
                  <a:schemeClr val="bg1"/>
                </a:solidFill>
                <a:latin typeface="Calibri"/>
                <a:cs typeface="Calibri"/>
              </a:rPr>
              <a:t>tem </a:t>
            </a:r>
            <a:r>
              <a:rPr lang="pt-PT" sz="1400" b="1" dirty="0">
                <a:solidFill>
                  <a:schemeClr val="bg1"/>
                </a:solidFill>
                <a:latin typeface="Calibri"/>
                <a:cs typeface="Calibri"/>
              </a:rPr>
              <a:t>prioridade em relação ao</a:t>
            </a:r>
            <a:r>
              <a:rPr lang="pt-PT" sz="1400" b="1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br>
              <a:rPr lang="pt-PT" sz="1400" b="1" dirty="0" smtClean="0">
                <a:solidFill>
                  <a:schemeClr val="bg1"/>
                </a:solidFill>
                <a:latin typeface="Calibri"/>
                <a:cs typeface="Calibri"/>
              </a:rPr>
            </a:br>
            <a:r>
              <a:rPr lang="pt-PT" sz="1400" b="1" dirty="0" smtClean="0">
                <a:solidFill>
                  <a:schemeClr val="bg1"/>
                </a:solidFill>
                <a:latin typeface="Calibri"/>
                <a:cs typeface="Calibri"/>
              </a:rPr>
              <a:t>da </a:t>
            </a:r>
            <a:r>
              <a:rPr lang="pt-PT" sz="1400" b="1" dirty="0">
                <a:solidFill>
                  <a:schemeClr val="bg1"/>
                </a:solidFill>
                <a:latin typeface="Calibri"/>
                <a:cs typeface="Calibri"/>
              </a:rPr>
              <a:t>diferença. </a:t>
            </a:r>
          </a:p>
        </p:txBody>
      </p:sp>
      <p:sp>
        <p:nvSpPr>
          <p:cNvPr id="27" name="Rectângulo 26"/>
          <p:cNvSpPr/>
          <p:nvPr/>
        </p:nvSpPr>
        <p:spPr>
          <a:xfrm>
            <a:off x="4824028" y="4437112"/>
            <a:ext cx="1836204" cy="1872208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T</a:t>
            </a: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odos são </a:t>
            </a: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diferentes, </a:t>
            </a: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tendo </a:t>
            </a: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características naturais que os colocam em situação de </a:t>
            </a: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desigualdade.</a:t>
            </a:r>
            <a:endParaRPr lang="pt-PT" sz="16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38" name="Rectângulo 37"/>
          <p:cNvSpPr/>
          <p:nvPr/>
        </p:nvSpPr>
        <p:spPr>
          <a:xfrm>
            <a:off x="7111037" y="4437112"/>
            <a:ext cx="1853451" cy="1569660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T</a:t>
            </a: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odos </a:t>
            </a: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devem ter a oportunidade de aceder a funções/cargos sociais, em pé de </a:t>
            </a: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igualdade.</a:t>
            </a:r>
            <a:endParaRPr lang="pt-PT" sz="16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52" name="Rectângulo 51"/>
          <p:cNvSpPr/>
          <p:nvPr/>
        </p:nvSpPr>
        <p:spPr>
          <a:xfrm>
            <a:off x="467544" y="4437113"/>
            <a:ext cx="4032448" cy="2246769"/>
          </a:xfrm>
          <a:prstGeom prst="rect">
            <a:avLst/>
          </a:prstGeom>
          <a:solidFill>
            <a:srgbClr val="EEECE1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>
              <a:buClr>
                <a:srgbClr val="FF6600"/>
              </a:buClr>
              <a:defRPr/>
            </a:pPr>
            <a:r>
              <a:rPr lang="pt-PT" sz="14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O </a:t>
            </a:r>
            <a:r>
              <a:rPr lang="pt-PT" sz="14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princípio da </a:t>
            </a:r>
            <a:r>
              <a:rPr lang="pt-PT" sz="14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diferença:</a:t>
            </a:r>
          </a:p>
          <a:p>
            <a:pPr marL="179388" indent="-179388">
              <a:buClr>
                <a:srgbClr val="FF6600"/>
              </a:buClr>
              <a:buFont typeface="Arial"/>
              <a:buChar char="•"/>
              <a:defRPr/>
            </a:pPr>
            <a:r>
              <a:rPr lang="pt-PT" sz="14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viola a liberdade </a:t>
            </a:r>
            <a:r>
              <a:rPr lang="pt-PT" sz="14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porque interfere na vida</a:t>
            </a:r>
            <a:r>
              <a:rPr lang="pt-PT" sz="14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 das </a:t>
            </a:r>
            <a:r>
              <a:rPr lang="pt-PT" sz="14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pessoas; </a:t>
            </a:r>
            <a:r>
              <a:rPr lang="pt-PT" sz="14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não permite que sejam elas a decidir o que fazer com os seus bens/riquezas;</a:t>
            </a:r>
          </a:p>
          <a:p>
            <a:pPr marL="179388" indent="-179388">
              <a:buClr>
                <a:srgbClr val="FF6600"/>
              </a:buClr>
              <a:buFont typeface="Arial"/>
              <a:buChar char="•"/>
              <a:defRPr/>
            </a:pPr>
            <a:r>
              <a:rPr lang="pt-PT" sz="14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não considera a maneira como alguns indivíduos ficaram em condições de desvantagem;</a:t>
            </a:r>
          </a:p>
          <a:p>
            <a:pPr marL="179388" indent="-179388">
              <a:buClr>
                <a:srgbClr val="FF6600"/>
              </a:buClr>
              <a:buFont typeface="Arial"/>
              <a:buChar char="•"/>
              <a:defRPr/>
            </a:pPr>
            <a:r>
              <a:rPr lang="pt-PT" sz="14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não considera as diferentes preferências e ambições de cada indivíduo, nem o modo distinto como as pessoas alcançam melhores condições de vida. </a:t>
            </a:r>
            <a:endParaRPr lang="pt-PT" sz="14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53" name="Rectângulo 52"/>
          <p:cNvSpPr/>
          <p:nvPr/>
        </p:nvSpPr>
        <p:spPr>
          <a:xfrm>
            <a:off x="467544" y="4085456"/>
            <a:ext cx="1080120" cy="351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b="1" dirty="0" smtClean="0">
                <a:solidFill>
                  <a:schemeClr val="bg1"/>
                </a:solidFill>
                <a:latin typeface="Calibri"/>
                <a:cs typeface="Calibri"/>
              </a:rPr>
              <a:t>Críticas</a:t>
            </a:r>
            <a:endParaRPr lang="pt-PT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21" name="Forma 20"/>
          <p:cNvCxnSpPr>
            <a:stCxn id="25" idx="3"/>
            <a:endCxn id="17" idx="0"/>
          </p:cNvCxnSpPr>
          <p:nvPr/>
        </p:nvCxnSpPr>
        <p:spPr>
          <a:xfrm>
            <a:off x="6156176" y="1065203"/>
            <a:ext cx="720080" cy="664949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3" name="Forma 22"/>
          <p:cNvCxnSpPr>
            <a:stCxn id="25" idx="1"/>
            <a:endCxn id="60" idx="0"/>
          </p:cNvCxnSpPr>
          <p:nvPr/>
        </p:nvCxnSpPr>
        <p:spPr>
          <a:xfrm rot="10800000" flipV="1">
            <a:off x="2195736" y="1065202"/>
            <a:ext cx="792088" cy="664949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31990142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9" grpId="0" animBg="1"/>
      <p:bldP spid="25" grpId="0" animBg="1"/>
      <p:bldP spid="31" grpId="0" animBg="1"/>
      <p:bldP spid="17" grpId="0" animBg="1"/>
      <p:bldP spid="5" grpId="0" animBg="1"/>
      <p:bldP spid="27" grpId="0" animBg="1"/>
      <p:bldP spid="38" grpId="0" animBg="1"/>
      <p:bldP spid="52" grpId="0" animBg="1"/>
      <p:bldP spid="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18"/>
          <p:cNvSpPr/>
          <p:nvPr/>
        </p:nvSpPr>
        <p:spPr>
          <a:xfrm>
            <a:off x="2028850" y="3043689"/>
            <a:ext cx="4752950" cy="1342157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  <a:defRPr/>
            </a:pPr>
            <a:endParaRPr lang="pt-PT" sz="1600" kern="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79388" indent="-179388">
              <a:lnSpc>
                <a:spcPts val="1600"/>
              </a:lnSpc>
              <a:buClr>
                <a:srgbClr val="FF6600"/>
              </a:buClr>
              <a:buFont typeface="Arial"/>
              <a:buChar char="•"/>
              <a:defRPr/>
            </a:pP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Aplicação </a:t>
            </a: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da posição original  ao plano institucional internacional para implementar a equidade global</a:t>
            </a: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</a:p>
          <a:p>
            <a:pPr>
              <a:lnSpc>
                <a:spcPts val="1600"/>
              </a:lnSpc>
              <a:buClr>
                <a:srgbClr val="FF6600"/>
              </a:buClr>
              <a:defRPr/>
            </a:pPr>
            <a:endParaRPr lang="pt-PT" sz="1600" kern="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79388" indent="-179388">
              <a:lnSpc>
                <a:spcPts val="1600"/>
              </a:lnSpc>
              <a:buClr>
                <a:srgbClr val="FF6600"/>
              </a:buClr>
              <a:buFont typeface="Arial"/>
              <a:buChar char="•"/>
              <a:defRPr/>
            </a:pP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Combate </a:t>
            </a: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às desigualdades criadas ao longo dos tempos entre as nações pobres e ricas.</a:t>
            </a:r>
          </a:p>
          <a:p>
            <a:pPr algn="ctr">
              <a:lnSpc>
                <a:spcPts val="1600"/>
              </a:lnSpc>
              <a:defRPr/>
            </a:pPr>
            <a:endParaRPr lang="pt-PT" sz="16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" name="Rectângulo 28"/>
          <p:cNvSpPr/>
          <p:nvPr/>
        </p:nvSpPr>
        <p:spPr>
          <a:xfrm>
            <a:off x="1409192" y="4919246"/>
            <a:ext cx="5976664" cy="338554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Crítica ao </a:t>
            </a:r>
            <a:r>
              <a:rPr lang="pt-PT" sz="1600" b="1" kern="0" dirty="0" err="1">
                <a:solidFill>
                  <a:sysClr val="window" lastClr="FFFFFF"/>
                </a:solidFill>
                <a:latin typeface="Calibri"/>
                <a:cs typeface="Calibri"/>
              </a:rPr>
              <a:t>anticosmopolitismo</a:t>
            </a: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 de </a:t>
            </a:r>
            <a:r>
              <a:rPr lang="pt-PT" sz="1600" b="1" kern="0" dirty="0" err="1">
                <a:solidFill>
                  <a:sysClr val="window" lastClr="FFFFFF"/>
                </a:solidFill>
                <a:latin typeface="Calibri"/>
                <a:cs typeface="Calibri"/>
              </a:rPr>
              <a:t>Rawls</a:t>
            </a:r>
            <a:endParaRPr lang="pt-PT" sz="16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9" name="Rectângulo 54"/>
          <p:cNvSpPr/>
          <p:nvPr/>
        </p:nvSpPr>
        <p:spPr>
          <a:xfrm>
            <a:off x="1445196" y="1675984"/>
            <a:ext cx="5904656" cy="863600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Possibilidade </a:t>
            </a:r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de aplicar a teoria da justiça </a:t>
            </a: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lang="pt-PT" b="1" dirty="0" err="1">
                <a:solidFill>
                  <a:srgbClr val="FFFFFF"/>
                </a:solidFill>
                <a:latin typeface="Calibri"/>
                <a:cs typeface="Calibri"/>
              </a:rPr>
              <a:t>Rawls</a:t>
            </a: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b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ao </a:t>
            </a:r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mundo </a:t>
            </a: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globalizado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10" name="Rectângulo 55"/>
          <p:cNvSpPr/>
          <p:nvPr/>
        </p:nvSpPr>
        <p:spPr>
          <a:xfrm>
            <a:off x="3245706" y="1044714"/>
            <a:ext cx="2303636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JUSTIÇA GLOBAL</a:t>
            </a:r>
          </a:p>
        </p:txBody>
      </p:sp>
      <p:cxnSp>
        <p:nvCxnSpPr>
          <p:cNvPr id="13" name="Conexão recta unidireccional 28"/>
          <p:cNvCxnSpPr/>
          <p:nvPr/>
        </p:nvCxnSpPr>
        <p:spPr>
          <a:xfrm rot="5400000">
            <a:off x="644513" y="3647671"/>
            <a:ext cx="2227262" cy="110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6" name="Conexão recta unidireccional 71"/>
          <p:cNvCxnSpPr/>
          <p:nvPr/>
        </p:nvCxnSpPr>
        <p:spPr>
          <a:xfrm rot="5400000">
            <a:off x="4266555" y="1545015"/>
            <a:ext cx="261938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26" name="Conexão recta unidireccional 71"/>
          <p:cNvCxnSpPr/>
          <p:nvPr/>
        </p:nvCxnSpPr>
        <p:spPr>
          <a:xfrm rot="5400000">
            <a:off x="4191794" y="2742406"/>
            <a:ext cx="457200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ransition spd="slow">
    <p:wheel spokes="8"/>
    <p:sndAc>
      <p:stSnd>
        <p:snd r:embed="rId3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611560" y="2158008"/>
            <a:ext cx="8208912" cy="432048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Etapas fundamentais da conquista dos direitos humanos: 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19" name="Rectângulo 18"/>
          <p:cNvSpPr/>
          <p:nvPr/>
        </p:nvSpPr>
        <p:spPr>
          <a:xfrm>
            <a:off x="2339752" y="2878088"/>
            <a:ext cx="6480720" cy="792088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3525">
              <a:lnSpc>
                <a:spcPts val="1600"/>
              </a:lnSpc>
            </a:pP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1.ª geração – Fase de reconhecimento das liberdades individuais. </a:t>
            </a:r>
            <a:endParaRPr lang="pt-PT" sz="16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25" name="Conexão em ângulos rectos 24"/>
          <p:cNvCxnSpPr>
            <a:stCxn id="2" idx="1"/>
            <a:endCxn id="19" idx="1"/>
          </p:cNvCxnSpPr>
          <p:nvPr/>
        </p:nvCxnSpPr>
        <p:spPr>
          <a:xfrm rot="10800000" flipH="1" flipV="1">
            <a:off x="611560" y="2374032"/>
            <a:ext cx="1728192" cy="900100"/>
          </a:xfrm>
          <a:prstGeom prst="bentConnector3">
            <a:avLst>
              <a:gd name="adj1" fmla="val -13228"/>
            </a:avLst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6" name="Rectângulo 25"/>
          <p:cNvSpPr/>
          <p:nvPr/>
        </p:nvSpPr>
        <p:spPr>
          <a:xfrm>
            <a:off x="2339752" y="3886200"/>
            <a:ext cx="6480720" cy="864096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3525">
              <a:lnSpc>
                <a:spcPts val="1600"/>
              </a:lnSpc>
            </a:pP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2.ª geração – Fase de reconhecimento dos direitos económicos,</a:t>
            </a:r>
          </a:p>
          <a:p>
            <a:pPr marL="1441450" indent="-1177925">
              <a:lnSpc>
                <a:spcPts val="1600"/>
              </a:lnSpc>
            </a:pP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	</a:t>
            </a: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sociais e culturais. </a:t>
            </a:r>
            <a:endParaRPr lang="pt-PT" sz="16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28" name="Conexão em ângulos rectos 27"/>
          <p:cNvCxnSpPr>
            <a:stCxn id="2" idx="1"/>
            <a:endCxn id="26" idx="1"/>
          </p:cNvCxnSpPr>
          <p:nvPr/>
        </p:nvCxnSpPr>
        <p:spPr>
          <a:xfrm rot="10800000" flipH="1" flipV="1">
            <a:off x="611560" y="2374032"/>
            <a:ext cx="1728192" cy="1944216"/>
          </a:xfrm>
          <a:prstGeom prst="bentConnector3">
            <a:avLst>
              <a:gd name="adj1" fmla="val -13228"/>
            </a:avLst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9" name="Rectângulo 28"/>
          <p:cNvSpPr/>
          <p:nvPr/>
        </p:nvSpPr>
        <p:spPr>
          <a:xfrm>
            <a:off x="2339752" y="4894312"/>
            <a:ext cx="6480720" cy="896888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1450" indent="-1177925">
              <a:lnSpc>
                <a:spcPts val="1600"/>
              </a:lnSpc>
            </a:pP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3.ª geração – Fase de reconhecimento de novos direitos sociais e culturais, da internacionalização dos direitos fundamentais e da solidariedade entre os povos.</a:t>
            </a:r>
            <a:endParaRPr lang="pt-PT" sz="16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31" name="Conexão em ângulos rectos 30"/>
          <p:cNvCxnSpPr>
            <a:stCxn id="2" idx="1"/>
            <a:endCxn id="29" idx="1"/>
          </p:cNvCxnSpPr>
          <p:nvPr/>
        </p:nvCxnSpPr>
        <p:spPr>
          <a:xfrm rot="10800000" flipH="1" flipV="1">
            <a:off x="611560" y="2374032"/>
            <a:ext cx="1728192" cy="2968724"/>
          </a:xfrm>
          <a:prstGeom prst="bentConnector3">
            <a:avLst>
              <a:gd name="adj1" fmla="val -13228"/>
            </a:avLst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55" name="Rectângulo 54"/>
          <p:cNvSpPr/>
          <p:nvPr/>
        </p:nvSpPr>
        <p:spPr>
          <a:xfrm>
            <a:off x="2132112" y="1174085"/>
            <a:ext cx="6707088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reconhecimento dos direitos dos seres humanos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56" name="Rectângulo 55"/>
          <p:cNvSpPr/>
          <p:nvPr/>
        </p:nvSpPr>
        <p:spPr>
          <a:xfrm>
            <a:off x="251520" y="1030069"/>
            <a:ext cx="1272376" cy="646331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JUSTIÇA GLOBAL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61" name="Conexão recta unidireccional 60"/>
          <p:cNvCxnSpPr>
            <a:stCxn id="56" idx="3"/>
            <a:endCxn id="55" idx="1"/>
          </p:cNvCxnSpPr>
          <p:nvPr/>
        </p:nvCxnSpPr>
        <p:spPr>
          <a:xfrm>
            <a:off x="1523896" y="1353235"/>
            <a:ext cx="608216" cy="5516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 animBg="1"/>
      <p:bldP spid="26" grpId="0" animBg="1"/>
      <p:bldP spid="29" grpId="0" animBg="1"/>
      <p:bldP spid="55" grpId="0" animBg="1"/>
      <p:bldP spid="5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ângulo 31"/>
          <p:cNvSpPr/>
          <p:nvPr/>
        </p:nvSpPr>
        <p:spPr>
          <a:xfrm>
            <a:off x="3203848" y="2450961"/>
            <a:ext cx="2736304" cy="830997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 Procura-se garantir a segurança, a justiça </a:t>
            </a:r>
            <a:b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</a:b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e o bem-estar.</a:t>
            </a:r>
            <a:endParaRPr lang="pt-PT" sz="16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364088" y="5043249"/>
            <a:ext cx="1584176" cy="519351"/>
          </a:xfrm>
          <a:prstGeom prst="ellipse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POLÍTICA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3779912" y="4251161"/>
            <a:ext cx="1584176" cy="519351"/>
          </a:xfrm>
          <a:prstGeom prst="ellipse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DIREITO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2267744" y="5043249"/>
            <a:ext cx="1584176" cy="519351"/>
          </a:xfrm>
          <a:prstGeom prst="ellipse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ÉTICA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37" name="Conexão recta 36"/>
          <p:cNvCxnSpPr>
            <a:stCxn id="35" idx="0"/>
            <a:endCxn id="32" idx="2"/>
          </p:cNvCxnSpPr>
          <p:nvPr/>
        </p:nvCxnSpPr>
        <p:spPr>
          <a:xfrm rot="5400000" flipH="1" flipV="1">
            <a:off x="2935271" y="3406520"/>
            <a:ext cx="1761291" cy="1512168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Conexão recta 38"/>
          <p:cNvCxnSpPr>
            <a:stCxn id="32" idx="2"/>
            <a:endCxn id="34" idx="0"/>
          </p:cNvCxnSpPr>
          <p:nvPr/>
        </p:nvCxnSpPr>
        <p:spPr>
          <a:xfrm rot="5400000">
            <a:off x="4087399" y="3766559"/>
            <a:ext cx="969203" cy="1588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Conexão recta 43"/>
          <p:cNvCxnSpPr>
            <a:stCxn id="32" idx="2"/>
            <a:endCxn id="33" idx="0"/>
          </p:cNvCxnSpPr>
          <p:nvPr/>
        </p:nvCxnSpPr>
        <p:spPr>
          <a:xfrm rot="16200000" flipH="1">
            <a:off x="4483443" y="3370515"/>
            <a:ext cx="1761291" cy="1584176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tângulo 42"/>
          <p:cNvSpPr/>
          <p:nvPr/>
        </p:nvSpPr>
        <p:spPr>
          <a:xfrm>
            <a:off x="2339752" y="1730881"/>
            <a:ext cx="4464496" cy="369332"/>
          </a:xfrm>
          <a:prstGeom prst="rect">
            <a:avLst/>
          </a:prstGeom>
          <a:solidFill>
            <a:srgbClr val="EEECE1">
              <a:lumMod val="75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rgbClr val="000000"/>
                </a:solidFill>
                <a:latin typeface="Calibri"/>
                <a:cs typeface="Calibri"/>
              </a:rPr>
              <a:t>Comunidade politicamente organizada.</a:t>
            </a:r>
            <a:endParaRPr lang="pt-PT" b="1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9" name="Rectângulo 68"/>
          <p:cNvSpPr/>
          <p:nvPr/>
        </p:nvSpPr>
        <p:spPr>
          <a:xfrm>
            <a:off x="3419872" y="1019765"/>
            <a:ext cx="2304256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ESTADO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71" name="Conexão recta unidireccional 70"/>
          <p:cNvCxnSpPr>
            <a:stCxn id="69" idx="2"/>
            <a:endCxn id="43" idx="0"/>
          </p:cNvCxnSpPr>
          <p:nvPr/>
        </p:nvCxnSpPr>
        <p:spPr>
          <a:xfrm rot="5400000">
            <a:off x="4401108" y="1559989"/>
            <a:ext cx="341784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73" name="Conexão recta unidireccional 72"/>
          <p:cNvCxnSpPr>
            <a:stCxn id="43" idx="2"/>
            <a:endCxn id="32" idx="0"/>
          </p:cNvCxnSpPr>
          <p:nvPr/>
        </p:nvCxnSpPr>
        <p:spPr>
          <a:xfrm rot="5400000">
            <a:off x="4396626" y="2275587"/>
            <a:ext cx="350748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93" name="Conexão recta unidireccional 92"/>
          <p:cNvCxnSpPr>
            <a:stCxn id="35" idx="6"/>
            <a:endCxn id="33" idx="2"/>
          </p:cNvCxnSpPr>
          <p:nvPr/>
        </p:nvCxnSpPr>
        <p:spPr>
          <a:xfrm>
            <a:off x="3851920" y="5302925"/>
            <a:ext cx="1512168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95" name="Conexão recta unidireccional 94"/>
          <p:cNvCxnSpPr>
            <a:stCxn id="35" idx="7"/>
            <a:endCxn id="34" idx="3"/>
          </p:cNvCxnSpPr>
          <p:nvPr/>
        </p:nvCxnSpPr>
        <p:spPr>
          <a:xfrm rot="5400000" flipH="1" flipV="1">
            <a:off x="3603491" y="4710888"/>
            <a:ext cx="424851" cy="391986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97" name="Conexão recta unidireccional 96"/>
          <p:cNvCxnSpPr>
            <a:stCxn id="34" idx="5"/>
            <a:endCxn id="33" idx="1"/>
          </p:cNvCxnSpPr>
          <p:nvPr/>
        </p:nvCxnSpPr>
        <p:spPr>
          <a:xfrm rot="16200000" flipH="1">
            <a:off x="5151663" y="4674883"/>
            <a:ext cx="424851" cy="463994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43" grpId="0" animBg="1"/>
      <p:bldP spid="6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/>
          <p:nvPr/>
        </p:nvSpPr>
        <p:spPr>
          <a:xfrm>
            <a:off x="1979712" y="1013520"/>
            <a:ext cx="5184576" cy="571504"/>
          </a:xfrm>
          <a:prstGeom prst="rect">
            <a:avLst/>
          </a:prstGeom>
          <a:solidFill>
            <a:srgbClr val="3683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ORIGEM DO ESTADO </a:t>
            </a:r>
            <a:endParaRPr lang="pt-PT" sz="36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60" name="Rectângulo 59"/>
          <p:cNvSpPr/>
          <p:nvPr/>
        </p:nvSpPr>
        <p:spPr>
          <a:xfrm>
            <a:off x="1763688" y="4258440"/>
            <a:ext cx="1728192" cy="1003552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origem natural (Aristóteles)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46" name="Conexão recta 45"/>
          <p:cNvCxnSpPr>
            <a:stCxn id="25" idx="2"/>
            <a:endCxn id="60" idx="0"/>
          </p:cNvCxnSpPr>
          <p:nvPr/>
        </p:nvCxnSpPr>
        <p:spPr>
          <a:xfrm rot="5400000">
            <a:off x="2907149" y="2593589"/>
            <a:ext cx="1385486" cy="1944216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ângulo 46"/>
          <p:cNvSpPr/>
          <p:nvPr/>
        </p:nvSpPr>
        <p:spPr>
          <a:xfrm>
            <a:off x="5580112" y="4330448"/>
            <a:ext cx="1728192" cy="1003552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origem contratual (Locke)</a:t>
            </a:r>
          </a:p>
          <a:p>
            <a:pPr algn="ctr"/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51" name="Conexão recta 50"/>
          <p:cNvCxnSpPr>
            <a:stCxn id="25" idx="2"/>
            <a:endCxn id="47" idx="0"/>
          </p:cNvCxnSpPr>
          <p:nvPr/>
        </p:nvCxnSpPr>
        <p:spPr>
          <a:xfrm rot="16200000" flipH="1">
            <a:off x="4779357" y="2665597"/>
            <a:ext cx="1457494" cy="1872208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ângulo 24"/>
          <p:cNvSpPr/>
          <p:nvPr/>
        </p:nvSpPr>
        <p:spPr>
          <a:xfrm>
            <a:off x="1259632" y="1949624"/>
            <a:ext cx="6624736" cy="923330"/>
          </a:xfrm>
          <a:prstGeom prst="rect">
            <a:avLst/>
          </a:prstGeom>
          <a:solidFill>
            <a:srgbClr val="EEECE1">
              <a:lumMod val="75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rgbClr val="000000"/>
                </a:solidFill>
                <a:latin typeface="Calibri"/>
                <a:cs typeface="Calibri"/>
              </a:rPr>
              <a:t>O que levou os seres humanos a viver de forma politicamente organizada e a aceitar uma autoridade, a obedecer a um poder </a:t>
            </a:r>
            <a:br>
              <a:rPr lang="pt-PT" b="1" kern="0" dirty="0" smtClean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pt-PT" b="1" kern="0" dirty="0" smtClean="0">
                <a:solidFill>
                  <a:srgbClr val="000000"/>
                </a:solidFill>
                <a:latin typeface="Calibri"/>
                <a:cs typeface="Calibri"/>
              </a:rPr>
              <a:t>e a normas externas a si?</a:t>
            </a:r>
            <a:endParaRPr lang="pt-PT" b="1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20" name="Conexão recta unidireccional 19"/>
          <p:cNvCxnSpPr>
            <a:stCxn id="17" idx="2"/>
            <a:endCxn id="25" idx="0"/>
          </p:cNvCxnSpPr>
          <p:nvPr/>
        </p:nvCxnSpPr>
        <p:spPr>
          <a:xfrm rot="5400000">
            <a:off x="4389700" y="1767324"/>
            <a:ext cx="364600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0" grpId="0" animBg="1"/>
      <p:bldP spid="47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/>
          <p:nvPr/>
        </p:nvSpPr>
        <p:spPr>
          <a:xfrm>
            <a:off x="2843808" y="938064"/>
            <a:ext cx="3456384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ESTADO (Aristóteles)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69" name="Rectângulo 68"/>
          <p:cNvSpPr/>
          <p:nvPr/>
        </p:nvSpPr>
        <p:spPr>
          <a:xfrm>
            <a:off x="899592" y="3356992"/>
            <a:ext cx="3456384" cy="648072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relação </a:t>
            </a:r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entre o senhor e o </a:t>
            </a:r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escravo</a:t>
            </a:r>
            <a:endParaRPr lang="pt-PT" sz="16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72" name="Conexão recta unidireccional 71"/>
          <p:cNvCxnSpPr/>
          <p:nvPr/>
        </p:nvCxnSpPr>
        <p:spPr>
          <a:xfrm>
            <a:off x="2667000" y="2743200"/>
            <a:ext cx="0" cy="580624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6" name="Conexão recta 45"/>
          <p:cNvCxnSpPr>
            <a:stCxn id="25" idx="2"/>
            <a:endCxn id="60" idx="0"/>
          </p:cNvCxnSpPr>
          <p:nvPr/>
        </p:nvCxnSpPr>
        <p:spPr>
          <a:xfrm rot="5400000">
            <a:off x="3401344" y="1267744"/>
            <a:ext cx="468868" cy="1872444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Conexão recta unidireccional 49"/>
          <p:cNvCxnSpPr/>
          <p:nvPr/>
        </p:nvCxnSpPr>
        <p:spPr>
          <a:xfrm>
            <a:off x="6444208" y="2772176"/>
            <a:ext cx="0" cy="580624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1" name="Conexão recta 50"/>
          <p:cNvCxnSpPr>
            <a:stCxn id="25" idx="2"/>
            <a:endCxn id="47" idx="0"/>
          </p:cNvCxnSpPr>
          <p:nvPr/>
        </p:nvCxnSpPr>
        <p:spPr>
          <a:xfrm rot="16200000" flipH="1">
            <a:off x="5273670" y="1267862"/>
            <a:ext cx="468868" cy="1872208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ângulo 24"/>
          <p:cNvSpPr/>
          <p:nvPr/>
        </p:nvSpPr>
        <p:spPr>
          <a:xfrm>
            <a:off x="1979712" y="1600200"/>
            <a:ext cx="5184576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finalidade natural do ser humano 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20" name="Conexão recta unidireccional 19"/>
          <p:cNvCxnSpPr>
            <a:stCxn id="17" idx="2"/>
            <a:endCxn id="25" idx="0"/>
          </p:cNvCxnSpPr>
          <p:nvPr/>
        </p:nvCxnSpPr>
        <p:spPr>
          <a:xfrm rot="5400000">
            <a:off x="4425598" y="1453798"/>
            <a:ext cx="292804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1" name="Rectângulo 30"/>
          <p:cNvSpPr/>
          <p:nvPr/>
        </p:nvSpPr>
        <p:spPr>
          <a:xfrm>
            <a:off x="4716016" y="3356992"/>
            <a:ext cx="3456384" cy="648072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kern="0" dirty="0">
                <a:solidFill>
                  <a:srgbClr val="000000"/>
                </a:solidFill>
                <a:latin typeface="Calibri"/>
                <a:cs typeface="Calibri"/>
              </a:rPr>
              <a:t>relação entre o homem e a mulher</a:t>
            </a:r>
          </a:p>
        </p:txBody>
      </p:sp>
      <p:cxnSp>
        <p:nvCxnSpPr>
          <p:cNvPr id="36" name="Conexão recta 35"/>
          <p:cNvCxnSpPr/>
          <p:nvPr/>
        </p:nvCxnSpPr>
        <p:spPr>
          <a:xfrm rot="10800000" flipV="1">
            <a:off x="381000" y="1115832"/>
            <a:ext cx="2462808" cy="27167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exão recta 36"/>
          <p:cNvCxnSpPr>
            <a:endCxn id="17" idx="3"/>
          </p:cNvCxnSpPr>
          <p:nvPr/>
        </p:nvCxnSpPr>
        <p:spPr>
          <a:xfrm rot="10800000">
            <a:off x="6300192" y="1122730"/>
            <a:ext cx="2462808" cy="20270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Conexão recta 39"/>
          <p:cNvCxnSpPr/>
          <p:nvPr/>
        </p:nvCxnSpPr>
        <p:spPr>
          <a:xfrm rot="16200000" flipH="1">
            <a:off x="-1402715" y="2926714"/>
            <a:ext cx="3581400" cy="13971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Conexão recta 40"/>
          <p:cNvCxnSpPr/>
          <p:nvPr/>
        </p:nvCxnSpPr>
        <p:spPr>
          <a:xfrm rot="5400000">
            <a:off x="6965315" y="2926715"/>
            <a:ext cx="3581400" cy="13971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tângulo 42"/>
          <p:cNvSpPr/>
          <p:nvPr/>
        </p:nvSpPr>
        <p:spPr>
          <a:xfrm>
            <a:off x="2843808" y="4509120"/>
            <a:ext cx="3456384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negação da arbitrariedade das leis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45" name="Conexão recta unidireccional 44"/>
          <p:cNvCxnSpPr/>
          <p:nvPr/>
        </p:nvCxnSpPr>
        <p:spPr>
          <a:xfrm flipV="1">
            <a:off x="381000" y="4682299"/>
            <a:ext cx="2462808" cy="22974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6" name="Conexão recta unidireccional 55"/>
          <p:cNvCxnSpPr/>
          <p:nvPr/>
        </p:nvCxnSpPr>
        <p:spPr>
          <a:xfrm flipH="1">
            <a:off x="6300192" y="4693786"/>
            <a:ext cx="2448272" cy="0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2" name="Rectângulo 61"/>
          <p:cNvSpPr/>
          <p:nvPr/>
        </p:nvSpPr>
        <p:spPr>
          <a:xfrm>
            <a:off x="2843808" y="5334000"/>
            <a:ext cx="3456384" cy="720080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a autoridade da lei é racional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63" name="Conexão recta unidireccional 62"/>
          <p:cNvCxnSpPr>
            <a:stCxn id="43" idx="2"/>
            <a:endCxn id="62" idx="0"/>
          </p:cNvCxnSpPr>
          <p:nvPr/>
        </p:nvCxnSpPr>
        <p:spPr>
          <a:xfrm rot="5400000">
            <a:off x="4344226" y="5106226"/>
            <a:ext cx="455548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2" name="Rectângulo 21"/>
          <p:cNvSpPr/>
          <p:nvPr/>
        </p:nvSpPr>
        <p:spPr>
          <a:xfrm>
            <a:off x="6939880" y="5517232"/>
            <a:ext cx="1160512" cy="338554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cidadãos</a:t>
            </a:r>
            <a:endParaRPr lang="pt-PT" sz="16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24" name="Conexão recta unidireccional 23"/>
          <p:cNvCxnSpPr>
            <a:stCxn id="62" idx="3"/>
            <a:endCxn id="22" idx="1"/>
          </p:cNvCxnSpPr>
          <p:nvPr/>
        </p:nvCxnSpPr>
        <p:spPr>
          <a:xfrm flipV="1">
            <a:off x="6300192" y="5686509"/>
            <a:ext cx="639688" cy="7531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60" name="Rectângulo 59"/>
          <p:cNvSpPr/>
          <p:nvPr/>
        </p:nvSpPr>
        <p:spPr>
          <a:xfrm>
            <a:off x="1676400" y="2438400"/>
            <a:ext cx="2046312" cy="685800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necessidade de </a:t>
            </a:r>
            <a:r>
              <a:rPr lang="pt-PT" b="1" dirty="0" err="1" smtClean="0">
                <a:solidFill>
                  <a:srgbClr val="FFFFFF"/>
                </a:solidFill>
                <a:latin typeface="Calibri"/>
                <a:cs typeface="Calibri"/>
              </a:rPr>
              <a:t>autopreservação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47" name="Rectângulo 46"/>
          <p:cNvSpPr/>
          <p:nvPr/>
        </p:nvSpPr>
        <p:spPr>
          <a:xfrm>
            <a:off x="5580112" y="2438400"/>
            <a:ext cx="1728192" cy="685800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necessidade </a:t>
            </a:r>
            <a:b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de reprodução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9" grpId="0" animBg="1"/>
      <p:bldP spid="25" grpId="0" animBg="1"/>
      <p:bldP spid="31" grpId="0" animBg="1"/>
      <p:bldP spid="43" grpId="0" animBg="1"/>
      <p:bldP spid="62" grpId="0" animBg="1"/>
      <p:bldP spid="22" grpId="0" animBg="1"/>
      <p:bldP spid="60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/>
          <p:nvPr/>
        </p:nvSpPr>
        <p:spPr>
          <a:xfrm>
            <a:off x="1979712" y="926068"/>
            <a:ext cx="5184576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ESTADO DE NATUREZA (LOCKE)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60" name="Rectângulo 59"/>
          <p:cNvSpPr/>
          <p:nvPr/>
        </p:nvSpPr>
        <p:spPr>
          <a:xfrm>
            <a:off x="1763688" y="2713480"/>
            <a:ext cx="1728192" cy="787528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princípio da conservação do género humano</a:t>
            </a:r>
            <a:endParaRPr lang="pt-PT" sz="16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72" name="Conexão recta unidireccional 71"/>
          <p:cNvCxnSpPr>
            <a:stCxn id="60" idx="2"/>
          </p:cNvCxnSpPr>
          <p:nvPr/>
        </p:nvCxnSpPr>
        <p:spPr>
          <a:xfrm>
            <a:off x="2627784" y="3501008"/>
            <a:ext cx="0" cy="43204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6" name="Conexão recta 45"/>
          <p:cNvCxnSpPr>
            <a:endCxn id="60" idx="0"/>
          </p:cNvCxnSpPr>
          <p:nvPr/>
        </p:nvCxnSpPr>
        <p:spPr>
          <a:xfrm>
            <a:off x="2627784" y="2276872"/>
            <a:ext cx="0" cy="436608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ângulo 46"/>
          <p:cNvSpPr/>
          <p:nvPr/>
        </p:nvSpPr>
        <p:spPr>
          <a:xfrm>
            <a:off x="5580112" y="2713480"/>
            <a:ext cx="1728192" cy="787528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kern="0" dirty="0" smtClean="0">
                <a:solidFill>
                  <a:srgbClr val="000000"/>
                </a:solidFill>
                <a:latin typeface="Calibri"/>
                <a:cs typeface="Calibri"/>
              </a:rPr>
              <a:t>princípio da conservação pessoal</a:t>
            </a:r>
            <a:endParaRPr lang="pt-PT" sz="16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50" name="Conexão recta unidireccional 49"/>
          <p:cNvCxnSpPr>
            <a:stCxn id="47" idx="2"/>
          </p:cNvCxnSpPr>
          <p:nvPr/>
        </p:nvCxnSpPr>
        <p:spPr>
          <a:xfrm>
            <a:off x="6444208" y="3501008"/>
            <a:ext cx="0" cy="43204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1" name="Conexão recta 50"/>
          <p:cNvCxnSpPr>
            <a:endCxn id="47" idx="0"/>
          </p:cNvCxnSpPr>
          <p:nvPr/>
        </p:nvCxnSpPr>
        <p:spPr>
          <a:xfrm>
            <a:off x="6444208" y="2276872"/>
            <a:ext cx="0" cy="436608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ângulo 24"/>
          <p:cNvSpPr/>
          <p:nvPr/>
        </p:nvSpPr>
        <p:spPr>
          <a:xfrm>
            <a:off x="1979712" y="1628800"/>
            <a:ext cx="5184576" cy="648072"/>
          </a:xfrm>
          <a:prstGeom prst="rect">
            <a:avLst/>
          </a:prstGeom>
          <a:solidFill>
            <a:srgbClr val="EEECE1">
              <a:lumMod val="75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rgbClr val="000000"/>
                </a:solidFill>
                <a:latin typeface="Calibri"/>
                <a:cs typeface="Calibri"/>
              </a:rPr>
              <a:t>estado de  igualdade, de paz, de boa vontade, </a:t>
            </a:r>
            <a:br>
              <a:rPr lang="pt-PT" b="1" kern="0" dirty="0" smtClean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pt-PT" b="1" kern="0" dirty="0" smtClean="0">
                <a:solidFill>
                  <a:srgbClr val="000000"/>
                </a:solidFill>
                <a:latin typeface="Calibri"/>
                <a:cs typeface="Calibri"/>
              </a:rPr>
              <a:t>de assistência mútua e de conservação</a:t>
            </a:r>
            <a:endParaRPr lang="pt-PT" b="1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20" name="Conexão recta unidireccional 19"/>
          <p:cNvCxnSpPr>
            <a:stCxn id="17" idx="2"/>
            <a:endCxn id="25" idx="0"/>
          </p:cNvCxnSpPr>
          <p:nvPr/>
        </p:nvCxnSpPr>
        <p:spPr>
          <a:xfrm rot="5400000">
            <a:off x="4405300" y="1462100"/>
            <a:ext cx="333400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3" name="Rectângulo 42"/>
          <p:cNvSpPr/>
          <p:nvPr/>
        </p:nvSpPr>
        <p:spPr>
          <a:xfrm>
            <a:off x="2339752" y="3933056"/>
            <a:ext cx="4464496" cy="432048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direito à vida, à liberdade e à propriedade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62" name="Rectângulo 61"/>
          <p:cNvSpPr/>
          <p:nvPr/>
        </p:nvSpPr>
        <p:spPr>
          <a:xfrm>
            <a:off x="2843808" y="4725144"/>
            <a:ext cx="3456384" cy="338554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surgimento de desigualdades</a:t>
            </a:r>
            <a:endParaRPr lang="pt-PT" sz="16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131" name="Conexão recta 130"/>
          <p:cNvCxnSpPr>
            <a:stCxn id="43" idx="2"/>
            <a:endCxn id="62" idx="0"/>
          </p:cNvCxnSpPr>
          <p:nvPr/>
        </p:nvCxnSpPr>
        <p:spPr>
          <a:xfrm rot="5400000">
            <a:off x="4391980" y="4545124"/>
            <a:ext cx="360040" cy="1588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4" name="Rectângulo 133"/>
          <p:cNvSpPr/>
          <p:nvPr/>
        </p:nvSpPr>
        <p:spPr>
          <a:xfrm>
            <a:off x="2843808" y="5445224"/>
            <a:ext cx="3456384" cy="338554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fim do estado de natureza</a:t>
            </a:r>
            <a:endParaRPr lang="pt-PT" sz="16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135" name="Conexão recta unidireccional 134"/>
          <p:cNvCxnSpPr>
            <a:stCxn id="62" idx="2"/>
            <a:endCxn id="134" idx="0"/>
          </p:cNvCxnSpPr>
          <p:nvPr/>
        </p:nvCxnSpPr>
        <p:spPr>
          <a:xfrm rot="5400000">
            <a:off x="4381237" y="5254461"/>
            <a:ext cx="381526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0" grpId="0" animBg="1"/>
      <p:bldP spid="47" grpId="0" animBg="1"/>
      <p:bldP spid="25" grpId="0" animBg="1"/>
      <p:bldP spid="43" grpId="0" animBg="1"/>
      <p:bldP spid="62" grpId="0" animBg="1"/>
      <p:bldP spid="1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/>
          <p:nvPr/>
        </p:nvSpPr>
        <p:spPr>
          <a:xfrm>
            <a:off x="3347864" y="1002268"/>
            <a:ext cx="2376264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ESTADO (LOCKE)</a:t>
            </a:r>
          </a:p>
        </p:txBody>
      </p:sp>
      <p:sp>
        <p:nvSpPr>
          <p:cNvPr id="60" name="Rectângulo 59"/>
          <p:cNvSpPr/>
          <p:nvPr/>
        </p:nvSpPr>
        <p:spPr>
          <a:xfrm>
            <a:off x="2627784" y="1772816"/>
            <a:ext cx="3816424" cy="571504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pt-PT" kern="0" dirty="0">
                <a:solidFill>
                  <a:srgbClr val="000000"/>
                </a:solidFill>
                <a:latin typeface="Calibri"/>
                <a:cs typeface="Calibri"/>
              </a:rPr>
              <a:t>r</a:t>
            </a:r>
            <a:r>
              <a:rPr lang="pt-PT" kern="0" dirty="0" smtClean="0">
                <a:solidFill>
                  <a:srgbClr val="000000"/>
                </a:solidFill>
                <a:latin typeface="Calibri"/>
                <a:cs typeface="Calibri"/>
              </a:rPr>
              <a:t>esulta </a:t>
            </a:r>
            <a:r>
              <a:rPr lang="pt-PT" kern="0" dirty="0">
                <a:solidFill>
                  <a:srgbClr val="000000"/>
                </a:solidFill>
                <a:latin typeface="Calibri"/>
                <a:cs typeface="Calibri"/>
              </a:rPr>
              <a:t>de um contrato ou acordo de </a:t>
            </a:r>
            <a:r>
              <a:rPr lang="pt-PT" kern="0" dirty="0" smtClean="0">
                <a:solidFill>
                  <a:srgbClr val="000000"/>
                </a:solidFill>
                <a:latin typeface="Calibri"/>
                <a:cs typeface="Calibri"/>
              </a:rPr>
              <a:t>vontades – pacto </a:t>
            </a:r>
            <a:r>
              <a:rPr lang="pt-PT" kern="0" dirty="0">
                <a:solidFill>
                  <a:srgbClr val="000000"/>
                </a:solidFill>
                <a:latin typeface="Calibri"/>
                <a:cs typeface="Calibri"/>
              </a:rPr>
              <a:t>social</a:t>
            </a:r>
          </a:p>
        </p:txBody>
      </p:sp>
      <p:sp>
        <p:nvSpPr>
          <p:cNvPr id="69" name="Rectângulo 68"/>
          <p:cNvSpPr/>
          <p:nvPr/>
        </p:nvSpPr>
        <p:spPr>
          <a:xfrm>
            <a:off x="3131840" y="2708920"/>
            <a:ext cx="2808312" cy="396044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sociedade política e civil </a:t>
            </a:r>
          </a:p>
        </p:txBody>
      </p:sp>
      <p:cxnSp>
        <p:nvCxnSpPr>
          <p:cNvPr id="72" name="Conexão recta unidireccional 71"/>
          <p:cNvCxnSpPr>
            <a:stCxn id="60" idx="2"/>
            <a:endCxn id="69" idx="0"/>
          </p:cNvCxnSpPr>
          <p:nvPr/>
        </p:nvCxnSpPr>
        <p:spPr>
          <a:xfrm>
            <a:off x="4535996" y="2344320"/>
            <a:ext cx="0" cy="364600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5" name="Rectângulo 24"/>
          <p:cNvSpPr/>
          <p:nvPr/>
        </p:nvSpPr>
        <p:spPr>
          <a:xfrm>
            <a:off x="2987824" y="3356992"/>
            <a:ext cx="3096344" cy="648072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efesa </a:t>
            </a:r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do direito à vida, </a:t>
            </a: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à liberdade </a:t>
            </a:r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à propriedade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39" name="Rectângulo 38"/>
          <p:cNvSpPr/>
          <p:nvPr/>
        </p:nvSpPr>
        <p:spPr>
          <a:xfrm>
            <a:off x="2987824" y="4365104"/>
            <a:ext cx="3096344" cy="864096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acrifício </a:t>
            </a:r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da liberdade natural para se adquirir a liberdade civil </a:t>
            </a:r>
          </a:p>
        </p:txBody>
      </p:sp>
      <p:cxnSp>
        <p:nvCxnSpPr>
          <p:cNvPr id="40" name="Conexão recta unidireccional 39"/>
          <p:cNvCxnSpPr>
            <a:stCxn id="25" idx="2"/>
            <a:endCxn id="39" idx="0"/>
          </p:cNvCxnSpPr>
          <p:nvPr/>
        </p:nvCxnSpPr>
        <p:spPr>
          <a:xfrm>
            <a:off x="4535996" y="4005064"/>
            <a:ext cx="0" cy="360040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3" name="Conexão recta unidireccional 52"/>
          <p:cNvCxnSpPr>
            <a:stCxn id="17" idx="2"/>
            <a:endCxn id="60" idx="0"/>
          </p:cNvCxnSpPr>
          <p:nvPr/>
        </p:nvCxnSpPr>
        <p:spPr>
          <a:xfrm rot="5400000">
            <a:off x="4335388" y="1572208"/>
            <a:ext cx="401216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9" name="Rectângulo 28"/>
          <p:cNvSpPr/>
          <p:nvPr/>
        </p:nvSpPr>
        <p:spPr>
          <a:xfrm>
            <a:off x="1331640" y="5519204"/>
            <a:ext cx="6408712" cy="338554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1600" b="1" kern="0" dirty="0">
                <a:solidFill>
                  <a:sysClr val="window" lastClr="FFFFFF"/>
                </a:solidFill>
                <a:latin typeface="Calibri"/>
                <a:cs typeface="Calibri"/>
              </a:rPr>
              <a:t>O poder do Estado não é absoluto, mas limitado e </a:t>
            </a: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revogável.</a:t>
            </a:r>
            <a:endParaRPr lang="pt-PT" sz="16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30" name="Conexão recta unidireccional 29"/>
          <p:cNvCxnSpPr>
            <a:stCxn id="39" idx="2"/>
            <a:endCxn id="29" idx="0"/>
          </p:cNvCxnSpPr>
          <p:nvPr/>
        </p:nvCxnSpPr>
        <p:spPr>
          <a:xfrm rot="5400000">
            <a:off x="4390994" y="5374202"/>
            <a:ext cx="290004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3" name="Conexão recta unidireccional 12"/>
          <p:cNvCxnSpPr>
            <a:stCxn id="69" idx="2"/>
            <a:endCxn id="25" idx="0"/>
          </p:cNvCxnSpPr>
          <p:nvPr/>
        </p:nvCxnSpPr>
        <p:spPr>
          <a:xfrm>
            <a:off x="4535996" y="3104964"/>
            <a:ext cx="0" cy="25202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6057575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0" grpId="0" animBg="1"/>
      <p:bldP spid="69" grpId="0" animBg="1"/>
      <p:bldP spid="25" grpId="0" animBg="1"/>
      <p:bldP spid="39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/>
          <p:nvPr/>
        </p:nvSpPr>
        <p:spPr>
          <a:xfrm>
            <a:off x="827584" y="841272"/>
            <a:ext cx="2736304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LIBERDADE POLÍTICA </a:t>
            </a:r>
            <a:endParaRPr lang="pt-PT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72" name="Conexão recta unidireccional 71"/>
          <p:cNvCxnSpPr>
            <a:stCxn id="17" idx="3"/>
            <a:endCxn id="15" idx="1"/>
          </p:cNvCxnSpPr>
          <p:nvPr/>
        </p:nvCxnSpPr>
        <p:spPr>
          <a:xfrm>
            <a:off x="3563888" y="1025938"/>
            <a:ext cx="504056" cy="158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7" name="Rectângulo 46"/>
          <p:cNvSpPr/>
          <p:nvPr/>
        </p:nvSpPr>
        <p:spPr>
          <a:xfrm>
            <a:off x="5004048" y="1905000"/>
            <a:ext cx="2920752" cy="338554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1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desobediência civil</a:t>
            </a:r>
          </a:p>
          <a:p>
            <a:pPr algn="ctr">
              <a:defRPr/>
            </a:pPr>
            <a:endParaRPr lang="pt-PT" sz="1600" b="1" kern="0" dirty="0" smtClean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cxnSp>
        <p:nvCxnSpPr>
          <p:cNvPr id="51" name="Conexão recta 50"/>
          <p:cNvCxnSpPr>
            <a:stCxn id="15" idx="2"/>
            <a:endCxn id="47" idx="0"/>
          </p:cNvCxnSpPr>
          <p:nvPr/>
        </p:nvCxnSpPr>
        <p:spPr>
          <a:xfrm rot="5400000">
            <a:off x="6119179" y="1555849"/>
            <a:ext cx="694396" cy="3906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ctângulo 14"/>
          <p:cNvSpPr/>
          <p:nvPr/>
        </p:nvSpPr>
        <p:spPr>
          <a:xfrm>
            <a:off x="4067944" y="841272"/>
            <a:ext cx="4800772" cy="369332"/>
          </a:xfrm>
          <a:prstGeom prst="rect">
            <a:avLst/>
          </a:prstGeom>
          <a:solidFill>
            <a:srgbClr val="EEECE1">
              <a:lumMod val="75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>
                <a:solidFill>
                  <a:srgbClr val="000000"/>
                </a:solidFill>
                <a:latin typeface="Calibri"/>
                <a:cs typeface="Calibri"/>
              </a:rPr>
              <a:t>participação do cidadão na vida política</a:t>
            </a:r>
          </a:p>
        </p:txBody>
      </p:sp>
      <p:cxnSp>
        <p:nvCxnSpPr>
          <p:cNvPr id="26" name="Conexão recta unidireccional 25"/>
          <p:cNvCxnSpPr>
            <a:stCxn id="47" idx="1"/>
            <a:endCxn id="69" idx="3"/>
          </p:cNvCxnSpPr>
          <p:nvPr/>
        </p:nvCxnSpPr>
        <p:spPr>
          <a:xfrm rot="10800000" flipV="1">
            <a:off x="4139952" y="2074276"/>
            <a:ext cx="864096" cy="1615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57" name="Rectângulo 56"/>
          <p:cNvSpPr/>
          <p:nvPr/>
        </p:nvSpPr>
        <p:spPr>
          <a:xfrm>
            <a:off x="1727686" y="4801712"/>
            <a:ext cx="2124234" cy="760888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kern="0" dirty="0">
                <a:solidFill>
                  <a:srgbClr val="000000"/>
                </a:solidFill>
                <a:latin typeface="Calibri"/>
                <a:cs typeface="Calibri"/>
              </a:rPr>
              <a:t>a desobediência civil constitui um ataque à </a:t>
            </a:r>
            <a:r>
              <a:rPr lang="pt-PT" sz="1400" kern="0" dirty="0" smtClean="0">
                <a:solidFill>
                  <a:srgbClr val="000000"/>
                </a:solidFill>
                <a:latin typeface="Calibri"/>
                <a:cs typeface="Calibri"/>
              </a:rPr>
              <a:t>democracia</a:t>
            </a:r>
            <a:endParaRPr lang="pt-PT" sz="14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8" name="Rectângulo 57"/>
          <p:cNvSpPr/>
          <p:nvPr/>
        </p:nvSpPr>
        <p:spPr>
          <a:xfrm>
            <a:off x="1691681" y="3937616"/>
            <a:ext cx="2155022" cy="571504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kern="0" dirty="0">
                <a:solidFill>
                  <a:srgbClr val="000000"/>
                </a:solidFill>
                <a:latin typeface="Calibri"/>
                <a:cs typeface="Calibri"/>
              </a:rPr>
              <a:t>a mudança deve ser realizada por meios </a:t>
            </a:r>
            <a:r>
              <a:rPr lang="pt-PT" sz="1400" kern="0" dirty="0" smtClean="0">
                <a:solidFill>
                  <a:srgbClr val="000000"/>
                </a:solidFill>
                <a:latin typeface="Calibri"/>
                <a:cs typeface="Calibri"/>
              </a:rPr>
              <a:t>legais</a:t>
            </a:r>
            <a:endParaRPr lang="pt-PT" sz="14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9" name="Rectângulo 58"/>
          <p:cNvSpPr/>
          <p:nvPr/>
        </p:nvSpPr>
        <p:spPr>
          <a:xfrm>
            <a:off x="1727686" y="5665808"/>
            <a:ext cx="2124234" cy="571504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kern="0" dirty="0">
                <a:solidFill>
                  <a:srgbClr val="000000"/>
                </a:solidFill>
                <a:latin typeface="Calibri"/>
                <a:cs typeface="Calibri"/>
              </a:rPr>
              <a:t>a desobediência civil pode conduzir à </a:t>
            </a:r>
            <a:r>
              <a:rPr lang="pt-PT" sz="1400" kern="0" dirty="0" smtClean="0">
                <a:solidFill>
                  <a:srgbClr val="000000"/>
                </a:solidFill>
                <a:latin typeface="Calibri"/>
                <a:cs typeface="Calibri"/>
              </a:rPr>
              <a:t>anarquia</a:t>
            </a:r>
            <a:endParaRPr lang="pt-PT" sz="14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61" name="Forma 34"/>
          <p:cNvCxnSpPr/>
          <p:nvPr/>
        </p:nvCxnSpPr>
        <p:spPr>
          <a:xfrm rot="16200000" flipH="1">
            <a:off x="735763" y="3259220"/>
            <a:ext cx="911953" cy="1016342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2" name="Forma 36"/>
          <p:cNvCxnSpPr>
            <a:endCxn id="57" idx="1"/>
          </p:cNvCxnSpPr>
          <p:nvPr/>
        </p:nvCxnSpPr>
        <p:spPr>
          <a:xfrm rot="16200000" flipH="1">
            <a:off x="293046" y="3747516"/>
            <a:ext cx="1825164" cy="1044116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3" name="Forma 38"/>
          <p:cNvCxnSpPr/>
          <p:nvPr/>
        </p:nvCxnSpPr>
        <p:spPr>
          <a:xfrm rot="16200000" flipH="1">
            <a:off x="-114446" y="4109428"/>
            <a:ext cx="2640146" cy="1044117"/>
          </a:xfrm>
          <a:prstGeom prst="bentConnector2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4" name="Rectângulo 63"/>
          <p:cNvSpPr/>
          <p:nvPr/>
        </p:nvSpPr>
        <p:spPr>
          <a:xfrm>
            <a:off x="107504" y="2983468"/>
            <a:ext cx="1135668" cy="369332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CRÍTICAS</a:t>
            </a:r>
          </a:p>
        </p:txBody>
      </p:sp>
      <p:cxnSp>
        <p:nvCxnSpPr>
          <p:cNvPr id="66" name="Conexão recta unidireccional 65"/>
          <p:cNvCxnSpPr/>
          <p:nvPr/>
        </p:nvCxnSpPr>
        <p:spPr>
          <a:xfrm rot="10800000" flipV="1">
            <a:off x="1243172" y="3152100"/>
            <a:ext cx="1271428" cy="353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8" name="Rectângulo 67"/>
          <p:cNvSpPr/>
          <p:nvPr/>
        </p:nvSpPr>
        <p:spPr>
          <a:xfrm>
            <a:off x="4932040" y="2983468"/>
            <a:ext cx="2808312" cy="369332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ARGUMENTOS A FAVOR</a:t>
            </a:r>
          </a:p>
        </p:txBody>
      </p:sp>
      <p:cxnSp>
        <p:nvCxnSpPr>
          <p:cNvPr id="70" name="Conexão recta unidireccional 69"/>
          <p:cNvCxnSpPr/>
          <p:nvPr/>
        </p:nvCxnSpPr>
        <p:spPr>
          <a:xfrm>
            <a:off x="2438400" y="3152101"/>
            <a:ext cx="2493640" cy="355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4" name="Rectângulo 73"/>
          <p:cNvSpPr/>
          <p:nvPr/>
        </p:nvSpPr>
        <p:spPr>
          <a:xfrm>
            <a:off x="4427984" y="3937616"/>
            <a:ext cx="4008684" cy="571504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PT" sz="1400" kern="0" dirty="0">
                <a:solidFill>
                  <a:srgbClr val="000000"/>
                </a:solidFill>
                <a:latin typeface="Calibri"/>
                <a:cs typeface="Calibri"/>
              </a:rPr>
              <a:t>os meios legais muitas vezes não são operacionais e prolongam-se bastante no </a:t>
            </a:r>
            <a:r>
              <a:rPr lang="pt-PT" sz="1400" kern="0" dirty="0" smtClean="0">
                <a:solidFill>
                  <a:srgbClr val="000000"/>
                </a:solidFill>
                <a:latin typeface="Calibri"/>
                <a:cs typeface="Calibri"/>
              </a:rPr>
              <a:t>tempo</a:t>
            </a:r>
            <a:endParaRPr lang="pt-PT" sz="14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76" name="Conexão em ângulos rectos 75"/>
          <p:cNvCxnSpPr>
            <a:stCxn id="68" idx="3"/>
            <a:endCxn id="74" idx="3"/>
          </p:cNvCxnSpPr>
          <p:nvPr/>
        </p:nvCxnSpPr>
        <p:spPr>
          <a:xfrm>
            <a:off x="7740352" y="3168134"/>
            <a:ext cx="696316" cy="1055234"/>
          </a:xfrm>
          <a:prstGeom prst="bentConnector3">
            <a:avLst>
              <a:gd name="adj1" fmla="val 132830"/>
            </a:avLst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83" name="Rectângulo 82"/>
          <p:cNvSpPr/>
          <p:nvPr/>
        </p:nvSpPr>
        <p:spPr>
          <a:xfrm>
            <a:off x="4427984" y="5660638"/>
            <a:ext cx="4008684" cy="892561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PT" sz="1400" kern="0" dirty="0">
                <a:solidFill>
                  <a:srgbClr val="000000"/>
                </a:solidFill>
                <a:latin typeface="Calibri"/>
                <a:cs typeface="Calibri"/>
              </a:rPr>
              <a:t>a desobediência civil, tal como os exemplos da história indicam, pode contribuir mais para a estabilidade da sociedade do que para a sua </a:t>
            </a:r>
            <a:r>
              <a:rPr lang="pt-PT" sz="1400" kern="0" dirty="0" smtClean="0">
                <a:solidFill>
                  <a:srgbClr val="000000"/>
                </a:solidFill>
                <a:latin typeface="Calibri"/>
                <a:cs typeface="Calibri"/>
              </a:rPr>
              <a:t>anarquização</a:t>
            </a:r>
            <a:endParaRPr lang="pt-PT" sz="14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4" name="Rectângulo 83"/>
          <p:cNvSpPr/>
          <p:nvPr/>
        </p:nvSpPr>
        <p:spPr>
          <a:xfrm>
            <a:off x="4427984" y="4801712"/>
            <a:ext cx="4008684" cy="760888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kern="0" dirty="0">
                <a:solidFill>
                  <a:srgbClr val="000000"/>
                </a:solidFill>
                <a:latin typeface="Calibri"/>
                <a:cs typeface="Calibri"/>
              </a:rPr>
              <a:t>não é admissível que o governo da maioria </a:t>
            </a:r>
            <a:r>
              <a:rPr lang="pt-PT" sz="1400" kern="0" dirty="0" smtClean="0">
                <a:solidFill>
                  <a:srgbClr val="000000"/>
                </a:solidFill>
                <a:latin typeface="Calibri"/>
                <a:cs typeface="Calibri"/>
              </a:rPr>
              <a:t>(democracia) tenha </a:t>
            </a:r>
            <a:r>
              <a:rPr lang="pt-PT" sz="1400" kern="0" dirty="0">
                <a:solidFill>
                  <a:srgbClr val="000000"/>
                </a:solidFill>
                <a:latin typeface="Calibri"/>
                <a:cs typeface="Calibri"/>
              </a:rPr>
              <a:t>o poder legal de marginalizar</a:t>
            </a:r>
            <a:r>
              <a:rPr lang="pt-PT" sz="1400" kern="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br>
              <a:rPr lang="pt-PT" sz="1400" kern="0" dirty="0" smtClean="0">
                <a:solidFill>
                  <a:srgbClr val="000000"/>
                </a:solidFill>
                <a:latin typeface="Calibri"/>
                <a:cs typeface="Calibri"/>
              </a:rPr>
            </a:br>
            <a:r>
              <a:rPr lang="pt-PT" sz="1400" kern="0" dirty="0" smtClean="0">
                <a:solidFill>
                  <a:srgbClr val="000000"/>
                </a:solidFill>
                <a:latin typeface="Calibri"/>
                <a:cs typeface="Calibri"/>
              </a:rPr>
              <a:t>a minoria</a:t>
            </a:r>
            <a:endParaRPr lang="pt-PT" sz="14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90" name="Conexão em ângulos rectos 89"/>
          <p:cNvCxnSpPr>
            <a:stCxn id="68" idx="3"/>
            <a:endCxn id="84" idx="3"/>
          </p:cNvCxnSpPr>
          <p:nvPr/>
        </p:nvCxnSpPr>
        <p:spPr>
          <a:xfrm>
            <a:off x="7740352" y="3168134"/>
            <a:ext cx="696316" cy="2014022"/>
          </a:xfrm>
          <a:prstGeom prst="bentConnector3">
            <a:avLst>
              <a:gd name="adj1" fmla="val 132830"/>
            </a:avLst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92" name="Conexão em ângulos rectos 91"/>
          <p:cNvCxnSpPr>
            <a:stCxn id="68" idx="3"/>
            <a:endCxn id="83" idx="3"/>
          </p:cNvCxnSpPr>
          <p:nvPr/>
        </p:nvCxnSpPr>
        <p:spPr>
          <a:xfrm>
            <a:off x="7740352" y="3168134"/>
            <a:ext cx="696316" cy="2938785"/>
          </a:xfrm>
          <a:prstGeom prst="bentConnector3">
            <a:avLst>
              <a:gd name="adj1" fmla="val 132830"/>
            </a:avLst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5" name="Conexão recta 50"/>
          <p:cNvCxnSpPr/>
          <p:nvPr/>
        </p:nvCxnSpPr>
        <p:spPr>
          <a:xfrm rot="5400000">
            <a:off x="2169355" y="2783645"/>
            <a:ext cx="694396" cy="3906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Rectângulo 68"/>
          <p:cNvSpPr/>
          <p:nvPr/>
        </p:nvSpPr>
        <p:spPr>
          <a:xfrm>
            <a:off x="827584" y="1484784"/>
            <a:ext cx="3312368" cy="1182216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iolação </a:t>
            </a:r>
            <a:r>
              <a:rPr lang="pt-PT" b="1" dirty="0">
                <a:solidFill>
                  <a:srgbClr val="FFFFFF"/>
                </a:solidFill>
                <a:latin typeface="Calibri"/>
                <a:cs typeface="Calibri"/>
              </a:rPr>
              <a:t>pacífica e pública da lei, com o objetivo de chamar a atenção para leis ou políticas </a:t>
            </a:r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injustas.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885180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7" grpId="0" animBg="1"/>
      <p:bldP spid="15" grpId="0" animBg="1"/>
      <p:bldP spid="57" grpId="0" animBg="1"/>
      <p:bldP spid="58" grpId="0" animBg="1"/>
      <p:bldP spid="59" grpId="0" animBg="1"/>
      <p:bldP spid="64" grpId="0" animBg="1"/>
      <p:bldP spid="68" grpId="0" animBg="1"/>
      <p:bldP spid="74" grpId="0" animBg="1"/>
      <p:bldP spid="83" grpId="0" animBg="1"/>
      <p:bldP spid="84" grpId="0" animBg="1"/>
      <p:bldP spid="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ângulo 15"/>
          <p:cNvSpPr/>
          <p:nvPr/>
        </p:nvSpPr>
        <p:spPr>
          <a:xfrm>
            <a:off x="2339752" y="1052736"/>
            <a:ext cx="4536504" cy="576064"/>
          </a:xfrm>
          <a:prstGeom prst="rect">
            <a:avLst/>
          </a:prstGeom>
          <a:solidFill>
            <a:srgbClr val="3683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6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IGUALDADE</a:t>
            </a:r>
          </a:p>
        </p:txBody>
      </p:sp>
      <p:sp>
        <p:nvSpPr>
          <p:cNvPr id="29" name="Rectângulo 28"/>
          <p:cNvSpPr/>
          <p:nvPr/>
        </p:nvSpPr>
        <p:spPr>
          <a:xfrm>
            <a:off x="5257800" y="2420888"/>
            <a:ext cx="2626568" cy="646331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em sentido jurídico </a:t>
            </a:r>
            <a:b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</a:b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e político</a:t>
            </a:r>
          </a:p>
        </p:txBody>
      </p:sp>
      <p:sp>
        <p:nvSpPr>
          <p:cNvPr id="30" name="Rectângulo 29"/>
          <p:cNvSpPr/>
          <p:nvPr/>
        </p:nvSpPr>
        <p:spPr>
          <a:xfrm>
            <a:off x="1331640" y="2420888"/>
            <a:ext cx="2706960" cy="369332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em sentido ético</a:t>
            </a:r>
          </a:p>
        </p:txBody>
      </p:sp>
      <p:cxnSp>
        <p:nvCxnSpPr>
          <p:cNvPr id="32" name="Conexão recta 31"/>
          <p:cNvCxnSpPr>
            <a:stCxn id="16" idx="2"/>
            <a:endCxn id="30" idx="0"/>
          </p:cNvCxnSpPr>
          <p:nvPr/>
        </p:nvCxnSpPr>
        <p:spPr>
          <a:xfrm rot="5400000">
            <a:off x="3250518" y="1063402"/>
            <a:ext cx="792088" cy="1922884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Conexão recta 33"/>
          <p:cNvCxnSpPr>
            <a:stCxn id="16" idx="2"/>
            <a:endCxn id="29" idx="0"/>
          </p:cNvCxnSpPr>
          <p:nvPr/>
        </p:nvCxnSpPr>
        <p:spPr>
          <a:xfrm rot="16200000" flipH="1">
            <a:off x="5193500" y="1043304"/>
            <a:ext cx="792088" cy="1963080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ângulo 35"/>
          <p:cNvSpPr/>
          <p:nvPr/>
        </p:nvSpPr>
        <p:spPr>
          <a:xfrm>
            <a:off x="5298232" y="4038600"/>
            <a:ext cx="2626568" cy="990600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reconhecimento de que todos os cidadãos são iguais perante a lei</a:t>
            </a:r>
          </a:p>
        </p:txBody>
      </p:sp>
      <p:sp>
        <p:nvSpPr>
          <p:cNvPr id="39" name="Rectângulo 38"/>
          <p:cNvSpPr/>
          <p:nvPr/>
        </p:nvSpPr>
        <p:spPr>
          <a:xfrm>
            <a:off x="1331640" y="4038600"/>
            <a:ext cx="2706960" cy="990600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direito de todo e qualquer indivíduo a realizar-se enquanto pessoa</a:t>
            </a:r>
          </a:p>
        </p:txBody>
      </p:sp>
      <p:cxnSp>
        <p:nvCxnSpPr>
          <p:cNvPr id="41" name="Conexão recta unidireccional 40"/>
          <p:cNvCxnSpPr>
            <a:endCxn id="39" idx="0"/>
          </p:cNvCxnSpPr>
          <p:nvPr/>
        </p:nvCxnSpPr>
        <p:spPr>
          <a:xfrm rot="16200000" flipH="1">
            <a:off x="2066460" y="3419940"/>
            <a:ext cx="1219200" cy="18120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45" name="Conexão recta unidireccional 44"/>
          <p:cNvCxnSpPr>
            <a:stCxn id="29" idx="2"/>
          </p:cNvCxnSpPr>
          <p:nvPr/>
        </p:nvCxnSpPr>
        <p:spPr>
          <a:xfrm rot="16200000" flipH="1">
            <a:off x="6095502" y="3542800"/>
            <a:ext cx="971380" cy="20217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9" grpId="0" animBg="1"/>
      <p:bldP spid="30" grpId="0" animBg="1"/>
      <p:bldP spid="36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/>
          <p:nvPr/>
        </p:nvSpPr>
        <p:spPr>
          <a:xfrm>
            <a:off x="1403648" y="914400"/>
            <a:ext cx="6264696" cy="523220"/>
          </a:xfrm>
          <a:prstGeom prst="rect">
            <a:avLst/>
          </a:prstGeom>
          <a:solidFill>
            <a:srgbClr val="31859C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28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PROBLEMA DA JUSTIÇA DISTRIBUTIVA</a:t>
            </a:r>
            <a:endParaRPr lang="pt-PT" sz="2800" b="1" kern="0" dirty="0">
              <a:solidFill>
                <a:sysClr val="window" lastClr="FFFFFF"/>
              </a:solidFill>
              <a:latin typeface="Calibri"/>
              <a:cs typeface="Calibri"/>
            </a:endParaRPr>
          </a:p>
        </p:txBody>
      </p:sp>
      <p:sp>
        <p:nvSpPr>
          <p:cNvPr id="47" name="Rectângulo 46"/>
          <p:cNvSpPr/>
          <p:nvPr/>
        </p:nvSpPr>
        <p:spPr>
          <a:xfrm>
            <a:off x="3245413" y="3359113"/>
            <a:ext cx="2613890" cy="573943"/>
          </a:xfrm>
          <a:prstGeom prst="rect">
            <a:avLst/>
          </a:prstGeom>
          <a:solidFill>
            <a:srgbClr val="92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FFFF"/>
                </a:solidFill>
                <a:latin typeface="Calibri"/>
                <a:cs typeface="Calibri"/>
              </a:rPr>
              <a:t>CRITÉRIO IGUALITARISTA</a:t>
            </a:r>
            <a:endParaRPr lang="pt-PT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51" name="Conexão recta 50"/>
          <p:cNvCxnSpPr>
            <a:stCxn id="25" idx="2"/>
            <a:endCxn id="47" idx="0"/>
          </p:cNvCxnSpPr>
          <p:nvPr/>
        </p:nvCxnSpPr>
        <p:spPr>
          <a:xfrm>
            <a:off x="4545110" y="2937849"/>
            <a:ext cx="7248" cy="421264"/>
          </a:xfrm>
          <a:prstGeom prst="line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ângulo 24"/>
          <p:cNvSpPr/>
          <p:nvPr/>
        </p:nvSpPr>
        <p:spPr>
          <a:xfrm>
            <a:off x="1766421" y="1922186"/>
            <a:ext cx="5557378" cy="1015663"/>
          </a:xfrm>
          <a:prstGeom prst="rect">
            <a:avLst/>
          </a:prstGeom>
          <a:solidFill>
            <a:srgbClr val="F79646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PT" sz="2000" b="1" kern="0" dirty="0" smtClean="0">
                <a:solidFill>
                  <a:sysClr val="window" lastClr="FFFFFF"/>
                </a:solidFill>
                <a:latin typeface="Calibri"/>
                <a:cs typeface="Calibri"/>
              </a:rPr>
              <a:t>Como devem ser repartidos ou distribuídos os bens sociais, a riqueza, os encargos, as oportunidades e os cargos políticos?</a:t>
            </a:r>
          </a:p>
        </p:txBody>
      </p:sp>
      <p:cxnSp>
        <p:nvCxnSpPr>
          <p:cNvPr id="20" name="Conexão recta unidireccional 19"/>
          <p:cNvCxnSpPr>
            <a:stCxn id="17" idx="2"/>
            <a:endCxn id="25" idx="0"/>
          </p:cNvCxnSpPr>
          <p:nvPr/>
        </p:nvCxnSpPr>
        <p:spPr>
          <a:xfrm>
            <a:off x="4535996" y="1437620"/>
            <a:ext cx="9114" cy="484566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9" name="Rectângulo 38"/>
          <p:cNvSpPr/>
          <p:nvPr/>
        </p:nvSpPr>
        <p:spPr>
          <a:xfrm>
            <a:off x="2539188" y="4354194"/>
            <a:ext cx="4032448" cy="1667094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 kern="0" dirty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lang="pt-PT" sz="2000" kern="0" dirty="0" smtClean="0">
                <a:solidFill>
                  <a:srgbClr val="000000"/>
                </a:solidFill>
                <a:latin typeface="Calibri"/>
                <a:cs typeface="Calibri"/>
              </a:rPr>
              <a:t>odos </a:t>
            </a:r>
            <a:r>
              <a:rPr lang="pt-PT" sz="2000" kern="0" dirty="0">
                <a:solidFill>
                  <a:srgbClr val="000000"/>
                </a:solidFill>
                <a:latin typeface="Calibri"/>
                <a:cs typeface="Calibri"/>
              </a:rPr>
              <a:t>os indivíduos deverão receber uma igual parte dos benefícios, encargos </a:t>
            </a:r>
            <a:r>
              <a:rPr lang="pt-PT" sz="2000" kern="0" dirty="0" smtClean="0">
                <a:solidFill>
                  <a:srgbClr val="000000"/>
                </a:solidFill>
                <a:latin typeface="Calibri"/>
                <a:cs typeface="Calibri"/>
              </a:rPr>
              <a:t>e oportunidades. </a:t>
            </a:r>
            <a:endParaRPr lang="pt-PT" sz="20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cxnSp>
        <p:nvCxnSpPr>
          <p:cNvPr id="40" name="Conexão recta unidireccional 39"/>
          <p:cNvCxnSpPr>
            <a:stCxn id="47" idx="2"/>
            <a:endCxn id="39" idx="0"/>
          </p:cNvCxnSpPr>
          <p:nvPr/>
        </p:nvCxnSpPr>
        <p:spPr>
          <a:xfrm>
            <a:off x="4552358" y="3933056"/>
            <a:ext cx="3054" cy="421138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4617110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7" grpId="0" animBg="1"/>
      <p:bldP spid="25" grpId="0" animBg="1"/>
      <p:bldP spid="3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gem">
  <a:themeElements>
    <a:clrScheme name="Confluê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iagem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7915</TotalTime>
  <Words>1383</Words>
  <Application>Microsoft Office PowerPoint</Application>
  <PresentationFormat>Apresentação no Ecrã (4:3)</PresentationFormat>
  <Paragraphs>167</Paragraphs>
  <Slides>15</Slides>
  <Notes>14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  <vt:variant>
        <vt:lpstr>Apresentações personalizadas</vt:lpstr>
      </vt:variant>
      <vt:variant>
        <vt:i4>1</vt:i4>
      </vt:variant>
    </vt:vector>
  </HeadingPairs>
  <TitlesOfParts>
    <vt:vector size="17" baseType="lpstr">
      <vt:lpstr>Viagem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personalizada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José Borges</dc:creator>
  <cp:lastModifiedBy>Utilizador</cp:lastModifiedBy>
  <cp:revision>932</cp:revision>
  <dcterms:created xsi:type="dcterms:W3CDTF">2013-02-28T21:57:52Z</dcterms:created>
  <dcterms:modified xsi:type="dcterms:W3CDTF">2020-03-06T15:04:02Z</dcterms:modified>
</cp:coreProperties>
</file>