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008" r:id="rId1"/>
  </p:sldMasterIdLst>
  <p:notesMasterIdLst>
    <p:notesMasterId r:id="rId29"/>
  </p:notesMasterIdLst>
  <p:handoutMasterIdLst>
    <p:handoutMasterId r:id="rId30"/>
  </p:handoutMasterIdLst>
  <p:sldIdLst>
    <p:sldId id="398" r:id="rId2"/>
    <p:sldId id="399" r:id="rId3"/>
    <p:sldId id="379" r:id="rId4"/>
    <p:sldId id="467" r:id="rId5"/>
    <p:sldId id="468" r:id="rId6"/>
    <p:sldId id="469" r:id="rId7"/>
    <p:sldId id="470" r:id="rId8"/>
    <p:sldId id="471" r:id="rId9"/>
    <p:sldId id="472" r:id="rId10"/>
    <p:sldId id="480" r:id="rId11"/>
    <p:sldId id="473" r:id="rId12"/>
    <p:sldId id="474" r:id="rId13"/>
    <p:sldId id="475" r:id="rId14"/>
    <p:sldId id="490" r:id="rId15"/>
    <p:sldId id="491" r:id="rId16"/>
    <p:sldId id="492" r:id="rId17"/>
    <p:sldId id="495" r:id="rId18"/>
    <p:sldId id="494" r:id="rId19"/>
    <p:sldId id="496" r:id="rId20"/>
    <p:sldId id="493" r:id="rId21"/>
    <p:sldId id="481" r:id="rId22"/>
    <p:sldId id="486" r:id="rId23"/>
    <p:sldId id="487" r:id="rId24"/>
    <p:sldId id="488" r:id="rId25"/>
    <p:sldId id="489" r:id="rId26"/>
    <p:sldId id="476" r:id="rId27"/>
    <p:sldId id="477" r:id="rId28"/>
  </p:sldIdLst>
  <p:sldSz cx="9144000" cy="6858000" type="screen4x3"/>
  <p:notesSz cx="6858000" cy="9144000"/>
  <p:custShowLst>
    <p:custShow name="Apresentação personalizada 1" id="0">
      <p:sldLst/>
    </p:custShow>
  </p:custShowLst>
  <p:custDataLst>
    <p:tags r:id="rId31"/>
  </p:custDataLst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0EEC"/>
    <a:srgbClr val="FFFF66"/>
    <a:srgbClr val="311CD0"/>
    <a:srgbClr val="CC0000"/>
    <a:srgbClr val="F0F7CD"/>
    <a:srgbClr val="CC00CC"/>
    <a:srgbClr val="12FA5A"/>
    <a:srgbClr val="FF33CC"/>
    <a:srgbClr val="FFFF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43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2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5A34D-9C8D-463D-822B-B8FFABA2F1FE}" type="datetimeFigureOut">
              <a:rPr lang="pt-PT" smtClean="0"/>
              <a:pPr/>
              <a:t>17/02/2020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38966-D3F4-4E6A-B852-0A94DC36CD9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72063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DDA82-AA12-4A19-892B-9E8DF30CC97F}" type="datetimeFigureOut">
              <a:rPr lang="pt-PT" smtClean="0"/>
              <a:pPr/>
              <a:t>17/02/2020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E589E-4AC2-46CF-9CD6-D821AC36794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6425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514349" y="534990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ítulo 28"/>
          <p:cNvSpPr>
            <a:spLocks noGrp="1"/>
          </p:cNvSpPr>
          <p:nvPr>
            <p:ph type="ctrTitle"/>
          </p:nvPr>
        </p:nvSpPr>
        <p:spPr>
          <a:xfrm>
            <a:off x="381000" y="4853416"/>
            <a:ext cx="8458200" cy="1222375"/>
          </a:xfrm>
          <a:prstGeom prst="rect">
            <a:avLst/>
          </a:prstGeom>
        </p:spPr>
        <p:txBody>
          <a:bodyPr anchor="t"/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/>
              <a:t>Faça clique para editar o estilo</a:t>
            </a:r>
            <a:endParaRPr kumimoji="0" lang="en-US"/>
          </a:p>
        </p:txBody>
      </p:sp>
      <p:sp>
        <p:nvSpPr>
          <p:cNvPr id="16" name="Marcador de Posição da Data 15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17/02/2020</a:t>
            </a:fld>
            <a:endParaRPr lang="pt-PT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15" name="Marcador de Posição do Número do Diapositivo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/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04800" y="1554167"/>
            <a:ext cx="8686800" cy="4525963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17/02/2020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8229600" y="6477005"/>
            <a:ext cx="762000" cy="244475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549281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81"/>
            <a:ext cx="6248400" cy="5851525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17/02/2020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8229600" y="6477005"/>
            <a:ext cx="762000" cy="244475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2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/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27" name="Marcador de Posição de Conteúdo 26"/>
          <p:cNvSpPr>
            <a:spLocks noGrp="1"/>
          </p:cNvSpPr>
          <p:nvPr>
            <p:ph idx="1"/>
          </p:nvPr>
        </p:nvSpPr>
        <p:spPr>
          <a:xfrm>
            <a:off x="304800" y="1554167"/>
            <a:ext cx="8686800" cy="4525963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25" name="Marcador de Posição da Data 24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17/02/2020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>
          <a:xfrm>
            <a:off x="3581400" y="76205"/>
            <a:ext cx="28956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514349" y="344490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Marcador de Posição do Tex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/>
              <a:t>Clique para editar os estilos</a:t>
            </a:r>
          </a:p>
        </p:txBody>
      </p:sp>
      <p:sp>
        <p:nvSpPr>
          <p:cNvPr id="19" name="Marcador de Posição da Data 18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17/02/2020</a:t>
            </a:fld>
            <a:endParaRPr lang="pt-PT"/>
          </a:p>
        </p:txBody>
      </p:sp>
      <p:sp>
        <p:nvSpPr>
          <p:cNvPr id="11" name="Marcador de Posição do Rodapé 10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12"/>
          </p:nvPr>
        </p:nvSpPr>
        <p:spPr>
          <a:xfrm>
            <a:off x="8229600" y="6477005"/>
            <a:ext cx="762000" cy="244475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80475" y="2947090"/>
            <a:ext cx="8686800" cy="1184825"/>
          </a:xfrm>
          <a:prstGeom prst="rect">
            <a:avLst/>
          </a:prstGeo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pt-PT"/>
              <a:t>Clique para editar o estilo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ítu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  <a:prstGeom prst="rect">
            <a:avLst/>
          </a:prstGeom>
        </p:spPr>
        <p:txBody>
          <a:bodyPr/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14" name="Marcador de Posição de Conteúd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21" name="Marcador de Posição da Data 20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17/02/2020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31" name="Marcador de Posição do Número do Diapositivo 30"/>
          <p:cNvSpPr>
            <a:spLocks noGrp="1"/>
          </p:cNvSpPr>
          <p:nvPr>
            <p:ph type="sldNum" sz="quarter" idx="12"/>
          </p:nvPr>
        </p:nvSpPr>
        <p:spPr>
          <a:xfrm>
            <a:off x="8229600" y="6477005"/>
            <a:ext cx="762000" cy="244475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ítulo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281447" y="666750"/>
            <a:ext cx="4290556" cy="63976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/>
              <a:t>Clique para editar os estilos</a:t>
            </a:r>
          </a:p>
        </p:txBody>
      </p:sp>
      <p:sp>
        <p:nvSpPr>
          <p:cNvPr id="25" name="Marcador de Posição do Texto 24"/>
          <p:cNvSpPr>
            <a:spLocks noGrp="1"/>
          </p:cNvSpPr>
          <p:nvPr>
            <p:ph type="body" sz="half" idx="3"/>
          </p:nvPr>
        </p:nvSpPr>
        <p:spPr>
          <a:xfrm>
            <a:off x="4645032" y="666750"/>
            <a:ext cx="4292241" cy="63976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281447" y="1316039"/>
            <a:ext cx="4290556" cy="39417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28" name="Marcador de Posição de Conteúdo 27"/>
          <p:cNvSpPr>
            <a:spLocks noGrp="1"/>
          </p:cNvSpPr>
          <p:nvPr>
            <p:ph sz="quarter" idx="4"/>
          </p:nvPr>
        </p:nvSpPr>
        <p:spPr>
          <a:xfrm>
            <a:off x="4648731" y="1316039"/>
            <a:ext cx="4288536" cy="39417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17/02/2020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Conexão recta 10"/>
          <p:cNvSpPr>
            <a:spLocks noChangeShapeType="1"/>
          </p:cNvSpPr>
          <p:nvPr/>
        </p:nvSpPr>
        <p:spPr bwMode="auto">
          <a:xfrm>
            <a:off x="514349" y="6019805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  <a:prstGeom prst="rect">
            <a:avLst/>
          </a:prstGeom>
        </p:spPr>
        <p:txBody>
          <a:bodyPr/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12" name="Marcador de Posição da Data 11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17/02/2020</a:t>
            </a:fld>
            <a:endParaRPr lang="pt-PT"/>
          </a:p>
        </p:txBody>
      </p:sp>
      <p:sp>
        <p:nvSpPr>
          <p:cNvPr id="21" name="Marcador de Posição do Rodapé 20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8229600" y="6477005"/>
            <a:ext cx="762000" cy="244475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17/02/2020</a:t>
            </a:fld>
            <a:endParaRPr lang="pt-PT"/>
          </a:p>
        </p:txBody>
      </p:sp>
      <p:sp>
        <p:nvSpPr>
          <p:cNvPr id="24" name="Marcador de Posição do Rodapé 23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229600" y="6477005"/>
            <a:ext cx="762000" cy="244475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exão recta 7"/>
          <p:cNvSpPr>
            <a:spLocks noChangeShapeType="1"/>
          </p:cNvSpPr>
          <p:nvPr/>
        </p:nvSpPr>
        <p:spPr bwMode="auto">
          <a:xfrm>
            <a:off x="514349" y="5849122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ítulo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  <a:prstGeom prst="rect">
            <a:avLst/>
          </a:prstGeo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26" name="Marcador de Posição do Texto 25"/>
          <p:cNvSpPr>
            <a:spLocks noGrp="1"/>
          </p:cNvSpPr>
          <p:nvPr>
            <p:ph type="body" idx="2"/>
          </p:nvPr>
        </p:nvSpPr>
        <p:spPr>
          <a:xfrm>
            <a:off x="457206" y="609600"/>
            <a:ext cx="3008313" cy="4800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/>
              <a:t>Clique para editar os estilos</a:t>
            </a:r>
          </a:p>
        </p:txBody>
      </p:sp>
      <p:sp>
        <p:nvSpPr>
          <p:cNvPr id="14" name="Marcador de Posição de Conteúdo 13"/>
          <p:cNvSpPr>
            <a:spLocks noGrp="1"/>
          </p:cNvSpPr>
          <p:nvPr>
            <p:ph sz="half" idx="1"/>
          </p:nvPr>
        </p:nvSpPr>
        <p:spPr>
          <a:xfrm>
            <a:off x="3575055" y="609600"/>
            <a:ext cx="5340351" cy="4800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25" name="Marcador de Posição da Data 24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17/02/2020</a:t>
            </a:fld>
            <a:endParaRPr lang="pt-PT"/>
          </a:p>
        </p:txBody>
      </p:sp>
      <p:sp>
        <p:nvSpPr>
          <p:cNvPr id="29" name="Marcador de Posição do Rodapé 28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229600" y="6477005"/>
            <a:ext cx="762000" cy="244475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Posição da Imagem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/>
              <a:t>Clique no ícone para adicionar uma imagem</a:t>
            </a:r>
            <a:endParaRPr kumimoji="0" lang="en-US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17/02/2020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31" name="Marcador de Posição do Número do Diapositivo 30"/>
          <p:cNvSpPr>
            <a:spLocks noGrp="1"/>
          </p:cNvSpPr>
          <p:nvPr>
            <p:ph type="sldNum" sz="quarter" idx="12"/>
          </p:nvPr>
        </p:nvSpPr>
        <p:spPr>
          <a:xfrm>
            <a:off x="8229600" y="6477005"/>
            <a:ext cx="762000" cy="244475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7" name="Títu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  <a:prstGeom prst="rect">
            <a:avLst/>
          </a:prstGeo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26" name="Marcador de Posição do Texto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  <a:prstGeom prst="rect">
            <a:avLst/>
          </a:prstGeo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/>
              <a:t>Clique para editar os estilos</a:t>
            </a:r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ransition spd="slow">
    <p:wheel spokes="8"/>
    <p:sndAc>
      <p:stSnd>
        <p:snd r:embed="rId13" name="arrow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 1A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" b="1"/>
          <a:stretch/>
        </p:blipFill>
        <p:spPr>
          <a:xfrm>
            <a:off x="-36512" y="0"/>
            <a:ext cx="9180512" cy="6885384"/>
          </a:xfrm>
          <a:prstGeom prst="rect">
            <a:avLst/>
          </a:prstGeom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95536" y="3789040"/>
            <a:ext cx="8280920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538163" indent="-538163" fontAlgn="base">
              <a:spcBef>
                <a:spcPct val="0"/>
              </a:spcBef>
              <a:spcAft>
                <a:spcPct val="0"/>
              </a:spcAft>
            </a:pPr>
            <a:r>
              <a:rPr lang="pt-PT" sz="4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pt-PT" sz="4000" b="1" dirty="0">
                <a:latin typeface="Calibri" pitchFamily="34" charset="0"/>
                <a:cs typeface="Calibri" pitchFamily="34" charset="0"/>
              </a:rPr>
              <a:t>Argumentação e Filosofia</a:t>
            </a:r>
            <a:endParaRPr kumimoji="0" 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 2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7620"/>
            <a:ext cx="9180512" cy="6865620"/>
          </a:xfrm>
          <a:prstGeom prst="rect">
            <a:avLst/>
          </a:prstGeom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83568" y="2303295"/>
            <a:ext cx="7848872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076325" algn="r"/>
                <a:tab pos="1168400" algn="l"/>
              </a:tabLst>
            </a:pPr>
            <a:r>
              <a:rPr kumimoji="0" lang="pt-PT" sz="3600" b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	3.2.	</a:t>
            </a:r>
            <a:r>
              <a:rPr kumimoji="0" lang="pt-PT" sz="3600" b="1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</a:t>
            </a:r>
            <a:r>
              <a:rPr lang="pt-PT" sz="3600" b="1" dirty="0">
                <a:latin typeface="Calibri" pitchFamily="34" charset="0"/>
                <a:cs typeface="Calibri" pitchFamily="34" charset="0"/>
              </a:rPr>
              <a:t>ersuasão e manipulação ou os dois usos da retórica</a:t>
            </a:r>
            <a:endParaRPr kumimoji="0" lang="pt-PT" sz="18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strips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cxnSp>
        <p:nvCxnSpPr>
          <p:cNvPr id="9" name="Conexão recta 8"/>
          <p:cNvCxnSpPr>
            <a:stCxn id="10" idx="2"/>
            <a:endCxn id="11" idx="0"/>
          </p:cNvCxnSpPr>
          <p:nvPr/>
        </p:nvCxnSpPr>
        <p:spPr>
          <a:xfrm>
            <a:off x="4535996" y="1196752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ângulo arredondado 9"/>
          <p:cNvSpPr/>
          <p:nvPr/>
        </p:nvSpPr>
        <p:spPr>
          <a:xfrm>
            <a:off x="3419872" y="764704"/>
            <a:ext cx="2232248" cy="432048"/>
          </a:xfrm>
          <a:prstGeom prst="roundRect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/>
              <a:t>Aristóteles</a:t>
            </a:r>
            <a:endParaRPr lang="pt-PT" i="1" dirty="0"/>
          </a:p>
        </p:txBody>
      </p:sp>
      <p:sp>
        <p:nvSpPr>
          <p:cNvPr id="11" name="Rectângulo 10"/>
          <p:cNvSpPr/>
          <p:nvPr/>
        </p:nvSpPr>
        <p:spPr>
          <a:xfrm>
            <a:off x="2411760" y="1340768"/>
            <a:ext cx="4248472" cy="648072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A retórica assume um estatuto diferente daquele que lhe atribuíram Sócrates e Platão.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1475656" y="2204864"/>
            <a:ext cx="6120680" cy="72008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A retórica torna-se um saber entre outros, uma disciplina que não faz uso do mesmo tipo de provas que as ciências teóricas.</a:t>
            </a:r>
          </a:p>
        </p:txBody>
      </p:sp>
      <p:cxnSp>
        <p:nvCxnSpPr>
          <p:cNvPr id="14" name="Conexão recta 13"/>
          <p:cNvCxnSpPr>
            <a:stCxn id="11" idx="2"/>
            <a:endCxn id="12" idx="0"/>
          </p:cNvCxnSpPr>
          <p:nvPr/>
        </p:nvCxnSpPr>
        <p:spPr>
          <a:xfrm>
            <a:off x="4535996" y="1988840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ângulo 14"/>
          <p:cNvSpPr/>
          <p:nvPr/>
        </p:nvSpPr>
        <p:spPr>
          <a:xfrm>
            <a:off x="1259632" y="4005064"/>
            <a:ext cx="1368152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DOMÍNIO DA MORAL</a:t>
            </a:r>
          </a:p>
        </p:txBody>
      </p:sp>
      <p:sp>
        <p:nvSpPr>
          <p:cNvPr id="16" name="Rectângulo 15"/>
          <p:cNvSpPr/>
          <p:nvPr/>
        </p:nvSpPr>
        <p:spPr>
          <a:xfrm>
            <a:off x="3851920" y="4005064"/>
            <a:ext cx="1368152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DOMÍNIO DA RETÓRICA</a:t>
            </a:r>
          </a:p>
        </p:txBody>
      </p:sp>
      <p:sp>
        <p:nvSpPr>
          <p:cNvPr id="17" name="Rectângulo 16"/>
          <p:cNvSpPr/>
          <p:nvPr/>
        </p:nvSpPr>
        <p:spPr>
          <a:xfrm>
            <a:off x="6444208" y="4005064"/>
            <a:ext cx="1368152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DOMÍNIO DA VERDADE</a:t>
            </a:r>
          </a:p>
        </p:txBody>
      </p:sp>
      <p:cxnSp>
        <p:nvCxnSpPr>
          <p:cNvPr id="19" name="Conexão recta 18"/>
          <p:cNvCxnSpPr>
            <a:stCxn id="39" idx="2"/>
            <a:endCxn id="16" idx="0"/>
          </p:cNvCxnSpPr>
          <p:nvPr/>
        </p:nvCxnSpPr>
        <p:spPr>
          <a:xfrm>
            <a:off x="4535996" y="3865240"/>
            <a:ext cx="0" cy="1398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ângulo 20"/>
          <p:cNvSpPr/>
          <p:nvPr/>
        </p:nvSpPr>
        <p:spPr>
          <a:xfrm>
            <a:off x="1619672" y="5301208"/>
            <a:ext cx="5832648" cy="1224136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Distinguindo estes três domínios, Aristóteles pôde libertar a retórica da má reputação que a ligava à sofística. Com efeito, pode fazer-se um bom ou um mau uso da retórica; não é ela que é moral ou imoral, mas quem a utiliza e a forma como a utiliza.</a:t>
            </a:r>
            <a:endParaRPr lang="pt-PT" sz="1600" b="1" i="1" dirty="0">
              <a:solidFill>
                <a:schemeClr val="tx1"/>
              </a:solidFill>
            </a:endParaRPr>
          </a:p>
        </p:txBody>
      </p:sp>
      <p:sp>
        <p:nvSpPr>
          <p:cNvPr id="22" name="Fluxograma: intercalar 21"/>
          <p:cNvSpPr/>
          <p:nvPr/>
        </p:nvSpPr>
        <p:spPr>
          <a:xfrm>
            <a:off x="1259632" y="4797152"/>
            <a:ext cx="6552728" cy="504056"/>
          </a:xfrm>
          <a:prstGeom prst="flowChartMerge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600"/>
          </a:p>
        </p:txBody>
      </p:sp>
      <p:sp>
        <p:nvSpPr>
          <p:cNvPr id="23" name="Não É Igual A 22"/>
          <p:cNvSpPr/>
          <p:nvPr/>
        </p:nvSpPr>
        <p:spPr>
          <a:xfrm>
            <a:off x="2771800" y="4149080"/>
            <a:ext cx="914400" cy="432048"/>
          </a:xfrm>
          <a:prstGeom prst="mathNotEqual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600">
              <a:solidFill>
                <a:schemeClr val="tx1"/>
              </a:solidFill>
            </a:endParaRPr>
          </a:p>
        </p:txBody>
      </p:sp>
      <p:sp>
        <p:nvSpPr>
          <p:cNvPr id="24" name="Não É Igual A 23"/>
          <p:cNvSpPr/>
          <p:nvPr/>
        </p:nvSpPr>
        <p:spPr>
          <a:xfrm>
            <a:off x="5364088" y="4149080"/>
            <a:ext cx="914400" cy="432048"/>
          </a:xfrm>
          <a:prstGeom prst="mathNotEqual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600">
              <a:solidFill>
                <a:schemeClr val="tx1"/>
              </a:solidFill>
            </a:endParaRPr>
          </a:p>
        </p:txBody>
      </p:sp>
      <p:sp>
        <p:nvSpPr>
          <p:cNvPr id="39" name="Rectângulo 38"/>
          <p:cNvSpPr/>
          <p:nvPr/>
        </p:nvSpPr>
        <p:spPr>
          <a:xfrm>
            <a:off x="3851920" y="3140968"/>
            <a:ext cx="1368152" cy="72427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bg1"/>
                </a:solidFill>
              </a:rPr>
              <a:t>Ocupa-se do verosímil.</a:t>
            </a:r>
          </a:p>
        </p:txBody>
      </p:sp>
      <p:cxnSp>
        <p:nvCxnSpPr>
          <p:cNvPr id="48" name="Conexão recta 47"/>
          <p:cNvCxnSpPr>
            <a:stCxn id="12" idx="2"/>
            <a:endCxn id="39" idx="0"/>
          </p:cNvCxnSpPr>
          <p:nvPr/>
        </p:nvCxnSpPr>
        <p:spPr>
          <a:xfrm>
            <a:off x="4535996" y="2924944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sp>
        <p:nvSpPr>
          <p:cNvPr id="9" name="Rectângulo 8"/>
          <p:cNvSpPr/>
          <p:nvPr/>
        </p:nvSpPr>
        <p:spPr>
          <a:xfrm>
            <a:off x="1331640" y="3501008"/>
            <a:ext cx="6408712" cy="1296144"/>
          </a:xfrm>
          <a:prstGeom prst="rect">
            <a:avLst/>
          </a:prstGeom>
          <a:solidFill>
            <a:srgbClr val="280E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600" b="1" dirty="0">
              <a:solidFill>
                <a:schemeClr val="tx1"/>
              </a:solidFill>
            </a:endParaRPr>
          </a:p>
          <a:p>
            <a:pPr algn="ctr"/>
            <a:r>
              <a:rPr lang="pt-PT" sz="1600" b="1" dirty="0"/>
              <a:t>Com o desenvolvimento das técnicas persuasivas nos domínios jornalístico, publicitário e propagandístico, o conceito de «persuasão» adquire por vezes uma conotação negativa, que o aproxima do de «manipulação» e o associa aos excessos estilísticos da retórica sofística. </a:t>
            </a:r>
          </a:p>
          <a:p>
            <a:pPr algn="ctr"/>
            <a:endParaRPr lang="pt-PT" sz="1600" b="1" dirty="0">
              <a:solidFill>
                <a:schemeClr val="tx1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971600" y="1556792"/>
            <a:ext cx="7128792" cy="9361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Tem por objetivo persuadir o auditório a adotar as teses do orador (</a:t>
            </a:r>
            <a:r>
              <a:rPr lang="pt-PT" sz="1600" b="1" i="1" dirty="0">
                <a:solidFill>
                  <a:schemeClr val="tx1"/>
                </a:solidFill>
              </a:rPr>
              <a:t>persuadir</a:t>
            </a:r>
            <a:r>
              <a:rPr lang="pt-PT" sz="1600" b="1" dirty="0">
                <a:solidFill>
                  <a:schemeClr val="tx1"/>
                </a:solidFill>
              </a:rPr>
              <a:t> vem do latim – </a:t>
            </a:r>
            <a:r>
              <a:rPr lang="pt-PT" sz="1600" b="1" i="1" dirty="0" err="1">
                <a:solidFill>
                  <a:schemeClr val="tx1"/>
                </a:solidFill>
              </a:rPr>
              <a:t>persuadere</a:t>
            </a:r>
            <a:r>
              <a:rPr lang="pt-PT" sz="1600" b="1" dirty="0">
                <a:solidFill>
                  <a:schemeClr val="tx1"/>
                </a:solidFill>
              </a:rPr>
              <a:t> – e significa levar alguém a aceitar ou a optar por determinada ação ou posição).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331640" y="2852936"/>
            <a:ext cx="6408712" cy="5040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i="1" dirty="0">
                <a:solidFill>
                  <a:schemeClr val="tx1"/>
                </a:solidFill>
              </a:rPr>
              <a:t>Argumentação</a:t>
            </a:r>
            <a:r>
              <a:rPr lang="pt-PT" sz="1600" b="1" dirty="0">
                <a:solidFill>
                  <a:schemeClr val="tx1"/>
                </a:solidFill>
              </a:rPr>
              <a:t> e </a:t>
            </a:r>
            <a:r>
              <a:rPr lang="pt-PT" sz="1600" b="1" i="1" dirty="0">
                <a:solidFill>
                  <a:schemeClr val="tx1"/>
                </a:solidFill>
              </a:rPr>
              <a:t>persuasão</a:t>
            </a:r>
            <a:r>
              <a:rPr lang="pt-PT" sz="1600" b="1" dirty="0">
                <a:solidFill>
                  <a:schemeClr val="tx1"/>
                </a:solidFill>
              </a:rPr>
              <a:t> são conceitos originariamente contíguos.</a:t>
            </a:r>
          </a:p>
        </p:txBody>
      </p:sp>
      <p:cxnSp>
        <p:nvCxnSpPr>
          <p:cNvPr id="12" name="Conexão recta unidireccional 11"/>
          <p:cNvCxnSpPr>
            <a:stCxn id="10" idx="2"/>
            <a:endCxn id="11" idx="0"/>
          </p:cNvCxnSpPr>
          <p:nvPr/>
        </p:nvCxnSpPr>
        <p:spPr>
          <a:xfrm>
            <a:off x="4535996" y="2492896"/>
            <a:ext cx="0" cy="36004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recta 13"/>
          <p:cNvCxnSpPr>
            <a:stCxn id="11" idx="2"/>
            <a:endCxn id="9" idx="0"/>
          </p:cNvCxnSpPr>
          <p:nvPr/>
        </p:nvCxnSpPr>
        <p:spPr>
          <a:xfrm>
            <a:off x="4535996" y="3356992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ângulo 14"/>
          <p:cNvSpPr/>
          <p:nvPr/>
        </p:nvSpPr>
        <p:spPr>
          <a:xfrm>
            <a:off x="1331640" y="5157192"/>
            <a:ext cx="3168352" cy="129614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600" b="1" dirty="0">
              <a:solidFill>
                <a:schemeClr val="tx1"/>
              </a:solidFill>
            </a:endParaRPr>
          </a:p>
          <a:p>
            <a:pPr algn="ctr"/>
            <a:r>
              <a:rPr lang="pt-PT" sz="1600" b="1" dirty="0"/>
              <a:t>Manipular</a:t>
            </a:r>
            <a:r>
              <a:rPr lang="pt-PT" sz="1600" b="1" i="1" dirty="0"/>
              <a:t> </a:t>
            </a:r>
            <a:r>
              <a:rPr lang="pt-PT" sz="1600" b="1" dirty="0"/>
              <a:t>consiste em fazer alguém aceitar passivamente algo, sem avaliar adequadamente aquilo que está a aceitar. </a:t>
            </a:r>
          </a:p>
          <a:p>
            <a:pPr algn="ctr"/>
            <a:endParaRPr lang="pt-PT" sz="1600" b="1" dirty="0">
              <a:solidFill>
                <a:schemeClr val="tx1"/>
              </a:solidFill>
            </a:endParaRPr>
          </a:p>
        </p:txBody>
      </p:sp>
      <p:cxnSp>
        <p:nvCxnSpPr>
          <p:cNvPr id="16" name="Conexão recta 15"/>
          <p:cNvCxnSpPr>
            <a:stCxn id="9" idx="2"/>
            <a:endCxn id="15" idx="0"/>
          </p:cNvCxnSpPr>
          <p:nvPr/>
        </p:nvCxnSpPr>
        <p:spPr>
          <a:xfrm flipH="1">
            <a:off x="2915816" y="4797152"/>
            <a:ext cx="162018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ângulo 16"/>
          <p:cNvSpPr/>
          <p:nvPr/>
        </p:nvSpPr>
        <p:spPr>
          <a:xfrm>
            <a:off x="3131840" y="845096"/>
            <a:ext cx="2808312" cy="4236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chemeClr val="tx1"/>
                </a:solidFill>
              </a:rPr>
              <a:t>Discurso argumentativo</a:t>
            </a:r>
          </a:p>
        </p:txBody>
      </p:sp>
      <p:cxnSp>
        <p:nvCxnSpPr>
          <p:cNvPr id="18" name="Conexão recta unidireccional 17"/>
          <p:cNvCxnSpPr>
            <a:stCxn id="17" idx="2"/>
            <a:endCxn id="10" idx="0"/>
          </p:cNvCxnSpPr>
          <p:nvPr/>
        </p:nvCxnSpPr>
        <p:spPr>
          <a:xfrm>
            <a:off x="4535996" y="1268760"/>
            <a:ext cx="0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ângulo 26"/>
          <p:cNvSpPr/>
          <p:nvPr/>
        </p:nvSpPr>
        <p:spPr>
          <a:xfrm>
            <a:off x="4572000" y="5157192"/>
            <a:ext cx="3168352" cy="129614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600" b="1" dirty="0">
              <a:solidFill>
                <a:schemeClr val="tx1"/>
              </a:solidFill>
            </a:endParaRPr>
          </a:p>
          <a:p>
            <a:pPr algn="ctr"/>
            <a:r>
              <a:rPr lang="pt-PT" sz="1600" b="1" dirty="0"/>
              <a:t>A argumentação/persuasão, pelo contrário, pressupõe atos de comunicação livres entre emissor e recetor, devendo permitir a posição e não a imposição.</a:t>
            </a:r>
          </a:p>
          <a:p>
            <a:pPr algn="ctr"/>
            <a:endParaRPr lang="pt-PT" sz="1600" b="1" dirty="0">
              <a:solidFill>
                <a:schemeClr val="tx1"/>
              </a:solidFill>
            </a:endParaRPr>
          </a:p>
        </p:txBody>
      </p:sp>
      <p:cxnSp>
        <p:nvCxnSpPr>
          <p:cNvPr id="31" name="Conexão recta 30"/>
          <p:cNvCxnSpPr>
            <a:stCxn id="9" idx="2"/>
            <a:endCxn id="27" idx="0"/>
          </p:cNvCxnSpPr>
          <p:nvPr/>
        </p:nvCxnSpPr>
        <p:spPr>
          <a:xfrm>
            <a:off x="4535996" y="4797152"/>
            <a:ext cx="162018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sp>
        <p:nvSpPr>
          <p:cNvPr id="9" name="Rectângulo arredondado 8"/>
          <p:cNvSpPr/>
          <p:nvPr/>
        </p:nvSpPr>
        <p:spPr>
          <a:xfrm>
            <a:off x="2987824" y="980728"/>
            <a:ext cx="3168352" cy="576064"/>
          </a:xfrm>
          <a:prstGeom prst="roundRect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/>
              <a:t>Dois usos da retórica</a:t>
            </a:r>
            <a:endParaRPr lang="pt-PT" sz="2400" b="1" i="1" dirty="0"/>
          </a:p>
        </p:txBody>
      </p:sp>
      <p:sp>
        <p:nvSpPr>
          <p:cNvPr id="12" name="Rectângulo 11"/>
          <p:cNvSpPr/>
          <p:nvPr/>
        </p:nvSpPr>
        <p:spPr>
          <a:xfrm>
            <a:off x="5724128" y="2780928"/>
            <a:ext cx="2088232" cy="432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Persuasão</a:t>
            </a:r>
          </a:p>
        </p:txBody>
      </p:sp>
      <p:sp>
        <p:nvSpPr>
          <p:cNvPr id="14" name="Rectângulo 13"/>
          <p:cNvSpPr/>
          <p:nvPr/>
        </p:nvSpPr>
        <p:spPr>
          <a:xfrm>
            <a:off x="5724128" y="3501008"/>
            <a:ext cx="2088232" cy="2664296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Prática do discurso que tem como finalidade levar alguém a mudar de ideias, mas pressupondo a livre adesão do auditório à tese que o orador pretende que seja acolhida por ele.</a:t>
            </a:r>
            <a:endParaRPr lang="pt-PT" sz="1600" b="1" i="1" dirty="0">
              <a:solidFill>
                <a:schemeClr val="tx1"/>
              </a:solidFill>
            </a:endParaRPr>
          </a:p>
        </p:txBody>
      </p:sp>
      <p:sp>
        <p:nvSpPr>
          <p:cNvPr id="15" name="Rectângulo 14"/>
          <p:cNvSpPr/>
          <p:nvPr/>
        </p:nvSpPr>
        <p:spPr>
          <a:xfrm>
            <a:off x="1331640" y="2780928"/>
            <a:ext cx="2088232" cy="432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Manipulação</a:t>
            </a:r>
          </a:p>
        </p:txBody>
      </p:sp>
      <p:sp>
        <p:nvSpPr>
          <p:cNvPr id="16" name="Rectângulo 15"/>
          <p:cNvSpPr/>
          <p:nvPr/>
        </p:nvSpPr>
        <p:spPr>
          <a:xfrm>
            <a:off x="1331640" y="3501008"/>
            <a:ext cx="2088232" cy="2664296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Prática abusiva do discurso – abusiva na medida em que obriga o recetor a aderir a uma dada mensagem (que um dado emissor deseja impor).</a:t>
            </a:r>
          </a:p>
        </p:txBody>
      </p:sp>
      <p:cxnSp>
        <p:nvCxnSpPr>
          <p:cNvPr id="17" name="Conexão recta 16"/>
          <p:cNvCxnSpPr>
            <a:stCxn id="15" idx="2"/>
            <a:endCxn id="16" idx="0"/>
          </p:cNvCxnSpPr>
          <p:nvPr/>
        </p:nvCxnSpPr>
        <p:spPr>
          <a:xfrm>
            <a:off x="2375756" y="3212976"/>
            <a:ext cx="0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xão recta 17"/>
          <p:cNvCxnSpPr>
            <a:stCxn id="12" idx="2"/>
            <a:endCxn id="14" idx="0"/>
          </p:cNvCxnSpPr>
          <p:nvPr/>
        </p:nvCxnSpPr>
        <p:spPr>
          <a:xfrm>
            <a:off x="6768244" y="3212976"/>
            <a:ext cx="0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xão em ângulos rectos 19"/>
          <p:cNvCxnSpPr>
            <a:stCxn id="9" idx="2"/>
            <a:endCxn id="15" idx="0"/>
          </p:cNvCxnSpPr>
          <p:nvPr/>
        </p:nvCxnSpPr>
        <p:spPr>
          <a:xfrm rot="5400000">
            <a:off x="2861810" y="1070738"/>
            <a:ext cx="1224136" cy="219624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xão em ângulos rectos 21"/>
          <p:cNvCxnSpPr>
            <a:stCxn id="9" idx="2"/>
            <a:endCxn id="12" idx="0"/>
          </p:cNvCxnSpPr>
          <p:nvPr/>
        </p:nvCxnSpPr>
        <p:spPr>
          <a:xfrm rot="16200000" flipH="1">
            <a:off x="5058054" y="1070738"/>
            <a:ext cx="1224136" cy="219624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sp>
        <p:nvSpPr>
          <p:cNvPr id="9" name="Rectângulo arredondado 8"/>
          <p:cNvSpPr/>
          <p:nvPr/>
        </p:nvSpPr>
        <p:spPr>
          <a:xfrm>
            <a:off x="2987824" y="1196752"/>
            <a:ext cx="3168352" cy="504056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/>
              <a:t>Manipulação</a:t>
            </a:r>
            <a:endParaRPr lang="pt-PT" sz="2400" b="1" i="1" dirty="0"/>
          </a:p>
        </p:txBody>
      </p:sp>
      <p:sp>
        <p:nvSpPr>
          <p:cNvPr id="12" name="Rectângulo 11"/>
          <p:cNvSpPr/>
          <p:nvPr/>
        </p:nvSpPr>
        <p:spPr>
          <a:xfrm>
            <a:off x="5724128" y="2564904"/>
            <a:ext cx="2088232" cy="7920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Manipulação cognitiva</a:t>
            </a:r>
          </a:p>
        </p:txBody>
      </p:sp>
      <p:sp>
        <p:nvSpPr>
          <p:cNvPr id="14" name="Rectângulo 13"/>
          <p:cNvSpPr/>
          <p:nvPr/>
        </p:nvSpPr>
        <p:spPr>
          <a:xfrm>
            <a:off x="5724128" y="3933056"/>
            <a:ext cx="2088232" cy="1152128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Opera por falsificação do conteúdo do discurso.</a:t>
            </a:r>
            <a:endParaRPr lang="pt-PT" sz="1600" b="1" i="1" dirty="0">
              <a:solidFill>
                <a:schemeClr val="tx1"/>
              </a:solidFill>
            </a:endParaRPr>
          </a:p>
        </p:txBody>
      </p:sp>
      <p:sp>
        <p:nvSpPr>
          <p:cNvPr id="15" name="Rectângulo 14"/>
          <p:cNvSpPr/>
          <p:nvPr/>
        </p:nvSpPr>
        <p:spPr>
          <a:xfrm>
            <a:off x="1331640" y="2564904"/>
            <a:ext cx="2088232" cy="7920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Manipulação dos afetos</a:t>
            </a:r>
          </a:p>
        </p:txBody>
      </p:sp>
      <p:sp>
        <p:nvSpPr>
          <p:cNvPr id="16" name="Rectângulo 15"/>
          <p:cNvSpPr/>
          <p:nvPr/>
        </p:nvSpPr>
        <p:spPr>
          <a:xfrm>
            <a:off x="1331640" y="3933056"/>
            <a:ext cx="2088232" cy="1152128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Centrada no apelo à emoção e aos sentimentos do recetor.</a:t>
            </a:r>
          </a:p>
        </p:txBody>
      </p:sp>
      <p:cxnSp>
        <p:nvCxnSpPr>
          <p:cNvPr id="17" name="Conexão recta 16"/>
          <p:cNvCxnSpPr>
            <a:stCxn id="15" idx="2"/>
            <a:endCxn id="16" idx="0"/>
          </p:cNvCxnSpPr>
          <p:nvPr/>
        </p:nvCxnSpPr>
        <p:spPr>
          <a:xfrm>
            <a:off x="2375756" y="3356992"/>
            <a:ext cx="0" cy="5760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xão recta 17"/>
          <p:cNvCxnSpPr>
            <a:stCxn id="12" idx="2"/>
            <a:endCxn id="14" idx="0"/>
          </p:cNvCxnSpPr>
          <p:nvPr/>
        </p:nvCxnSpPr>
        <p:spPr>
          <a:xfrm>
            <a:off x="6768244" y="3356992"/>
            <a:ext cx="0" cy="5760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xão em ângulos rectos 18"/>
          <p:cNvCxnSpPr>
            <a:stCxn id="9" idx="2"/>
            <a:endCxn id="15" idx="0"/>
          </p:cNvCxnSpPr>
          <p:nvPr/>
        </p:nvCxnSpPr>
        <p:spPr>
          <a:xfrm rot="5400000">
            <a:off x="3041830" y="1034734"/>
            <a:ext cx="864096" cy="219624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xão em ângulos rectos 19"/>
          <p:cNvCxnSpPr>
            <a:stCxn id="9" idx="2"/>
            <a:endCxn id="12" idx="0"/>
          </p:cNvCxnSpPr>
          <p:nvPr/>
        </p:nvCxnSpPr>
        <p:spPr>
          <a:xfrm rot="16200000" flipH="1">
            <a:off x="5238074" y="1034734"/>
            <a:ext cx="864096" cy="219624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sp>
        <p:nvSpPr>
          <p:cNvPr id="62" name="Rectângulo 61"/>
          <p:cNvSpPr/>
          <p:nvPr/>
        </p:nvSpPr>
        <p:spPr>
          <a:xfrm>
            <a:off x="0" y="1087932"/>
            <a:ext cx="1548600" cy="6843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>
                <a:solidFill>
                  <a:schemeClr val="tx1"/>
                </a:solidFill>
              </a:rPr>
              <a:t>Sedução pela pessoa ou sedução demagógica</a:t>
            </a:r>
          </a:p>
        </p:txBody>
      </p:sp>
      <p:sp>
        <p:nvSpPr>
          <p:cNvPr id="63" name="Rectângulo 62"/>
          <p:cNvSpPr/>
          <p:nvPr/>
        </p:nvSpPr>
        <p:spPr>
          <a:xfrm>
            <a:off x="0" y="1898968"/>
            <a:ext cx="1548600" cy="6843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>
                <a:solidFill>
                  <a:schemeClr val="tx1"/>
                </a:solidFill>
              </a:rPr>
              <a:t>Sedução pelo estilo</a:t>
            </a:r>
          </a:p>
        </p:txBody>
      </p:sp>
      <p:sp>
        <p:nvSpPr>
          <p:cNvPr id="64" name="Rectângulo 63"/>
          <p:cNvSpPr/>
          <p:nvPr/>
        </p:nvSpPr>
        <p:spPr>
          <a:xfrm>
            <a:off x="0" y="2672648"/>
            <a:ext cx="1548600" cy="6843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>
                <a:solidFill>
                  <a:schemeClr val="tx1"/>
                </a:solidFill>
              </a:rPr>
              <a:t>Esteticização da mensagem</a:t>
            </a:r>
          </a:p>
        </p:txBody>
      </p:sp>
      <p:sp>
        <p:nvSpPr>
          <p:cNvPr id="65" name="Rectângulo 64"/>
          <p:cNvSpPr/>
          <p:nvPr/>
        </p:nvSpPr>
        <p:spPr>
          <a:xfrm>
            <a:off x="0" y="3429000"/>
            <a:ext cx="1548600" cy="6843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>
                <a:solidFill>
                  <a:schemeClr val="tx1"/>
                </a:solidFill>
              </a:rPr>
              <a:t>Recurso ao medo</a:t>
            </a:r>
          </a:p>
        </p:txBody>
      </p:sp>
      <p:sp>
        <p:nvSpPr>
          <p:cNvPr id="66" name="Rectângulo 65"/>
          <p:cNvSpPr/>
          <p:nvPr/>
        </p:nvSpPr>
        <p:spPr>
          <a:xfrm>
            <a:off x="0" y="4184816"/>
            <a:ext cx="1548600" cy="6843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>
                <a:solidFill>
                  <a:schemeClr val="tx1"/>
                </a:solidFill>
              </a:rPr>
              <a:t>Repetição da mensagem</a:t>
            </a:r>
          </a:p>
        </p:txBody>
      </p:sp>
      <p:sp>
        <p:nvSpPr>
          <p:cNvPr id="68" name="Rectângulo 67"/>
          <p:cNvSpPr/>
          <p:nvPr/>
        </p:nvSpPr>
        <p:spPr>
          <a:xfrm>
            <a:off x="1764624" y="1087932"/>
            <a:ext cx="4391552" cy="684344"/>
          </a:xfrm>
          <a:prstGeom prst="rect">
            <a:avLst/>
          </a:prstGeom>
          <a:solidFill>
            <a:srgbClr val="311C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>
                <a:solidFill>
                  <a:schemeClr val="bg1"/>
                </a:solidFill>
              </a:rPr>
              <a:t>Recurso a comportamentos e atitudes (falsas) que possam impressionar o público.</a:t>
            </a:r>
          </a:p>
        </p:txBody>
      </p:sp>
      <p:sp>
        <p:nvSpPr>
          <p:cNvPr id="69" name="Rectângulo 68"/>
          <p:cNvSpPr/>
          <p:nvPr/>
        </p:nvSpPr>
        <p:spPr>
          <a:xfrm>
            <a:off x="1764624" y="1898968"/>
            <a:ext cx="4391552" cy="684344"/>
          </a:xfrm>
          <a:prstGeom prst="rect">
            <a:avLst/>
          </a:prstGeom>
          <a:solidFill>
            <a:srgbClr val="311C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>
                <a:solidFill>
                  <a:schemeClr val="bg1"/>
                </a:solidFill>
              </a:rPr>
              <a:t>Recurso às figuras de estilo para fugir ao conteúdo do discurso e impressionar pela forma.</a:t>
            </a:r>
          </a:p>
        </p:txBody>
      </p:sp>
      <p:sp>
        <p:nvSpPr>
          <p:cNvPr id="70" name="Rectângulo 69"/>
          <p:cNvSpPr/>
          <p:nvPr/>
        </p:nvSpPr>
        <p:spPr>
          <a:xfrm>
            <a:off x="1764624" y="2672648"/>
            <a:ext cx="4391552" cy="684344"/>
          </a:xfrm>
          <a:prstGeom prst="rect">
            <a:avLst/>
          </a:prstGeom>
          <a:solidFill>
            <a:srgbClr val="311C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/>
              <a:t>Recurso à arte (figuras artísticas) por forma a seduzir.</a:t>
            </a:r>
            <a:endParaRPr lang="pt-PT" sz="1200" b="1" dirty="0">
              <a:solidFill>
                <a:schemeClr val="bg1"/>
              </a:solidFill>
            </a:endParaRPr>
          </a:p>
        </p:txBody>
      </p:sp>
      <p:sp>
        <p:nvSpPr>
          <p:cNvPr id="71" name="Rectângulo 70"/>
          <p:cNvSpPr/>
          <p:nvPr/>
        </p:nvSpPr>
        <p:spPr>
          <a:xfrm>
            <a:off x="1764624" y="3429000"/>
            <a:ext cx="4391552" cy="684344"/>
          </a:xfrm>
          <a:prstGeom prst="rect">
            <a:avLst/>
          </a:prstGeom>
          <a:solidFill>
            <a:srgbClr val="311C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/>
              <a:t>Cria-se uma situação de medo pelo uso abusivo da autoridade, que acaba por funcionar como condicionadora.</a:t>
            </a:r>
            <a:endParaRPr lang="pt-PT" sz="1200" b="1" dirty="0">
              <a:solidFill>
                <a:schemeClr val="bg1"/>
              </a:solidFill>
            </a:endParaRPr>
          </a:p>
        </p:txBody>
      </p:sp>
      <p:sp>
        <p:nvSpPr>
          <p:cNvPr id="72" name="Rectângulo 71"/>
          <p:cNvSpPr/>
          <p:nvPr/>
        </p:nvSpPr>
        <p:spPr>
          <a:xfrm>
            <a:off x="1764624" y="4184816"/>
            <a:ext cx="4391552" cy="684344"/>
          </a:xfrm>
          <a:prstGeom prst="rect">
            <a:avLst/>
          </a:prstGeom>
          <a:solidFill>
            <a:srgbClr val="311C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/>
              <a:t>Repetem-se palavras, ideias, sons ou imagens por forma a que aquilo que inicialmente parecia inaceitável deixe de o parecer.</a:t>
            </a:r>
            <a:endParaRPr lang="pt-PT" sz="1200" b="1" dirty="0">
              <a:solidFill>
                <a:schemeClr val="bg1"/>
              </a:solidFill>
            </a:endParaRPr>
          </a:p>
        </p:txBody>
      </p:sp>
      <p:cxnSp>
        <p:nvCxnSpPr>
          <p:cNvPr id="79" name="Conexão recta 78"/>
          <p:cNvCxnSpPr>
            <a:stCxn id="62" idx="3"/>
            <a:endCxn id="68" idx="1"/>
          </p:cNvCxnSpPr>
          <p:nvPr/>
        </p:nvCxnSpPr>
        <p:spPr>
          <a:xfrm>
            <a:off x="1548600" y="1430104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xão recta 79"/>
          <p:cNvCxnSpPr/>
          <p:nvPr/>
        </p:nvCxnSpPr>
        <p:spPr>
          <a:xfrm>
            <a:off x="1548600" y="2312608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xão recta 80"/>
          <p:cNvCxnSpPr>
            <a:stCxn id="64" idx="3"/>
            <a:endCxn id="70" idx="1"/>
          </p:cNvCxnSpPr>
          <p:nvPr/>
        </p:nvCxnSpPr>
        <p:spPr>
          <a:xfrm>
            <a:off x="1548600" y="3014820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exão recta 81"/>
          <p:cNvCxnSpPr>
            <a:stCxn id="65" idx="3"/>
            <a:endCxn id="71" idx="1"/>
          </p:cNvCxnSpPr>
          <p:nvPr/>
        </p:nvCxnSpPr>
        <p:spPr>
          <a:xfrm>
            <a:off x="1548600" y="3771172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xão recta 82"/>
          <p:cNvCxnSpPr>
            <a:stCxn id="66" idx="3"/>
            <a:endCxn id="72" idx="1"/>
          </p:cNvCxnSpPr>
          <p:nvPr/>
        </p:nvCxnSpPr>
        <p:spPr>
          <a:xfrm>
            <a:off x="1548600" y="4526988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ângulo 90"/>
          <p:cNvSpPr/>
          <p:nvPr/>
        </p:nvSpPr>
        <p:spPr>
          <a:xfrm>
            <a:off x="-1872" y="4976904"/>
            <a:ext cx="1548600" cy="6843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>
                <a:solidFill>
                  <a:schemeClr val="tx1"/>
                </a:solidFill>
              </a:rPr>
              <a:t>Hipnose e sincronização</a:t>
            </a:r>
          </a:p>
        </p:txBody>
      </p:sp>
      <p:sp>
        <p:nvSpPr>
          <p:cNvPr id="92" name="Rectângulo 91"/>
          <p:cNvSpPr/>
          <p:nvPr/>
        </p:nvSpPr>
        <p:spPr>
          <a:xfrm>
            <a:off x="1762752" y="4976904"/>
            <a:ext cx="4391552" cy="684344"/>
          </a:xfrm>
          <a:prstGeom prst="rect">
            <a:avLst/>
          </a:prstGeom>
          <a:solidFill>
            <a:srgbClr val="311C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>
                <a:solidFill>
                  <a:schemeClr val="bg1"/>
                </a:solidFill>
              </a:rPr>
              <a:t>Estes processos têm por base as leis do condicionamento clássico, estudos psicanalíticos e, sobretudo, a programação neurolinguística.</a:t>
            </a:r>
          </a:p>
        </p:txBody>
      </p:sp>
      <p:cxnSp>
        <p:nvCxnSpPr>
          <p:cNvPr id="93" name="Conexão recta 92"/>
          <p:cNvCxnSpPr>
            <a:stCxn id="91" idx="3"/>
            <a:endCxn id="92" idx="1"/>
          </p:cNvCxnSpPr>
          <p:nvPr/>
        </p:nvCxnSpPr>
        <p:spPr>
          <a:xfrm>
            <a:off x="1546728" y="5319076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ângulo 93"/>
          <p:cNvSpPr/>
          <p:nvPr/>
        </p:nvSpPr>
        <p:spPr>
          <a:xfrm>
            <a:off x="-1872" y="5768992"/>
            <a:ext cx="1548600" cy="6843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>
                <a:solidFill>
                  <a:schemeClr val="tx1"/>
                </a:solidFill>
              </a:rPr>
              <a:t>Recurso ao tato</a:t>
            </a:r>
          </a:p>
        </p:txBody>
      </p:sp>
      <p:sp>
        <p:nvSpPr>
          <p:cNvPr id="95" name="Rectângulo 94"/>
          <p:cNvSpPr/>
          <p:nvPr/>
        </p:nvSpPr>
        <p:spPr>
          <a:xfrm>
            <a:off x="1762752" y="5768992"/>
            <a:ext cx="4391552" cy="684344"/>
          </a:xfrm>
          <a:prstGeom prst="rect">
            <a:avLst/>
          </a:prstGeom>
          <a:solidFill>
            <a:srgbClr val="311C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/>
              <a:t>O contacto físico ou a sua sugestão podem ser utilizados com intuito de aumentar a adesão à mensagem.</a:t>
            </a:r>
            <a:endParaRPr lang="pt-PT" sz="1200" b="1" dirty="0">
              <a:solidFill>
                <a:schemeClr val="tx1"/>
              </a:solidFill>
            </a:endParaRPr>
          </a:p>
        </p:txBody>
      </p:sp>
      <p:cxnSp>
        <p:nvCxnSpPr>
          <p:cNvPr id="96" name="Conexão recta 95"/>
          <p:cNvCxnSpPr>
            <a:stCxn id="94" idx="3"/>
            <a:endCxn id="95" idx="1"/>
          </p:cNvCxnSpPr>
          <p:nvPr/>
        </p:nvCxnSpPr>
        <p:spPr>
          <a:xfrm>
            <a:off x="1546728" y="6111164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ângulo 117"/>
          <p:cNvSpPr/>
          <p:nvPr/>
        </p:nvSpPr>
        <p:spPr>
          <a:xfrm>
            <a:off x="6373136" y="1087932"/>
            <a:ext cx="2591352" cy="684344"/>
          </a:xfrm>
          <a:prstGeom prst="rect">
            <a:avLst/>
          </a:prstGeom>
          <a:solidFill>
            <a:srgbClr val="F0F7C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i="1" dirty="0">
                <a:solidFill>
                  <a:schemeClr val="tx1"/>
                </a:solidFill>
              </a:rPr>
              <a:t>O discurso demagógico típico é aquele que altera a mensagem consoante o público.</a:t>
            </a:r>
            <a:endParaRPr lang="pt-PT" sz="1200" b="1" dirty="0">
              <a:solidFill>
                <a:schemeClr val="tx1"/>
              </a:solidFill>
            </a:endParaRPr>
          </a:p>
        </p:txBody>
      </p:sp>
      <p:sp>
        <p:nvSpPr>
          <p:cNvPr id="119" name="Rectângulo 118"/>
          <p:cNvSpPr/>
          <p:nvPr/>
        </p:nvSpPr>
        <p:spPr>
          <a:xfrm>
            <a:off x="6373136" y="1898968"/>
            <a:ext cx="2591352" cy="684344"/>
          </a:xfrm>
          <a:prstGeom prst="rect">
            <a:avLst/>
          </a:prstGeom>
          <a:solidFill>
            <a:srgbClr val="F0F7C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i="1" dirty="0">
                <a:solidFill>
                  <a:schemeClr val="tx1"/>
                </a:solidFill>
              </a:rPr>
              <a:t>O “estilo da clareza”  (ser claro, transparente e conciso) pode levar a desvirtuar a informação.</a:t>
            </a:r>
            <a:endParaRPr lang="pt-PT" sz="1200" b="1" dirty="0">
              <a:solidFill>
                <a:schemeClr val="tx1"/>
              </a:solidFill>
            </a:endParaRPr>
          </a:p>
        </p:txBody>
      </p:sp>
      <p:sp>
        <p:nvSpPr>
          <p:cNvPr id="120" name="Rectângulo 119"/>
          <p:cNvSpPr/>
          <p:nvPr/>
        </p:nvSpPr>
        <p:spPr>
          <a:xfrm>
            <a:off x="6373136" y="2672648"/>
            <a:ext cx="2591352" cy="684344"/>
          </a:xfrm>
          <a:prstGeom prst="rect">
            <a:avLst/>
          </a:prstGeom>
          <a:solidFill>
            <a:srgbClr val="F0F7C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i="1" dirty="0">
                <a:solidFill>
                  <a:schemeClr val="tx1"/>
                </a:solidFill>
              </a:rPr>
              <a:t>É frequente, na publicidade, o recurso a figuras públicas, artistas de cinema, de televisão, etc.</a:t>
            </a:r>
            <a:endParaRPr lang="pt-PT" sz="1200" b="1" dirty="0">
              <a:solidFill>
                <a:schemeClr val="tx1"/>
              </a:solidFill>
            </a:endParaRPr>
          </a:p>
        </p:txBody>
      </p:sp>
      <p:sp>
        <p:nvSpPr>
          <p:cNvPr id="121" name="Rectângulo 120"/>
          <p:cNvSpPr/>
          <p:nvPr/>
        </p:nvSpPr>
        <p:spPr>
          <a:xfrm>
            <a:off x="6373136" y="3429000"/>
            <a:ext cx="2591352" cy="684344"/>
          </a:xfrm>
          <a:prstGeom prst="rect">
            <a:avLst/>
          </a:prstGeom>
          <a:solidFill>
            <a:srgbClr val="F0F7C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i="1" dirty="0">
                <a:solidFill>
                  <a:schemeClr val="tx1"/>
                </a:solidFill>
              </a:rPr>
              <a:t>A manipulação das crianças é, a este propósito, um exemplo</a:t>
            </a:r>
          </a:p>
          <a:p>
            <a:pPr algn="ctr"/>
            <a:r>
              <a:rPr lang="pt-PT" sz="1200" b="1" i="1" dirty="0">
                <a:solidFill>
                  <a:schemeClr val="tx1"/>
                </a:solidFill>
              </a:rPr>
              <a:t>característico.</a:t>
            </a:r>
            <a:endParaRPr lang="pt-PT" sz="1200" b="1" dirty="0">
              <a:solidFill>
                <a:schemeClr val="tx1"/>
              </a:solidFill>
            </a:endParaRPr>
          </a:p>
        </p:txBody>
      </p:sp>
      <p:sp>
        <p:nvSpPr>
          <p:cNvPr id="122" name="Rectângulo 121"/>
          <p:cNvSpPr/>
          <p:nvPr/>
        </p:nvSpPr>
        <p:spPr>
          <a:xfrm>
            <a:off x="6373136" y="4184816"/>
            <a:ext cx="2591352" cy="684344"/>
          </a:xfrm>
          <a:prstGeom prst="rect">
            <a:avLst/>
          </a:prstGeom>
          <a:solidFill>
            <a:srgbClr val="F0F7C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i="1" dirty="0">
                <a:solidFill>
                  <a:schemeClr val="tx1"/>
                </a:solidFill>
              </a:rPr>
              <a:t>Certos anúncios publicitários aparecem imensas vezes numa só noite.</a:t>
            </a:r>
            <a:endParaRPr lang="pt-PT" sz="1200" b="1" dirty="0">
              <a:solidFill>
                <a:schemeClr val="tx1"/>
              </a:solidFill>
            </a:endParaRPr>
          </a:p>
        </p:txBody>
      </p:sp>
      <p:sp>
        <p:nvSpPr>
          <p:cNvPr id="123" name="Rectângulo 122"/>
          <p:cNvSpPr/>
          <p:nvPr/>
        </p:nvSpPr>
        <p:spPr>
          <a:xfrm>
            <a:off x="6371264" y="4976904"/>
            <a:ext cx="2591352" cy="684344"/>
          </a:xfrm>
          <a:prstGeom prst="rect">
            <a:avLst/>
          </a:prstGeom>
          <a:solidFill>
            <a:srgbClr val="F0F7C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i="1" dirty="0">
                <a:solidFill>
                  <a:schemeClr val="tx1"/>
                </a:solidFill>
              </a:rPr>
              <a:t>O auditório é como que hipnotizado pela sincronização de gestos, tom e ritmo de voz, etc.</a:t>
            </a:r>
            <a:endParaRPr lang="pt-PT" sz="1200" b="1" dirty="0">
              <a:solidFill>
                <a:schemeClr val="tx1"/>
              </a:solidFill>
            </a:endParaRPr>
          </a:p>
        </p:txBody>
      </p:sp>
      <p:sp>
        <p:nvSpPr>
          <p:cNvPr id="124" name="Rectângulo 123"/>
          <p:cNvSpPr/>
          <p:nvPr/>
        </p:nvSpPr>
        <p:spPr>
          <a:xfrm>
            <a:off x="6371264" y="5768992"/>
            <a:ext cx="2591352" cy="684344"/>
          </a:xfrm>
          <a:prstGeom prst="rect">
            <a:avLst/>
          </a:prstGeom>
          <a:solidFill>
            <a:srgbClr val="F0F7C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i="1" dirty="0">
                <a:solidFill>
                  <a:schemeClr val="tx1"/>
                </a:solidFill>
              </a:rPr>
              <a:t>Em tempo de campanha eleitoral, é usual o aperto de mão aos eleitores e os beijinhos às crianças.</a:t>
            </a:r>
            <a:endParaRPr lang="pt-PT" sz="1200" b="1" dirty="0">
              <a:solidFill>
                <a:schemeClr val="tx1"/>
              </a:solidFill>
            </a:endParaRPr>
          </a:p>
        </p:txBody>
      </p:sp>
      <p:cxnSp>
        <p:nvCxnSpPr>
          <p:cNvPr id="125" name="Conexão recta 124"/>
          <p:cNvCxnSpPr>
            <a:stCxn id="68" idx="3"/>
            <a:endCxn id="118" idx="1"/>
          </p:cNvCxnSpPr>
          <p:nvPr/>
        </p:nvCxnSpPr>
        <p:spPr>
          <a:xfrm>
            <a:off x="6156176" y="1430104"/>
            <a:ext cx="2169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xão recta 125"/>
          <p:cNvCxnSpPr/>
          <p:nvPr/>
        </p:nvCxnSpPr>
        <p:spPr>
          <a:xfrm>
            <a:off x="6156176" y="2312608"/>
            <a:ext cx="2169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exão recta 126"/>
          <p:cNvCxnSpPr>
            <a:stCxn id="70" idx="3"/>
            <a:endCxn id="120" idx="1"/>
          </p:cNvCxnSpPr>
          <p:nvPr/>
        </p:nvCxnSpPr>
        <p:spPr>
          <a:xfrm>
            <a:off x="6156176" y="3014820"/>
            <a:ext cx="2169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exão recta 127"/>
          <p:cNvCxnSpPr>
            <a:stCxn id="71" idx="3"/>
            <a:endCxn id="121" idx="1"/>
          </p:cNvCxnSpPr>
          <p:nvPr/>
        </p:nvCxnSpPr>
        <p:spPr>
          <a:xfrm>
            <a:off x="6156176" y="3771172"/>
            <a:ext cx="2169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exão recta 128"/>
          <p:cNvCxnSpPr>
            <a:stCxn id="72" idx="3"/>
            <a:endCxn id="122" idx="1"/>
          </p:cNvCxnSpPr>
          <p:nvPr/>
        </p:nvCxnSpPr>
        <p:spPr>
          <a:xfrm>
            <a:off x="6156176" y="4526988"/>
            <a:ext cx="2169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exão recta 129"/>
          <p:cNvCxnSpPr>
            <a:stCxn id="92" idx="3"/>
            <a:endCxn id="123" idx="1"/>
          </p:cNvCxnSpPr>
          <p:nvPr/>
        </p:nvCxnSpPr>
        <p:spPr>
          <a:xfrm>
            <a:off x="6154304" y="5319076"/>
            <a:ext cx="2169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exão recta 130"/>
          <p:cNvCxnSpPr>
            <a:stCxn id="95" idx="3"/>
            <a:endCxn id="124" idx="1"/>
          </p:cNvCxnSpPr>
          <p:nvPr/>
        </p:nvCxnSpPr>
        <p:spPr>
          <a:xfrm>
            <a:off x="6154304" y="6111164"/>
            <a:ext cx="2169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ângulo 38"/>
          <p:cNvSpPr/>
          <p:nvPr/>
        </p:nvSpPr>
        <p:spPr>
          <a:xfrm>
            <a:off x="1763688" y="692696"/>
            <a:ext cx="4392488" cy="3600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Manipulação dos afetos</a:t>
            </a:r>
          </a:p>
        </p:txBody>
      </p: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sp>
        <p:nvSpPr>
          <p:cNvPr id="68" name="Rectângulo 67"/>
          <p:cNvSpPr/>
          <p:nvPr/>
        </p:nvSpPr>
        <p:spPr>
          <a:xfrm>
            <a:off x="1690744" y="1376504"/>
            <a:ext cx="3817360" cy="1044384"/>
          </a:xfrm>
          <a:prstGeom prst="rect">
            <a:avLst/>
          </a:prstGeom>
          <a:solidFill>
            <a:srgbClr val="311C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/>
              <a:t>Mente-se acerca dos factos ou apresentam-se os factos de uma forma que induz à distorção dos mesmos, tomando-se o falso por verdadeiro ou vice-versa</a:t>
            </a:r>
            <a:r>
              <a:rPr lang="pt-PT" sz="1200" dirty="0"/>
              <a:t>.</a:t>
            </a:r>
            <a:endParaRPr lang="pt-PT" sz="1200" b="1" dirty="0">
              <a:solidFill>
                <a:schemeClr val="bg1"/>
              </a:solidFill>
            </a:endParaRPr>
          </a:p>
        </p:txBody>
      </p:sp>
      <p:sp>
        <p:nvSpPr>
          <p:cNvPr id="69" name="Rectângulo 68"/>
          <p:cNvSpPr/>
          <p:nvPr/>
        </p:nvSpPr>
        <p:spPr>
          <a:xfrm>
            <a:off x="1691680" y="2600640"/>
            <a:ext cx="3817360" cy="1044384"/>
          </a:xfrm>
          <a:prstGeom prst="rect">
            <a:avLst/>
          </a:prstGeom>
          <a:solidFill>
            <a:srgbClr val="311C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/>
              <a:t>Orientam-se os factos de maneira a deformar a realidade, induzindo à ilusão.</a:t>
            </a:r>
            <a:endParaRPr lang="pt-PT" sz="1200" b="1" dirty="0">
              <a:solidFill>
                <a:schemeClr val="bg1"/>
              </a:solidFill>
            </a:endParaRPr>
          </a:p>
        </p:txBody>
      </p:sp>
      <p:sp>
        <p:nvSpPr>
          <p:cNvPr id="72" name="Rectângulo 71"/>
          <p:cNvSpPr/>
          <p:nvPr/>
        </p:nvSpPr>
        <p:spPr>
          <a:xfrm>
            <a:off x="1691680" y="5157192"/>
            <a:ext cx="3817360" cy="1233024"/>
          </a:xfrm>
          <a:prstGeom prst="rect">
            <a:avLst/>
          </a:prstGeom>
          <a:solidFill>
            <a:srgbClr val="311C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>
                <a:solidFill>
                  <a:schemeClr val="bg1"/>
                </a:solidFill>
              </a:rPr>
              <a:t>Mistura da mensagem com elementos exteriores, sugerindo-se um nexo entre ambos (sem que se apresente qualquer fundamento).</a:t>
            </a:r>
          </a:p>
        </p:txBody>
      </p:sp>
      <p:sp>
        <p:nvSpPr>
          <p:cNvPr id="118" name="Rectângulo 117"/>
          <p:cNvSpPr/>
          <p:nvPr/>
        </p:nvSpPr>
        <p:spPr>
          <a:xfrm>
            <a:off x="5797072" y="1375964"/>
            <a:ext cx="3239424" cy="1044384"/>
          </a:xfrm>
          <a:prstGeom prst="rect">
            <a:avLst/>
          </a:prstGeom>
          <a:solidFill>
            <a:srgbClr val="F0F7C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i="1" dirty="0">
                <a:solidFill>
                  <a:schemeClr val="tx1"/>
                </a:solidFill>
              </a:rPr>
              <a:t>Mentir aos soldados, em tempo de guerra, dizendo que não se registaram baixas na batalha anterior.</a:t>
            </a:r>
            <a:endParaRPr lang="pt-PT" sz="1200" b="1" dirty="0">
              <a:solidFill>
                <a:schemeClr val="tx1"/>
              </a:solidFill>
            </a:endParaRPr>
          </a:p>
        </p:txBody>
      </p:sp>
      <p:sp>
        <p:nvSpPr>
          <p:cNvPr id="119" name="Rectângulo 118"/>
          <p:cNvSpPr/>
          <p:nvPr/>
        </p:nvSpPr>
        <p:spPr>
          <a:xfrm>
            <a:off x="5797072" y="2600640"/>
            <a:ext cx="3239424" cy="1044384"/>
          </a:xfrm>
          <a:prstGeom prst="rect">
            <a:avLst/>
          </a:prstGeom>
          <a:solidFill>
            <a:srgbClr val="F0F7C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i="1" dirty="0">
                <a:solidFill>
                  <a:schemeClr val="tx1"/>
                </a:solidFill>
              </a:rPr>
              <a:t>Certo anúncio publicitário diz-nos que certa lixívia «lava mais branco», mas mais branco do que o quê?</a:t>
            </a:r>
            <a:endParaRPr lang="pt-PT" sz="1200" b="1" dirty="0">
              <a:solidFill>
                <a:schemeClr val="tx1"/>
              </a:solidFill>
            </a:endParaRPr>
          </a:p>
        </p:txBody>
      </p:sp>
      <p:sp>
        <p:nvSpPr>
          <p:cNvPr id="120" name="Rectângulo 119"/>
          <p:cNvSpPr/>
          <p:nvPr/>
        </p:nvSpPr>
        <p:spPr>
          <a:xfrm>
            <a:off x="5796136" y="3861048"/>
            <a:ext cx="3239424" cy="1044384"/>
          </a:xfrm>
          <a:prstGeom prst="rect">
            <a:avLst/>
          </a:prstGeom>
          <a:solidFill>
            <a:srgbClr val="F0F7C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i="1" dirty="0">
                <a:solidFill>
                  <a:schemeClr val="tx1"/>
                </a:solidFill>
              </a:rPr>
              <a:t>Algumas empresas promovem os produtos atribuindo prémios a potenciais clientes. Telefonam-lhes, indicam-lhes que devem levantar o prémio na loja e só aí apresentam as contrapartidas do negócio.</a:t>
            </a:r>
            <a:endParaRPr lang="pt-PT" sz="1200" b="1" dirty="0">
              <a:solidFill>
                <a:schemeClr val="tx1"/>
              </a:solidFill>
            </a:endParaRPr>
          </a:p>
        </p:txBody>
      </p:sp>
      <p:sp>
        <p:nvSpPr>
          <p:cNvPr id="122" name="Rectângulo 121"/>
          <p:cNvSpPr/>
          <p:nvPr/>
        </p:nvSpPr>
        <p:spPr>
          <a:xfrm>
            <a:off x="5797072" y="5157192"/>
            <a:ext cx="3239424" cy="1233024"/>
          </a:xfrm>
          <a:prstGeom prst="rect">
            <a:avLst/>
          </a:prstGeom>
          <a:solidFill>
            <a:srgbClr val="F0F7C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i="1" dirty="0">
                <a:solidFill>
                  <a:schemeClr val="tx1"/>
                </a:solidFill>
              </a:rPr>
              <a:t>Na campanha publicitária da Marlboro (final dos anos 50), o seu produto aparece associado a figurantes homens de aspeto viril e ocupados em trabalhos duros (marinheiros, vaqueiros). Legenda utilizada: “sabor masculino”.</a:t>
            </a:r>
            <a:endParaRPr lang="pt-PT" sz="1200" b="1" dirty="0">
              <a:solidFill>
                <a:schemeClr val="tx1"/>
              </a:solidFill>
            </a:endParaRPr>
          </a:p>
        </p:txBody>
      </p:sp>
      <p:cxnSp>
        <p:nvCxnSpPr>
          <p:cNvPr id="125" name="Conexão recta 124"/>
          <p:cNvCxnSpPr>
            <a:stCxn id="68" idx="3"/>
            <a:endCxn id="118" idx="1"/>
          </p:cNvCxnSpPr>
          <p:nvPr/>
        </p:nvCxnSpPr>
        <p:spPr>
          <a:xfrm flipV="1">
            <a:off x="5508104" y="1898156"/>
            <a:ext cx="288968" cy="5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xão recta 125"/>
          <p:cNvCxnSpPr>
            <a:stCxn id="69" idx="3"/>
            <a:endCxn id="119" idx="1"/>
          </p:cNvCxnSpPr>
          <p:nvPr/>
        </p:nvCxnSpPr>
        <p:spPr>
          <a:xfrm>
            <a:off x="5509040" y="3122832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exão recta 126"/>
          <p:cNvCxnSpPr>
            <a:stCxn id="105" idx="3"/>
            <a:endCxn id="120" idx="1"/>
          </p:cNvCxnSpPr>
          <p:nvPr/>
        </p:nvCxnSpPr>
        <p:spPr>
          <a:xfrm>
            <a:off x="5508104" y="4383240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exão recta 128"/>
          <p:cNvCxnSpPr>
            <a:stCxn id="72" idx="3"/>
            <a:endCxn id="122" idx="1"/>
          </p:cNvCxnSpPr>
          <p:nvPr/>
        </p:nvCxnSpPr>
        <p:spPr>
          <a:xfrm>
            <a:off x="5509040" y="5773704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ângulo 38"/>
          <p:cNvSpPr/>
          <p:nvPr/>
        </p:nvSpPr>
        <p:spPr>
          <a:xfrm>
            <a:off x="1691680" y="836712"/>
            <a:ext cx="3816424" cy="3600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Manipulação cognitiva</a:t>
            </a:r>
          </a:p>
        </p:txBody>
      </p:sp>
      <p:sp>
        <p:nvSpPr>
          <p:cNvPr id="85" name="Rectângulo 84"/>
          <p:cNvSpPr/>
          <p:nvPr/>
        </p:nvSpPr>
        <p:spPr>
          <a:xfrm>
            <a:off x="72008" y="1376504"/>
            <a:ext cx="1403648" cy="10443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>
                <a:solidFill>
                  <a:schemeClr val="tx1"/>
                </a:solidFill>
              </a:rPr>
              <a:t>Enquadramento mentiroso</a:t>
            </a:r>
          </a:p>
          <a:p>
            <a:pPr algn="ctr"/>
            <a:endParaRPr lang="pt-PT" sz="1200" b="1" dirty="0">
              <a:solidFill>
                <a:schemeClr val="tx1"/>
              </a:solidFill>
            </a:endParaRPr>
          </a:p>
        </p:txBody>
      </p:sp>
      <p:cxnSp>
        <p:nvCxnSpPr>
          <p:cNvPr id="86" name="Conexão recta 85"/>
          <p:cNvCxnSpPr>
            <a:stCxn id="85" idx="3"/>
            <a:endCxn id="68" idx="1"/>
          </p:cNvCxnSpPr>
          <p:nvPr/>
        </p:nvCxnSpPr>
        <p:spPr>
          <a:xfrm>
            <a:off x="1475656" y="1898696"/>
            <a:ext cx="2150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ângulo 88"/>
          <p:cNvSpPr/>
          <p:nvPr/>
        </p:nvSpPr>
        <p:spPr>
          <a:xfrm>
            <a:off x="72008" y="2600640"/>
            <a:ext cx="1403648" cy="10443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200" b="1" dirty="0">
              <a:solidFill>
                <a:schemeClr val="tx1"/>
              </a:solidFill>
            </a:endParaRPr>
          </a:p>
          <a:p>
            <a:pPr algn="ctr"/>
            <a:r>
              <a:rPr lang="pt-PT" sz="1200" b="1" dirty="0">
                <a:solidFill>
                  <a:schemeClr val="tx1"/>
                </a:solidFill>
              </a:rPr>
              <a:t>Reenquadramento abusivo</a:t>
            </a:r>
          </a:p>
          <a:p>
            <a:pPr algn="ctr"/>
            <a:endParaRPr lang="pt-PT" sz="1200" b="1" dirty="0">
              <a:solidFill>
                <a:schemeClr val="tx1"/>
              </a:solidFill>
            </a:endParaRPr>
          </a:p>
        </p:txBody>
      </p:sp>
      <p:sp>
        <p:nvSpPr>
          <p:cNvPr id="90" name="Rectângulo 89"/>
          <p:cNvSpPr/>
          <p:nvPr/>
        </p:nvSpPr>
        <p:spPr>
          <a:xfrm>
            <a:off x="72008" y="3861048"/>
            <a:ext cx="1403648" cy="10443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200" b="1" dirty="0">
              <a:solidFill>
                <a:schemeClr val="tx1"/>
              </a:solidFill>
            </a:endParaRPr>
          </a:p>
          <a:p>
            <a:pPr algn="ctr"/>
            <a:r>
              <a:rPr lang="pt-PT" sz="1200" b="1" dirty="0">
                <a:solidFill>
                  <a:schemeClr val="tx1"/>
                </a:solidFill>
              </a:rPr>
              <a:t>Enquadramento coercivo</a:t>
            </a:r>
          </a:p>
          <a:p>
            <a:pPr algn="ctr"/>
            <a:endParaRPr lang="pt-PT" sz="1200" b="1" dirty="0">
              <a:solidFill>
                <a:schemeClr val="tx1"/>
              </a:solidFill>
            </a:endParaRPr>
          </a:p>
        </p:txBody>
      </p:sp>
      <p:sp>
        <p:nvSpPr>
          <p:cNvPr id="98" name="Rectângulo 97"/>
          <p:cNvSpPr/>
          <p:nvPr/>
        </p:nvSpPr>
        <p:spPr>
          <a:xfrm>
            <a:off x="72008" y="5157192"/>
            <a:ext cx="1403648" cy="123302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>
                <a:solidFill>
                  <a:schemeClr val="tx1"/>
                </a:solidFill>
              </a:rPr>
              <a:t>Amálgama</a:t>
            </a:r>
          </a:p>
        </p:txBody>
      </p:sp>
      <p:cxnSp>
        <p:nvCxnSpPr>
          <p:cNvPr id="99" name="Conexão recta 98"/>
          <p:cNvCxnSpPr>
            <a:stCxn id="89" idx="3"/>
            <a:endCxn id="69" idx="1"/>
          </p:cNvCxnSpPr>
          <p:nvPr/>
        </p:nvCxnSpPr>
        <p:spPr>
          <a:xfrm>
            <a:off x="1475656" y="3122832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xão recta 101"/>
          <p:cNvCxnSpPr>
            <a:stCxn id="90" idx="3"/>
            <a:endCxn id="105" idx="1"/>
          </p:cNvCxnSpPr>
          <p:nvPr/>
        </p:nvCxnSpPr>
        <p:spPr>
          <a:xfrm>
            <a:off x="1475656" y="4383240"/>
            <a:ext cx="2150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ângulo 104"/>
          <p:cNvSpPr/>
          <p:nvPr/>
        </p:nvSpPr>
        <p:spPr>
          <a:xfrm>
            <a:off x="1690744" y="3861048"/>
            <a:ext cx="3817360" cy="1044384"/>
          </a:xfrm>
          <a:prstGeom prst="rect">
            <a:avLst/>
          </a:prstGeom>
          <a:solidFill>
            <a:srgbClr val="311C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/>
              <a:t>Dissimulam-se alguns factos, cria-se uma situação de aceitação de uma primeira mensagem, que não é mais do que uma armadilha para impor ao recetor a real mensagem à qual se pretende a adesão.</a:t>
            </a:r>
            <a:endParaRPr lang="pt-PT" sz="1200" b="1" dirty="0">
              <a:solidFill>
                <a:schemeClr val="bg1"/>
              </a:solidFill>
            </a:endParaRPr>
          </a:p>
        </p:txBody>
      </p:sp>
      <p:cxnSp>
        <p:nvCxnSpPr>
          <p:cNvPr id="134" name="Conexão recta 133"/>
          <p:cNvCxnSpPr>
            <a:stCxn id="98" idx="3"/>
            <a:endCxn id="72" idx="1"/>
          </p:cNvCxnSpPr>
          <p:nvPr/>
        </p:nvCxnSpPr>
        <p:spPr>
          <a:xfrm>
            <a:off x="1475656" y="5773704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sp>
        <p:nvSpPr>
          <p:cNvPr id="9" name="Rectângulo arredondado 8"/>
          <p:cNvSpPr/>
          <p:nvPr/>
        </p:nvSpPr>
        <p:spPr>
          <a:xfrm>
            <a:off x="3059832" y="980728"/>
            <a:ext cx="3168352" cy="864096"/>
          </a:xfrm>
          <a:prstGeom prst="roundRect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/>
              <a:t>Os dois usos da retórica: qual a fronteira que os separa?</a:t>
            </a:r>
            <a:endParaRPr lang="pt-PT" sz="1400" b="1" i="1" dirty="0"/>
          </a:p>
        </p:txBody>
      </p:sp>
      <p:cxnSp>
        <p:nvCxnSpPr>
          <p:cNvPr id="10" name="Conexão recta 9"/>
          <p:cNvCxnSpPr>
            <a:stCxn id="9" idx="1"/>
            <a:endCxn id="15" idx="3"/>
          </p:cNvCxnSpPr>
          <p:nvPr/>
        </p:nvCxnSpPr>
        <p:spPr>
          <a:xfrm flipH="1">
            <a:off x="2411760" y="1412776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cta 10"/>
          <p:cNvCxnSpPr>
            <a:stCxn id="9" idx="3"/>
            <a:endCxn id="47" idx="1"/>
          </p:cNvCxnSpPr>
          <p:nvPr/>
        </p:nvCxnSpPr>
        <p:spPr>
          <a:xfrm>
            <a:off x="6228184" y="1412776"/>
            <a:ext cx="7200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ângulo 14"/>
          <p:cNvSpPr/>
          <p:nvPr/>
        </p:nvSpPr>
        <p:spPr>
          <a:xfrm>
            <a:off x="899592" y="1196752"/>
            <a:ext cx="1512168" cy="432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Manipulação</a:t>
            </a:r>
          </a:p>
        </p:txBody>
      </p:sp>
      <p:sp>
        <p:nvSpPr>
          <p:cNvPr id="16" name="Rectângulo 15"/>
          <p:cNvSpPr/>
          <p:nvPr/>
        </p:nvSpPr>
        <p:spPr>
          <a:xfrm>
            <a:off x="3059832" y="2132856"/>
            <a:ext cx="3168352" cy="1008112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Não são raras as vezes em que nos apercebemos de que estamos a ser </a:t>
            </a:r>
            <a:r>
              <a:rPr lang="pt-PT" sz="1400" b="1" i="1" dirty="0">
                <a:solidFill>
                  <a:schemeClr val="tx1"/>
                </a:solidFill>
              </a:rPr>
              <a:t>seduzidos </a:t>
            </a:r>
            <a:r>
              <a:rPr lang="pt-PT" sz="1400" b="1" dirty="0">
                <a:solidFill>
                  <a:schemeClr val="tx1"/>
                </a:solidFill>
              </a:rPr>
              <a:t>e que consentimos a manipulação.</a:t>
            </a:r>
          </a:p>
        </p:txBody>
      </p:sp>
      <p:cxnSp>
        <p:nvCxnSpPr>
          <p:cNvPr id="17" name="Conexão recta 16"/>
          <p:cNvCxnSpPr>
            <a:stCxn id="9" idx="2"/>
            <a:endCxn id="16" idx="0"/>
          </p:cNvCxnSpPr>
          <p:nvPr/>
        </p:nvCxnSpPr>
        <p:spPr>
          <a:xfrm>
            <a:off x="4644008" y="1844824"/>
            <a:ext cx="0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ângulo 33"/>
          <p:cNvSpPr/>
          <p:nvPr/>
        </p:nvSpPr>
        <p:spPr>
          <a:xfrm>
            <a:off x="1115616" y="3501008"/>
            <a:ext cx="7056784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A manipulação constitui um perigo real quando a encontramos associada, nas sociedades modernas mediáticas, à propaganda política, às ideologias e à publicidade.</a:t>
            </a:r>
          </a:p>
        </p:txBody>
      </p:sp>
      <p:cxnSp>
        <p:nvCxnSpPr>
          <p:cNvPr id="35" name="Conexão recta 34"/>
          <p:cNvCxnSpPr>
            <a:stCxn id="16" idx="2"/>
            <a:endCxn id="34" idx="0"/>
          </p:cNvCxnSpPr>
          <p:nvPr/>
        </p:nvCxnSpPr>
        <p:spPr>
          <a:xfrm>
            <a:off x="4644008" y="3140968"/>
            <a:ext cx="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ângulo 37"/>
          <p:cNvSpPr/>
          <p:nvPr/>
        </p:nvSpPr>
        <p:spPr>
          <a:xfrm>
            <a:off x="1115616" y="4581128"/>
            <a:ext cx="3168352" cy="1296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Ao impor dada palavra, ao invés de permitir a sua livre circulação, a manipulação põe em causa os princípios da democracia.</a:t>
            </a:r>
          </a:p>
        </p:txBody>
      </p:sp>
      <p:cxnSp>
        <p:nvCxnSpPr>
          <p:cNvPr id="39" name="Conexão recta 38"/>
          <p:cNvCxnSpPr>
            <a:stCxn id="34" idx="2"/>
            <a:endCxn id="38" idx="0"/>
          </p:cNvCxnSpPr>
          <p:nvPr/>
        </p:nvCxnSpPr>
        <p:spPr>
          <a:xfrm flipH="1">
            <a:off x="2699792" y="4149080"/>
            <a:ext cx="1944216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ângulo 41"/>
          <p:cNvSpPr/>
          <p:nvPr/>
        </p:nvSpPr>
        <p:spPr>
          <a:xfrm>
            <a:off x="5076056" y="4581128"/>
            <a:ext cx="3168352" cy="1296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Ao negar a liberdade de pensamento e a sua expressão, a manipulação faz do indivíduo mero peão de um jogo manipulador, comprometendo a sua autonomia e a sua identidade.</a:t>
            </a:r>
          </a:p>
        </p:txBody>
      </p:sp>
      <p:cxnSp>
        <p:nvCxnSpPr>
          <p:cNvPr id="43" name="Conexão recta 42"/>
          <p:cNvCxnSpPr>
            <a:stCxn id="34" idx="2"/>
            <a:endCxn id="42" idx="0"/>
          </p:cNvCxnSpPr>
          <p:nvPr/>
        </p:nvCxnSpPr>
        <p:spPr>
          <a:xfrm>
            <a:off x="4644008" y="4149080"/>
            <a:ext cx="2016224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ângulo 46"/>
          <p:cNvSpPr/>
          <p:nvPr/>
        </p:nvSpPr>
        <p:spPr>
          <a:xfrm>
            <a:off x="6948264" y="1196752"/>
            <a:ext cx="1512168" cy="432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Persuasão</a:t>
            </a:r>
          </a:p>
        </p:txBody>
      </p: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sp>
        <p:nvSpPr>
          <p:cNvPr id="9" name="Rectângulo arredondado 8"/>
          <p:cNvSpPr/>
          <p:nvPr/>
        </p:nvSpPr>
        <p:spPr>
          <a:xfrm>
            <a:off x="2987824" y="1124744"/>
            <a:ext cx="3168352" cy="504056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/>
              <a:t>Retórica</a:t>
            </a:r>
            <a:endParaRPr lang="pt-PT" sz="2400" b="1" i="1" dirty="0"/>
          </a:p>
        </p:txBody>
      </p:sp>
      <p:sp>
        <p:nvSpPr>
          <p:cNvPr id="12" name="Rectângulo 11"/>
          <p:cNvSpPr/>
          <p:nvPr/>
        </p:nvSpPr>
        <p:spPr>
          <a:xfrm>
            <a:off x="5724128" y="2564904"/>
            <a:ext cx="2088232" cy="3600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Retórica negra</a:t>
            </a:r>
          </a:p>
        </p:txBody>
      </p:sp>
      <p:sp>
        <p:nvSpPr>
          <p:cNvPr id="15" name="Rectângulo 14"/>
          <p:cNvSpPr/>
          <p:nvPr/>
        </p:nvSpPr>
        <p:spPr>
          <a:xfrm>
            <a:off x="1331640" y="2564904"/>
            <a:ext cx="2088232" cy="3600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Retórica branca</a:t>
            </a:r>
          </a:p>
        </p:txBody>
      </p:sp>
      <p:sp>
        <p:nvSpPr>
          <p:cNvPr id="16" name="Rectângulo 15"/>
          <p:cNvSpPr/>
          <p:nvPr/>
        </p:nvSpPr>
        <p:spPr>
          <a:xfrm>
            <a:off x="1331640" y="3140968"/>
            <a:ext cx="2088232" cy="2952328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Procura pôr a descoberto os procedimentos da retórica negra, sendo, por isso, crítica, lúcida e consciente das diferentes formas e dos diferentes problemas que envolvem a comunicação.</a:t>
            </a:r>
          </a:p>
        </p:txBody>
      </p:sp>
      <p:cxnSp>
        <p:nvCxnSpPr>
          <p:cNvPr id="17" name="Conexão recta 16"/>
          <p:cNvCxnSpPr>
            <a:stCxn id="15" idx="2"/>
            <a:endCxn id="16" idx="0"/>
          </p:cNvCxnSpPr>
          <p:nvPr/>
        </p:nvCxnSpPr>
        <p:spPr>
          <a:xfrm>
            <a:off x="2375756" y="2924944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xão recta 17"/>
          <p:cNvCxnSpPr>
            <a:stCxn id="12" idx="2"/>
            <a:endCxn id="25" idx="0"/>
          </p:cNvCxnSpPr>
          <p:nvPr/>
        </p:nvCxnSpPr>
        <p:spPr>
          <a:xfrm>
            <a:off x="6768244" y="2924944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ângulo 24"/>
          <p:cNvSpPr/>
          <p:nvPr/>
        </p:nvSpPr>
        <p:spPr>
          <a:xfrm>
            <a:off x="5724128" y="3140968"/>
            <a:ext cx="2088232" cy="2952328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Corresponde a um uso ilegítimo do discurso, porque visa enganar, iludir e manipular o interlocutor.</a:t>
            </a:r>
          </a:p>
        </p:txBody>
      </p:sp>
      <p:cxnSp>
        <p:nvCxnSpPr>
          <p:cNvPr id="14" name="Conexão em ângulos rectos 13"/>
          <p:cNvCxnSpPr>
            <a:stCxn id="9" idx="2"/>
            <a:endCxn id="15" idx="0"/>
          </p:cNvCxnSpPr>
          <p:nvPr/>
        </p:nvCxnSpPr>
        <p:spPr>
          <a:xfrm rot="5400000">
            <a:off x="3005826" y="998730"/>
            <a:ext cx="936104" cy="219624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xão em ângulos rectos 18"/>
          <p:cNvCxnSpPr>
            <a:stCxn id="9" idx="2"/>
            <a:endCxn id="12" idx="0"/>
          </p:cNvCxnSpPr>
          <p:nvPr/>
        </p:nvCxnSpPr>
        <p:spPr>
          <a:xfrm rot="16200000" flipH="1">
            <a:off x="5202070" y="998730"/>
            <a:ext cx="936104" cy="219624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cxnSp>
        <p:nvCxnSpPr>
          <p:cNvPr id="3" name="Conexão recta 2"/>
          <p:cNvCxnSpPr>
            <a:stCxn id="4" idx="2"/>
            <a:endCxn id="5" idx="0"/>
          </p:cNvCxnSpPr>
          <p:nvPr/>
        </p:nvCxnSpPr>
        <p:spPr>
          <a:xfrm>
            <a:off x="4463988" y="1196752"/>
            <a:ext cx="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ângulo arredondado 3"/>
          <p:cNvSpPr/>
          <p:nvPr/>
        </p:nvSpPr>
        <p:spPr>
          <a:xfrm>
            <a:off x="1763688" y="764704"/>
            <a:ext cx="5400600" cy="432048"/>
          </a:xfrm>
          <a:prstGeom prst="roundRect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b="1" dirty="0"/>
              <a:t>Bom uso da retórica (retórica branca)</a:t>
            </a:r>
            <a:endParaRPr lang="pt-PT" sz="2000" b="1" i="1" dirty="0"/>
          </a:p>
        </p:txBody>
      </p:sp>
      <p:sp>
        <p:nvSpPr>
          <p:cNvPr id="5" name="Rectângulo 4"/>
          <p:cNvSpPr/>
          <p:nvPr/>
        </p:nvSpPr>
        <p:spPr>
          <a:xfrm>
            <a:off x="1331640" y="1556792"/>
            <a:ext cx="6264696" cy="36004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Ajuda a encontrar as armas para lutar contra a manipulação.</a:t>
            </a:r>
          </a:p>
        </p:txBody>
      </p:sp>
      <p:sp>
        <p:nvSpPr>
          <p:cNvPr id="6" name="Rectângulo 5"/>
          <p:cNvSpPr/>
          <p:nvPr/>
        </p:nvSpPr>
        <p:spPr>
          <a:xfrm>
            <a:off x="1331640" y="2204864"/>
            <a:ext cx="626469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Trata-se de aprender a argumentar e, ao mesmo tempo, de ser capaz de desmascarar a manipulação.</a:t>
            </a:r>
          </a:p>
        </p:txBody>
      </p:sp>
      <p:cxnSp>
        <p:nvCxnSpPr>
          <p:cNvPr id="7" name="Conexão recta 6"/>
          <p:cNvCxnSpPr>
            <a:stCxn id="5" idx="2"/>
            <a:endCxn id="6" idx="0"/>
          </p:cNvCxnSpPr>
          <p:nvPr/>
        </p:nvCxnSpPr>
        <p:spPr>
          <a:xfrm>
            <a:off x="4463988" y="1916832"/>
            <a:ext cx="0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ângulo 7"/>
          <p:cNvSpPr/>
          <p:nvPr/>
        </p:nvSpPr>
        <p:spPr>
          <a:xfrm>
            <a:off x="1331640" y="3068960"/>
            <a:ext cx="6264696" cy="5760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Adquirir </a:t>
            </a:r>
            <a:r>
              <a:rPr lang="pt-PT" sz="1600" b="1" i="1" dirty="0">
                <a:solidFill>
                  <a:schemeClr val="tx1"/>
                </a:solidFill>
              </a:rPr>
              <a:t>competência retórico-argumentativa </a:t>
            </a:r>
            <a:r>
              <a:rPr lang="pt-PT" sz="1600" b="1" dirty="0">
                <a:solidFill>
                  <a:schemeClr val="tx1"/>
                </a:solidFill>
              </a:rPr>
              <a:t>para se poder prevenir os maus usos da retórica.</a:t>
            </a:r>
          </a:p>
        </p:txBody>
      </p:sp>
      <p:cxnSp>
        <p:nvCxnSpPr>
          <p:cNvPr id="9" name="Conexão recta 8"/>
          <p:cNvCxnSpPr>
            <a:stCxn id="6" idx="2"/>
            <a:endCxn id="8" idx="0"/>
          </p:cNvCxnSpPr>
          <p:nvPr/>
        </p:nvCxnSpPr>
        <p:spPr>
          <a:xfrm>
            <a:off x="4463988" y="2852936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ângulo 9"/>
          <p:cNvSpPr/>
          <p:nvPr/>
        </p:nvSpPr>
        <p:spPr>
          <a:xfrm>
            <a:off x="1331640" y="3861048"/>
            <a:ext cx="6264696" cy="8640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A questão do mau uso ou abuso da retórica exige uma reflexão crítica sobre os efeitos que ela produz, remetendo para o domínio da ética.</a:t>
            </a:r>
          </a:p>
        </p:txBody>
      </p:sp>
      <p:cxnSp>
        <p:nvCxnSpPr>
          <p:cNvPr id="11" name="Conexão recta 10"/>
          <p:cNvCxnSpPr>
            <a:stCxn id="8" idx="2"/>
            <a:endCxn id="10" idx="0"/>
          </p:cNvCxnSpPr>
          <p:nvPr/>
        </p:nvCxnSpPr>
        <p:spPr>
          <a:xfrm>
            <a:off x="4463988" y="3645024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ângulo 22"/>
          <p:cNvSpPr/>
          <p:nvPr/>
        </p:nvSpPr>
        <p:spPr>
          <a:xfrm>
            <a:off x="1331640" y="5013176"/>
            <a:ext cx="2592288" cy="648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Necessidade de estabelecer limites à persuasão</a:t>
            </a:r>
          </a:p>
        </p:txBody>
      </p:sp>
      <p:sp>
        <p:nvSpPr>
          <p:cNvPr id="32" name="Rectângulo 31"/>
          <p:cNvSpPr/>
          <p:nvPr/>
        </p:nvSpPr>
        <p:spPr>
          <a:xfrm>
            <a:off x="5004048" y="5013176"/>
            <a:ext cx="2592288" cy="648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Imposição de regras que impeçam a manipulação</a:t>
            </a:r>
          </a:p>
        </p:txBody>
      </p:sp>
      <p:sp>
        <p:nvSpPr>
          <p:cNvPr id="33" name="Rectângulo 32"/>
          <p:cNvSpPr/>
          <p:nvPr/>
        </p:nvSpPr>
        <p:spPr>
          <a:xfrm>
            <a:off x="1331640" y="5949280"/>
            <a:ext cx="6264696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A regra, ao estabelecer limites à persuasão, liberta o discurso da manipulação.</a:t>
            </a:r>
          </a:p>
        </p:txBody>
      </p:sp>
      <p:cxnSp>
        <p:nvCxnSpPr>
          <p:cNvPr id="17" name="Conexão recta 16"/>
          <p:cNvCxnSpPr>
            <a:stCxn id="23" idx="3"/>
            <a:endCxn id="32" idx="1"/>
          </p:cNvCxnSpPr>
          <p:nvPr/>
        </p:nvCxnSpPr>
        <p:spPr>
          <a:xfrm>
            <a:off x="3923928" y="5337212"/>
            <a:ext cx="108012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eta para baixo 26"/>
          <p:cNvSpPr/>
          <p:nvPr/>
        </p:nvSpPr>
        <p:spPr>
          <a:xfrm>
            <a:off x="4211960" y="5445224"/>
            <a:ext cx="484632" cy="432048"/>
          </a:xfrm>
          <a:prstGeom prst="downArrow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 2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7620"/>
            <a:ext cx="9180512" cy="6865620"/>
          </a:xfrm>
          <a:prstGeom prst="rect">
            <a:avLst/>
          </a:prstGeom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83568" y="2580294"/>
            <a:ext cx="7848872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076325" algn="r"/>
                <a:tab pos="1168400" algn="l"/>
              </a:tabLst>
            </a:pPr>
            <a:r>
              <a:rPr kumimoji="0" lang="pt-PT" sz="3600" b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	3.1.	</a:t>
            </a:r>
            <a:r>
              <a:rPr lang="pt-PT" sz="3600" b="1" dirty="0">
                <a:latin typeface="Calibri" pitchFamily="34" charset="0"/>
                <a:cs typeface="Calibri" pitchFamily="34" charset="0"/>
              </a:rPr>
              <a:t> Filosofia, retórica e democracia</a:t>
            </a:r>
            <a:endParaRPr kumimoji="0" lang="pt-PT" sz="18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/>
              <a:cs typeface="Calibri"/>
            </a:endParaRPr>
          </a:p>
        </p:txBody>
      </p:sp>
    </p:spTree>
  </p:cSld>
  <p:clrMapOvr>
    <a:masterClrMapping/>
  </p:clrMapOvr>
  <p:transition spd="slow">
    <p:strips dir="l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3851920" y="2636912"/>
            <a:ext cx="1517596" cy="1490464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bg1"/>
                </a:solidFill>
              </a:rPr>
              <a:t>Liberdade do discurso</a:t>
            </a:r>
          </a:p>
        </p:txBody>
      </p:sp>
      <p:sp>
        <p:nvSpPr>
          <p:cNvPr id="20" name="Oval 19"/>
          <p:cNvSpPr/>
          <p:nvPr/>
        </p:nvSpPr>
        <p:spPr>
          <a:xfrm>
            <a:off x="3813202" y="908720"/>
            <a:ext cx="1595032" cy="1490464"/>
          </a:xfrm>
          <a:prstGeom prst="ellipse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bg1"/>
                </a:solidFill>
              </a:rPr>
              <a:t>Liberdade de expressão</a:t>
            </a:r>
          </a:p>
        </p:txBody>
      </p:sp>
      <p:sp>
        <p:nvSpPr>
          <p:cNvPr id="21" name="Oval 20"/>
          <p:cNvSpPr/>
          <p:nvPr/>
        </p:nvSpPr>
        <p:spPr>
          <a:xfrm>
            <a:off x="2483768" y="3954760"/>
            <a:ext cx="1512168" cy="1490464"/>
          </a:xfrm>
          <a:prstGeom prst="ellipse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400" b="1" dirty="0">
              <a:solidFill>
                <a:schemeClr val="bg1"/>
              </a:solidFill>
            </a:endParaRPr>
          </a:p>
          <a:p>
            <a:pPr algn="ctr"/>
            <a:r>
              <a:rPr lang="pt-PT" sz="1400" b="1" dirty="0">
                <a:solidFill>
                  <a:schemeClr val="bg1"/>
                </a:solidFill>
              </a:rPr>
              <a:t>Liberdade de receção</a:t>
            </a:r>
          </a:p>
          <a:p>
            <a:pPr algn="ctr"/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5148064" y="3954760"/>
            <a:ext cx="1512168" cy="1490464"/>
          </a:xfrm>
          <a:prstGeom prst="ellipse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bg1"/>
                </a:solidFill>
              </a:rPr>
              <a:t>Liberdade de mediação</a:t>
            </a:r>
          </a:p>
        </p:txBody>
      </p:sp>
      <p:cxnSp>
        <p:nvCxnSpPr>
          <p:cNvPr id="24" name="Conexão recta 23"/>
          <p:cNvCxnSpPr>
            <a:stCxn id="20" idx="4"/>
            <a:endCxn id="19" idx="0"/>
          </p:cNvCxnSpPr>
          <p:nvPr/>
        </p:nvCxnSpPr>
        <p:spPr>
          <a:xfrm>
            <a:off x="4610718" y="2399184"/>
            <a:ext cx="0" cy="2377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xão recta 25"/>
          <p:cNvCxnSpPr>
            <a:stCxn id="19" idx="5"/>
            <a:endCxn id="22" idx="1"/>
          </p:cNvCxnSpPr>
          <p:nvPr/>
        </p:nvCxnSpPr>
        <p:spPr>
          <a:xfrm>
            <a:off x="5147269" y="3909103"/>
            <a:ext cx="222247" cy="26393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xão recta 33"/>
          <p:cNvCxnSpPr>
            <a:stCxn id="21" idx="7"/>
            <a:endCxn id="19" idx="3"/>
          </p:cNvCxnSpPr>
          <p:nvPr/>
        </p:nvCxnSpPr>
        <p:spPr>
          <a:xfrm flipV="1">
            <a:off x="3774484" y="3909103"/>
            <a:ext cx="299683" cy="26393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ângulo 36"/>
          <p:cNvSpPr/>
          <p:nvPr/>
        </p:nvSpPr>
        <p:spPr>
          <a:xfrm>
            <a:off x="6012160" y="1772816"/>
            <a:ext cx="2520280" cy="1368152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A liberdade de palavra e do discurso tem de ser vista nas suas três componentes e na complexidade que delas resulta.</a:t>
            </a:r>
          </a:p>
        </p:txBody>
      </p:sp>
      <p:sp>
        <p:nvSpPr>
          <p:cNvPr id="38" name="Rectângulo 37"/>
          <p:cNvSpPr/>
          <p:nvPr/>
        </p:nvSpPr>
        <p:spPr>
          <a:xfrm>
            <a:off x="611560" y="1772816"/>
            <a:ext cx="2520280" cy="1368152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A possibilidade de manipulação pela palavra resulta do facto de não se proteger devidamente a liberdade de receção.</a:t>
            </a:r>
          </a:p>
        </p:txBody>
      </p:sp>
      <p:sp>
        <p:nvSpPr>
          <p:cNvPr id="39" name="Rectângulo 38"/>
          <p:cNvSpPr/>
          <p:nvPr/>
        </p:nvSpPr>
        <p:spPr>
          <a:xfrm>
            <a:off x="1475656" y="5733256"/>
            <a:ext cx="6264696" cy="7920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A extensão da liberdade de palavra, não somente à liberdade de expressão, mas igualmente à de mediação e, sobretudo, à de receção, corresponderia a uma fase superior da democracia e à expansão da liberdade.</a:t>
            </a:r>
          </a:p>
        </p:txBody>
      </p: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 2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7620"/>
            <a:ext cx="9180512" cy="6865620"/>
          </a:xfrm>
          <a:prstGeom prst="rect">
            <a:avLst/>
          </a:prstGeom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83568" y="2580294"/>
            <a:ext cx="7848872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076325" algn="r"/>
                <a:tab pos="1168400" algn="l"/>
              </a:tabLst>
            </a:pPr>
            <a:r>
              <a:rPr kumimoji="0" lang="pt-PT" sz="3600" b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	3.3.	</a:t>
            </a:r>
            <a:r>
              <a:rPr kumimoji="0" lang="pt-PT" sz="3600" b="1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Argumentação, verdade e ser</a:t>
            </a:r>
            <a:endParaRPr kumimoji="0" lang="pt-PT" sz="18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strips dir="l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cxnSp>
        <p:nvCxnSpPr>
          <p:cNvPr id="3" name="Conexão recta 2"/>
          <p:cNvCxnSpPr>
            <a:endCxn id="5" idx="0"/>
          </p:cNvCxnSpPr>
          <p:nvPr/>
        </p:nvCxnSpPr>
        <p:spPr>
          <a:xfrm>
            <a:off x="4530570" y="1196752"/>
            <a:ext cx="5426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ângulo arredondado 3"/>
          <p:cNvSpPr/>
          <p:nvPr/>
        </p:nvSpPr>
        <p:spPr>
          <a:xfrm>
            <a:off x="3156992" y="764704"/>
            <a:ext cx="2603140" cy="432048"/>
          </a:xfrm>
          <a:prstGeom prst="roundRect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/>
              <a:t>Argumentação</a:t>
            </a:r>
            <a:endParaRPr lang="pt-PT" sz="2400" i="1" dirty="0"/>
          </a:p>
        </p:txBody>
      </p:sp>
      <p:sp>
        <p:nvSpPr>
          <p:cNvPr id="5" name="Rectângulo 4"/>
          <p:cNvSpPr/>
          <p:nvPr/>
        </p:nvSpPr>
        <p:spPr>
          <a:xfrm>
            <a:off x="1475656" y="1340768"/>
            <a:ext cx="6120680" cy="72008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b="1" dirty="0">
                <a:solidFill>
                  <a:schemeClr val="tx1"/>
                </a:solidFill>
              </a:rPr>
              <a:t>É fundamental para a atividade filosófica, que procura uma visão integrada do real, uma compreensão da realidade no seu todo, do ser. </a:t>
            </a:r>
          </a:p>
        </p:txBody>
      </p:sp>
      <p:sp>
        <p:nvSpPr>
          <p:cNvPr id="6" name="Rectângulo 5"/>
          <p:cNvSpPr/>
          <p:nvPr/>
        </p:nvSpPr>
        <p:spPr>
          <a:xfrm>
            <a:off x="2258900" y="2816932"/>
            <a:ext cx="4545790" cy="3960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b="1" dirty="0">
                <a:solidFill>
                  <a:schemeClr val="tx1"/>
                </a:solidFill>
              </a:rPr>
              <a:t>Mas a busca da verdade não é exclusiva da filosofia.</a:t>
            </a:r>
          </a:p>
        </p:txBody>
      </p:sp>
      <p:cxnSp>
        <p:nvCxnSpPr>
          <p:cNvPr id="7" name="Conexão recta 6"/>
          <p:cNvCxnSpPr>
            <a:stCxn id="5" idx="2"/>
            <a:endCxn id="24" idx="0"/>
          </p:cNvCxnSpPr>
          <p:nvPr/>
        </p:nvCxnSpPr>
        <p:spPr>
          <a:xfrm>
            <a:off x="4535996" y="2060848"/>
            <a:ext cx="0" cy="152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ângulo 7"/>
          <p:cNvSpPr/>
          <p:nvPr/>
        </p:nvSpPr>
        <p:spPr>
          <a:xfrm>
            <a:off x="2267744" y="3350952"/>
            <a:ext cx="4536504" cy="6840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b="1" dirty="0">
                <a:solidFill>
                  <a:schemeClr val="tx1"/>
                </a:solidFill>
              </a:rPr>
              <a:t>Também as várias ciências procuram o conhecimento da realidade, apesar de o fazerem de forma </a:t>
            </a:r>
            <a:r>
              <a:rPr lang="pt-PT" sz="1500" b="1" dirty="0" err="1">
                <a:solidFill>
                  <a:schemeClr val="tx1"/>
                </a:solidFill>
              </a:rPr>
              <a:t>setorial</a:t>
            </a:r>
            <a:r>
              <a:rPr lang="pt-PT" sz="1500" b="1" dirty="0">
                <a:solidFill>
                  <a:schemeClr val="tx1"/>
                </a:solidFill>
              </a:rPr>
              <a:t>.</a:t>
            </a:r>
          </a:p>
        </p:txBody>
      </p:sp>
      <p:cxnSp>
        <p:nvCxnSpPr>
          <p:cNvPr id="9" name="Conexão recta 8"/>
          <p:cNvCxnSpPr>
            <a:stCxn id="6" idx="2"/>
            <a:endCxn id="8" idx="0"/>
          </p:cNvCxnSpPr>
          <p:nvPr/>
        </p:nvCxnSpPr>
        <p:spPr>
          <a:xfrm>
            <a:off x="4531795" y="3212976"/>
            <a:ext cx="4201" cy="1379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ângulo 9"/>
          <p:cNvSpPr/>
          <p:nvPr/>
        </p:nvSpPr>
        <p:spPr>
          <a:xfrm>
            <a:off x="2267744" y="4221088"/>
            <a:ext cx="4536504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b="1" dirty="0">
                <a:solidFill>
                  <a:schemeClr val="tx1"/>
                </a:solidFill>
              </a:rPr>
              <a:t>Há diferentes discursos sobre a realidade: </a:t>
            </a:r>
          </a:p>
        </p:txBody>
      </p:sp>
      <p:cxnSp>
        <p:nvCxnSpPr>
          <p:cNvPr id="11" name="Conexão recta 10"/>
          <p:cNvCxnSpPr>
            <a:stCxn id="8" idx="2"/>
            <a:endCxn id="10" idx="0"/>
          </p:cNvCxnSpPr>
          <p:nvPr/>
        </p:nvCxnSpPr>
        <p:spPr>
          <a:xfrm>
            <a:off x="4535996" y="4035028"/>
            <a:ext cx="0" cy="1860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ângulo 11"/>
          <p:cNvSpPr/>
          <p:nvPr/>
        </p:nvSpPr>
        <p:spPr>
          <a:xfrm>
            <a:off x="3851920" y="5229200"/>
            <a:ext cx="1368152" cy="4789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b="1" dirty="0">
                <a:solidFill>
                  <a:schemeClr val="tx1"/>
                </a:solidFill>
              </a:rPr>
              <a:t>político</a:t>
            </a:r>
          </a:p>
        </p:txBody>
      </p:sp>
      <p:cxnSp>
        <p:nvCxnSpPr>
          <p:cNvPr id="14" name="Conexão recta 13"/>
          <p:cNvCxnSpPr>
            <a:stCxn id="10" idx="2"/>
            <a:endCxn id="12" idx="0"/>
          </p:cNvCxnSpPr>
          <p:nvPr/>
        </p:nvCxnSpPr>
        <p:spPr>
          <a:xfrm>
            <a:off x="4535996" y="4653136"/>
            <a:ext cx="0" cy="5760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ângulo 14"/>
          <p:cNvSpPr/>
          <p:nvPr/>
        </p:nvSpPr>
        <p:spPr>
          <a:xfrm>
            <a:off x="5364088" y="5229200"/>
            <a:ext cx="1368152" cy="4789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b="1" dirty="0">
                <a:solidFill>
                  <a:schemeClr val="tx1"/>
                </a:solidFill>
              </a:rPr>
              <a:t>religioso</a:t>
            </a:r>
          </a:p>
        </p:txBody>
      </p:sp>
      <p:sp>
        <p:nvSpPr>
          <p:cNvPr id="16" name="Rectângulo 15"/>
          <p:cNvSpPr/>
          <p:nvPr/>
        </p:nvSpPr>
        <p:spPr>
          <a:xfrm>
            <a:off x="6876256" y="5229200"/>
            <a:ext cx="1368152" cy="4789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b="1" dirty="0">
                <a:solidFill>
                  <a:schemeClr val="tx1"/>
                </a:solidFill>
              </a:rPr>
              <a:t>artístico</a:t>
            </a:r>
          </a:p>
        </p:txBody>
      </p:sp>
      <p:sp>
        <p:nvSpPr>
          <p:cNvPr id="17" name="Rectângulo 16"/>
          <p:cNvSpPr/>
          <p:nvPr/>
        </p:nvSpPr>
        <p:spPr>
          <a:xfrm>
            <a:off x="2339752" y="5229200"/>
            <a:ext cx="1368152" cy="4789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b="1" dirty="0">
                <a:solidFill>
                  <a:schemeClr val="tx1"/>
                </a:solidFill>
              </a:rPr>
              <a:t>científico</a:t>
            </a:r>
          </a:p>
        </p:txBody>
      </p:sp>
      <p:sp>
        <p:nvSpPr>
          <p:cNvPr id="18" name="Rectângulo 17"/>
          <p:cNvSpPr/>
          <p:nvPr/>
        </p:nvSpPr>
        <p:spPr>
          <a:xfrm>
            <a:off x="827584" y="5229200"/>
            <a:ext cx="1368152" cy="4789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b="1" dirty="0">
                <a:solidFill>
                  <a:schemeClr val="tx1"/>
                </a:solidFill>
              </a:rPr>
              <a:t>filosófico</a:t>
            </a:r>
          </a:p>
        </p:txBody>
      </p:sp>
      <p:cxnSp>
        <p:nvCxnSpPr>
          <p:cNvPr id="19" name="Conexão recta 18"/>
          <p:cNvCxnSpPr>
            <a:stCxn id="10" idx="2"/>
            <a:endCxn id="17" idx="0"/>
          </p:cNvCxnSpPr>
          <p:nvPr/>
        </p:nvCxnSpPr>
        <p:spPr>
          <a:xfrm flipH="1">
            <a:off x="3023828" y="4653136"/>
            <a:ext cx="1512168" cy="5760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xão recta 19"/>
          <p:cNvCxnSpPr>
            <a:stCxn id="10" idx="2"/>
            <a:endCxn id="18" idx="0"/>
          </p:cNvCxnSpPr>
          <p:nvPr/>
        </p:nvCxnSpPr>
        <p:spPr>
          <a:xfrm flipH="1">
            <a:off x="1511660" y="4653136"/>
            <a:ext cx="3024336" cy="5760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xão recta 20"/>
          <p:cNvCxnSpPr>
            <a:stCxn id="10" idx="2"/>
            <a:endCxn id="15" idx="0"/>
          </p:cNvCxnSpPr>
          <p:nvPr/>
        </p:nvCxnSpPr>
        <p:spPr>
          <a:xfrm>
            <a:off x="4535996" y="4653136"/>
            <a:ext cx="1512168" cy="5760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xão recta 21"/>
          <p:cNvCxnSpPr>
            <a:stCxn id="10" idx="2"/>
            <a:endCxn id="16" idx="0"/>
          </p:cNvCxnSpPr>
          <p:nvPr/>
        </p:nvCxnSpPr>
        <p:spPr>
          <a:xfrm>
            <a:off x="4535996" y="4653136"/>
            <a:ext cx="3024336" cy="5760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ângulo 22"/>
          <p:cNvSpPr/>
          <p:nvPr/>
        </p:nvSpPr>
        <p:spPr>
          <a:xfrm>
            <a:off x="323528" y="5949280"/>
            <a:ext cx="8496944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b="1" dirty="0">
                <a:solidFill>
                  <a:schemeClr val="tx1"/>
                </a:solidFill>
              </a:rPr>
              <a:t>A cada um deles corresponde uma interpretação do ser ou da realidade que pretende ser verdadeira.</a:t>
            </a:r>
          </a:p>
        </p:txBody>
      </p:sp>
      <p:sp>
        <p:nvSpPr>
          <p:cNvPr id="24" name="Rectângulo 23"/>
          <p:cNvSpPr/>
          <p:nvPr/>
        </p:nvSpPr>
        <p:spPr>
          <a:xfrm>
            <a:off x="2267744" y="2213248"/>
            <a:ext cx="4536504" cy="42366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b="1" dirty="0">
                <a:solidFill>
                  <a:schemeClr val="tx1"/>
                </a:solidFill>
              </a:rPr>
              <a:t>A atividade filosófica é uma busca da verdade.</a:t>
            </a:r>
          </a:p>
        </p:txBody>
      </p:sp>
      <p:cxnSp>
        <p:nvCxnSpPr>
          <p:cNvPr id="30" name="Conexão recta 29"/>
          <p:cNvCxnSpPr>
            <a:stCxn id="24" idx="2"/>
            <a:endCxn id="6" idx="0"/>
          </p:cNvCxnSpPr>
          <p:nvPr/>
        </p:nvCxnSpPr>
        <p:spPr>
          <a:xfrm flipH="1">
            <a:off x="4531795" y="2636912"/>
            <a:ext cx="4201" cy="1800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cxnSp>
        <p:nvCxnSpPr>
          <p:cNvPr id="3" name="Conexão recta 2"/>
          <p:cNvCxnSpPr>
            <a:stCxn id="4" idx="2"/>
            <a:endCxn id="5" idx="0"/>
          </p:cNvCxnSpPr>
          <p:nvPr/>
        </p:nvCxnSpPr>
        <p:spPr>
          <a:xfrm>
            <a:off x="4535996" y="1520788"/>
            <a:ext cx="0" cy="2520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ângulo arredondado 3"/>
          <p:cNvSpPr/>
          <p:nvPr/>
        </p:nvSpPr>
        <p:spPr>
          <a:xfrm>
            <a:off x="1619672" y="836712"/>
            <a:ext cx="5832648" cy="684076"/>
          </a:xfrm>
          <a:prstGeom prst="roundRect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200" b="1" dirty="0"/>
              <a:t>Os discursos são sempre contextualizados </a:t>
            </a:r>
            <a:endParaRPr lang="pt-PT" sz="2200" b="1" i="1" dirty="0"/>
          </a:p>
        </p:txBody>
      </p:sp>
      <p:sp>
        <p:nvSpPr>
          <p:cNvPr id="5" name="Rectângulo 4"/>
          <p:cNvSpPr/>
          <p:nvPr/>
        </p:nvSpPr>
        <p:spPr>
          <a:xfrm>
            <a:off x="1115616" y="1772816"/>
            <a:ext cx="6840760" cy="5400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Os contextos são diversos, alterando-se ao longo dos tempos.</a:t>
            </a:r>
          </a:p>
        </p:txBody>
      </p:sp>
      <p:sp>
        <p:nvSpPr>
          <p:cNvPr id="6" name="Rectângulo 5"/>
          <p:cNvSpPr/>
          <p:nvPr/>
        </p:nvSpPr>
        <p:spPr>
          <a:xfrm>
            <a:off x="1115616" y="2708920"/>
            <a:ext cx="6840760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No domínio das ciências ditas «exatas» propõe-se, hoje, uma conceção de verdade completamente diferente daquela que vigorou durante séculos.</a:t>
            </a:r>
          </a:p>
        </p:txBody>
      </p:sp>
      <p:cxnSp>
        <p:nvCxnSpPr>
          <p:cNvPr id="7" name="Conexão recta 6"/>
          <p:cNvCxnSpPr>
            <a:stCxn id="5" idx="2"/>
            <a:endCxn id="6" idx="0"/>
          </p:cNvCxnSpPr>
          <p:nvPr/>
        </p:nvCxnSpPr>
        <p:spPr>
          <a:xfrm>
            <a:off x="4535996" y="2312876"/>
            <a:ext cx="0" cy="39604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ângulo 7"/>
          <p:cNvSpPr/>
          <p:nvPr/>
        </p:nvSpPr>
        <p:spPr>
          <a:xfrm>
            <a:off x="1115616" y="3645024"/>
            <a:ext cx="6840760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As teorias e leis científicas são consideradas como bons modelos explicativos do real, mas provisórios.</a:t>
            </a:r>
          </a:p>
        </p:txBody>
      </p:sp>
      <p:cxnSp>
        <p:nvCxnSpPr>
          <p:cNvPr id="9" name="Conexão recta 8"/>
          <p:cNvCxnSpPr>
            <a:stCxn id="6" idx="2"/>
            <a:endCxn id="8" idx="0"/>
          </p:cNvCxnSpPr>
          <p:nvPr/>
        </p:nvCxnSpPr>
        <p:spPr>
          <a:xfrm>
            <a:off x="4535996" y="3356992"/>
            <a:ext cx="0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ângulo 9"/>
          <p:cNvSpPr/>
          <p:nvPr/>
        </p:nvSpPr>
        <p:spPr>
          <a:xfrm>
            <a:off x="1115616" y="4653136"/>
            <a:ext cx="6840760" cy="1008112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Um dos exemplos mais significativos do nosso tempo foi a descoberta do </a:t>
            </a:r>
            <a:r>
              <a:rPr lang="pt-PT" sz="1600" b="1" i="1" dirty="0">
                <a:solidFill>
                  <a:schemeClr val="tx1"/>
                </a:solidFill>
              </a:rPr>
              <a:t>bosão de </a:t>
            </a:r>
            <a:r>
              <a:rPr lang="pt-PT" sz="1600" b="1" i="1" dirty="0" err="1">
                <a:solidFill>
                  <a:schemeClr val="tx1"/>
                </a:solidFill>
              </a:rPr>
              <a:t>Higgs</a:t>
            </a:r>
            <a:r>
              <a:rPr lang="pt-PT" sz="1600" b="1" dirty="0">
                <a:solidFill>
                  <a:schemeClr val="tx1"/>
                </a:solidFill>
              </a:rPr>
              <a:t>, cuja existência estava há muito prevista mas que, até </a:t>
            </a:r>
            <a:r>
              <a:rPr lang="pt-PT" sz="1600" b="1" dirty="0" err="1">
                <a:solidFill>
                  <a:schemeClr val="tx1"/>
                </a:solidFill>
              </a:rPr>
              <a:t>dezembro</a:t>
            </a:r>
            <a:r>
              <a:rPr lang="pt-PT" sz="1600" b="1" dirty="0">
                <a:solidFill>
                  <a:schemeClr val="tx1"/>
                </a:solidFill>
              </a:rPr>
              <a:t> de 2011, não tinha ainda sido demonstrada. </a:t>
            </a:r>
          </a:p>
        </p:txBody>
      </p:sp>
      <p:cxnSp>
        <p:nvCxnSpPr>
          <p:cNvPr id="11" name="Conexão recta 10"/>
          <p:cNvCxnSpPr>
            <a:stCxn id="8" idx="2"/>
            <a:endCxn id="10" idx="0"/>
          </p:cNvCxnSpPr>
          <p:nvPr/>
        </p:nvCxnSpPr>
        <p:spPr>
          <a:xfrm>
            <a:off x="4535996" y="4293096"/>
            <a:ext cx="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sp>
        <p:nvSpPr>
          <p:cNvPr id="3" name="Rectângulo 2"/>
          <p:cNvSpPr/>
          <p:nvPr/>
        </p:nvSpPr>
        <p:spPr>
          <a:xfrm>
            <a:off x="3131840" y="980728"/>
            <a:ext cx="2808312" cy="432048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chemeClr val="tx1"/>
                </a:solidFill>
              </a:rPr>
              <a:t>FILOSOFIA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1907704" y="2564904"/>
            <a:ext cx="5256584" cy="72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A diversidade de filosofias e de sistemas filosóficos parece realçar uma fraqueza da filosofia.</a:t>
            </a:r>
          </a:p>
        </p:txBody>
      </p:sp>
      <p:cxnSp>
        <p:nvCxnSpPr>
          <p:cNvPr id="5" name="Conexão recta 4"/>
          <p:cNvCxnSpPr>
            <a:stCxn id="3" idx="2"/>
            <a:endCxn id="10" idx="0"/>
          </p:cNvCxnSpPr>
          <p:nvPr/>
        </p:nvCxnSpPr>
        <p:spPr>
          <a:xfrm>
            <a:off x="4535996" y="1412776"/>
            <a:ext cx="0" cy="2520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ângulo 5"/>
          <p:cNvSpPr/>
          <p:nvPr/>
        </p:nvSpPr>
        <p:spPr>
          <a:xfrm>
            <a:off x="1547664" y="3861048"/>
            <a:ext cx="5976664" cy="7200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Mais do que a ciência e as várias teorias científicas, a filosofia não é capaz, aparentemente, de reunir um consenso geral.</a:t>
            </a:r>
          </a:p>
        </p:txBody>
      </p:sp>
      <p:sp>
        <p:nvSpPr>
          <p:cNvPr id="8" name="Rectângulo 7"/>
          <p:cNvSpPr/>
          <p:nvPr/>
        </p:nvSpPr>
        <p:spPr>
          <a:xfrm>
            <a:off x="1547664" y="4941168"/>
            <a:ext cx="5976664" cy="72008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As teorias filosóficas estiveram (e estão), muitas vezes, dependentes das suas perguntas e respostas tradicionais.</a:t>
            </a:r>
          </a:p>
        </p:txBody>
      </p:sp>
      <p:cxnSp>
        <p:nvCxnSpPr>
          <p:cNvPr id="9" name="Conexão recta 8"/>
          <p:cNvCxnSpPr>
            <a:stCxn id="6" idx="2"/>
            <a:endCxn id="8" idx="0"/>
          </p:cNvCxnSpPr>
          <p:nvPr/>
        </p:nvCxnSpPr>
        <p:spPr>
          <a:xfrm>
            <a:off x="4535996" y="4581128"/>
            <a:ext cx="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ângulo 9"/>
          <p:cNvSpPr/>
          <p:nvPr/>
        </p:nvSpPr>
        <p:spPr>
          <a:xfrm>
            <a:off x="1907704" y="1664804"/>
            <a:ext cx="5256584" cy="6840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Sempre se evidenciou como a procura da verdade a partir de problemas ou questões radicais.</a:t>
            </a:r>
          </a:p>
        </p:txBody>
      </p:sp>
      <p:cxnSp>
        <p:nvCxnSpPr>
          <p:cNvPr id="11" name="Conexão recta 10"/>
          <p:cNvCxnSpPr>
            <a:stCxn id="10" idx="2"/>
            <a:endCxn id="4" idx="0"/>
          </p:cNvCxnSpPr>
          <p:nvPr/>
        </p:nvCxnSpPr>
        <p:spPr>
          <a:xfrm>
            <a:off x="4535996" y="2348880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xão recta unidireccional 18"/>
          <p:cNvCxnSpPr>
            <a:stCxn id="4" idx="2"/>
            <a:endCxn id="6" idx="0"/>
          </p:cNvCxnSpPr>
          <p:nvPr/>
        </p:nvCxnSpPr>
        <p:spPr>
          <a:xfrm>
            <a:off x="4535996" y="3284984"/>
            <a:ext cx="0" cy="5760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sp>
        <p:nvSpPr>
          <p:cNvPr id="3" name="Rectângulo 2"/>
          <p:cNvSpPr/>
          <p:nvPr/>
        </p:nvSpPr>
        <p:spPr>
          <a:xfrm>
            <a:off x="2843808" y="908720"/>
            <a:ext cx="3528392" cy="576064"/>
          </a:xfrm>
          <a:prstGeom prst="rect">
            <a:avLst/>
          </a:prstGeom>
          <a:solidFill>
            <a:srgbClr val="280E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b="1" dirty="0"/>
              <a:t>Filosofia socrático-platónica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1907704" y="1772816"/>
            <a:ext cx="5400600" cy="64807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/>
              <a:t>Exigia encontrar a Verdade – única, absoluta e universal, capaz de dizer uma realidade absoluta, perfeita e imutável.</a:t>
            </a:r>
            <a:endParaRPr lang="pt-PT" sz="1500" b="1" dirty="0">
              <a:solidFill>
                <a:schemeClr val="bg1"/>
              </a:solidFill>
            </a:endParaRPr>
          </a:p>
        </p:txBody>
      </p:sp>
      <p:cxnSp>
        <p:nvCxnSpPr>
          <p:cNvPr id="5" name="Conexão recta 4"/>
          <p:cNvCxnSpPr>
            <a:stCxn id="3" idx="2"/>
            <a:endCxn id="4" idx="0"/>
          </p:cNvCxnSpPr>
          <p:nvPr/>
        </p:nvCxnSpPr>
        <p:spPr>
          <a:xfrm>
            <a:off x="4608004" y="1484784"/>
            <a:ext cx="0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ângulo 5"/>
          <p:cNvSpPr/>
          <p:nvPr/>
        </p:nvSpPr>
        <p:spPr>
          <a:xfrm>
            <a:off x="1907704" y="2780928"/>
            <a:ext cx="5400600" cy="57606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 sz="1600" b="1" dirty="0"/>
          </a:p>
          <a:p>
            <a:pPr algn="ctr"/>
            <a:r>
              <a:rPr lang="pt-PT" sz="1600" b="1" dirty="0"/>
              <a:t>Criticava fortemente a retórica (sofística), por esta dar espaço ao subjetivismo e ao relativismo.   </a:t>
            </a:r>
            <a:r>
              <a:rPr lang="x-none" sz="1600" b="1"/>
              <a:t> </a:t>
            </a:r>
            <a:endParaRPr lang="pt-PT" sz="1600" b="1" dirty="0"/>
          </a:p>
          <a:p>
            <a:r>
              <a:rPr lang="x-none" sz="1600"/>
              <a:t> </a:t>
            </a:r>
            <a:endParaRPr lang="pt-PT" sz="1600" dirty="0"/>
          </a:p>
        </p:txBody>
      </p:sp>
      <p:cxnSp>
        <p:nvCxnSpPr>
          <p:cNvPr id="7" name="Conexão recta 6"/>
          <p:cNvCxnSpPr>
            <a:stCxn id="4" idx="2"/>
            <a:endCxn id="6" idx="0"/>
          </p:cNvCxnSpPr>
          <p:nvPr/>
        </p:nvCxnSpPr>
        <p:spPr>
          <a:xfrm>
            <a:off x="4608004" y="2420888"/>
            <a:ext cx="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ângulo 7"/>
          <p:cNvSpPr/>
          <p:nvPr/>
        </p:nvSpPr>
        <p:spPr>
          <a:xfrm>
            <a:off x="1331640" y="4221088"/>
            <a:ext cx="1368152" cy="18722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Mas poderá a filosofia desvelar a verdade única e imutável?</a:t>
            </a:r>
          </a:p>
        </p:txBody>
      </p:sp>
      <p:sp>
        <p:nvSpPr>
          <p:cNvPr id="9" name="Rectângulo 8"/>
          <p:cNvSpPr/>
          <p:nvPr/>
        </p:nvSpPr>
        <p:spPr>
          <a:xfrm>
            <a:off x="3923928" y="4221088"/>
            <a:ext cx="1368152" cy="18722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Será a realidade una, absoluta?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6516216" y="4221088"/>
            <a:ext cx="1368152" cy="18722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Como explicar a diversidade dos sistemas filosóficos?</a:t>
            </a:r>
          </a:p>
        </p:txBody>
      </p:sp>
      <p:cxnSp>
        <p:nvCxnSpPr>
          <p:cNvPr id="11" name="Conexão recta 10"/>
          <p:cNvCxnSpPr>
            <a:stCxn id="6" idx="2"/>
          </p:cNvCxnSpPr>
          <p:nvPr/>
        </p:nvCxnSpPr>
        <p:spPr>
          <a:xfrm flipH="1">
            <a:off x="2051720" y="3356992"/>
            <a:ext cx="2556284" cy="8640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xão recta 11"/>
          <p:cNvCxnSpPr>
            <a:stCxn id="6" idx="2"/>
            <a:endCxn id="9" idx="0"/>
          </p:cNvCxnSpPr>
          <p:nvPr/>
        </p:nvCxnSpPr>
        <p:spPr>
          <a:xfrm>
            <a:off x="4608004" y="3356992"/>
            <a:ext cx="0" cy="8640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recta 13"/>
          <p:cNvCxnSpPr>
            <a:stCxn id="6" idx="2"/>
            <a:endCxn id="10" idx="0"/>
          </p:cNvCxnSpPr>
          <p:nvPr/>
        </p:nvCxnSpPr>
        <p:spPr>
          <a:xfrm>
            <a:off x="4608004" y="3356992"/>
            <a:ext cx="2592288" cy="8640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cxnSp>
        <p:nvCxnSpPr>
          <p:cNvPr id="9" name="Conexão recta 8"/>
          <p:cNvCxnSpPr>
            <a:stCxn id="10" idx="2"/>
            <a:endCxn id="11" idx="0"/>
          </p:cNvCxnSpPr>
          <p:nvPr/>
        </p:nvCxnSpPr>
        <p:spPr>
          <a:xfrm>
            <a:off x="4463988" y="1268760"/>
            <a:ext cx="0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ângulo arredondado 9"/>
          <p:cNvSpPr/>
          <p:nvPr/>
        </p:nvSpPr>
        <p:spPr>
          <a:xfrm>
            <a:off x="2195736" y="836712"/>
            <a:ext cx="4536504" cy="432048"/>
          </a:xfrm>
          <a:prstGeom prst="roundRect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/>
              <a:t>Diversidade dos discursos</a:t>
            </a:r>
            <a:endParaRPr lang="pt-PT" sz="2400" b="1" i="1" dirty="0"/>
          </a:p>
        </p:txBody>
      </p:sp>
      <p:sp>
        <p:nvSpPr>
          <p:cNvPr id="11" name="Rectângulo 10"/>
          <p:cNvSpPr/>
          <p:nvPr/>
        </p:nvSpPr>
        <p:spPr>
          <a:xfrm>
            <a:off x="2195736" y="1556792"/>
            <a:ext cx="4536504" cy="792088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chemeClr val="tx1"/>
                </a:solidFill>
              </a:rPr>
              <a:t>Reflete a riqueza de </a:t>
            </a:r>
            <a:r>
              <a:rPr lang="pt-PT" b="1" i="1" dirty="0">
                <a:solidFill>
                  <a:schemeClr val="tx1"/>
                </a:solidFill>
              </a:rPr>
              <a:t>perspetivas</a:t>
            </a:r>
            <a:r>
              <a:rPr lang="pt-PT" b="1" dirty="0">
                <a:solidFill>
                  <a:schemeClr val="tx1"/>
                </a:solidFill>
              </a:rPr>
              <a:t> e </a:t>
            </a:r>
            <a:r>
              <a:rPr lang="pt-PT" b="1" i="1" dirty="0">
                <a:solidFill>
                  <a:schemeClr val="tx1"/>
                </a:solidFill>
              </a:rPr>
              <a:t>leituras</a:t>
            </a:r>
            <a:r>
              <a:rPr lang="pt-PT" b="1" dirty="0">
                <a:solidFill>
                  <a:schemeClr val="tx1"/>
                </a:solidFill>
              </a:rPr>
              <a:t> que podemos fazer da realidade.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1403648" y="2636912"/>
            <a:ext cx="6120680" cy="122413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/>
              <a:t>Atualmente, a razão não é mais entendida como a faculdade humana detentora (</a:t>
            </a:r>
            <a:r>
              <a:rPr lang="pt-PT" sz="1600" b="1" i="1" dirty="0"/>
              <a:t>a priori</a:t>
            </a:r>
            <a:r>
              <a:rPr lang="pt-PT" sz="1600" b="1" dirty="0"/>
              <a:t>) de conhecimentos definitivos e unívocos, mas como faculdade humana plural, portadora (</a:t>
            </a:r>
            <a:r>
              <a:rPr lang="pt-PT" sz="1600" b="1" i="1" dirty="0"/>
              <a:t>a posteriori</a:t>
            </a:r>
            <a:r>
              <a:rPr lang="pt-PT" sz="1600" b="1" dirty="0"/>
              <a:t>) de conhecimentos plurívocos e o mais próximos possível da verdade.</a:t>
            </a:r>
            <a:endParaRPr lang="pt-PT" sz="1600" b="1" dirty="0">
              <a:solidFill>
                <a:schemeClr val="tx1"/>
              </a:solidFill>
            </a:endParaRPr>
          </a:p>
        </p:txBody>
      </p:sp>
      <p:cxnSp>
        <p:nvCxnSpPr>
          <p:cNvPr id="14" name="Conexão recta 13"/>
          <p:cNvCxnSpPr>
            <a:stCxn id="11" idx="2"/>
            <a:endCxn id="12" idx="0"/>
          </p:cNvCxnSpPr>
          <p:nvPr/>
        </p:nvCxnSpPr>
        <p:spPr>
          <a:xfrm>
            <a:off x="4463988" y="2348880"/>
            <a:ext cx="0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ângulo 14"/>
          <p:cNvSpPr/>
          <p:nvPr/>
        </p:nvSpPr>
        <p:spPr>
          <a:xfrm>
            <a:off x="2411760" y="4149080"/>
            <a:ext cx="4104456" cy="576064"/>
          </a:xfrm>
          <a:prstGeom prst="rect">
            <a:avLst/>
          </a:prstGeom>
          <a:solidFill>
            <a:srgbClr val="280E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b="1" dirty="0">
                <a:solidFill>
                  <a:schemeClr val="bg1"/>
                </a:solidFill>
              </a:rPr>
              <a:t>Nova conceção da racionalidade</a:t>
            </a:r>
          </a:p>
        </p:txBody>
      </p:sp>
      <p:cxnSp>
        <p:nvCxnSpPr>
          <p:cNvPr id="16" name="Conexão recta 15"/>
          <p:cNvCxnSpPr>
            <a:stCxn id="12" idx="2"/>
            <a:endCxn id="15" idx="0"/>
          </p:cNvCxnSpPr>
          <p:nvPr/>
        </p:nvCxnSpPr>
        <p:spPr>
          <a:xfrm>
            <a:off x="4463988" y="3861048"/>
            <a:ext cx="0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ângulo 16"/>
          <p:cNvSpPr/>
          <p:nvPr/>
        </p:nvSpPr>
        <p:spPr>
          <a:xfrm>
            <a:off x="2411760" y="4869160"/>
            <a:ext cx="4104456" cy="432048"/>
          </a:xfrm>
          <a:prstGeom prst="rect">
            <a:avLst/>
          </a:prstGeom>
          <a:solidFill>
            <a:srgbClr val="280E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b="1" dirty="0">
                <a:solidFill>
                  <a:schemeClr val="bg1"/>
                </a:solidFill>
              </a:rPr>
              <a:t>Racionalidade argumentativa</a:t>
            </a:r>
          </a:p>
        </p:txBody>
      </p:sp>
      <p:cxnSp>
        <p:nvCxnSpPr>
          <p:cNvPr id="18" name="Conexão recta 17"/>
          <p:cNvCxnSpPr>
            <a:stCxn id="15" idx="2"/>
            <a:endCxn id="17" idx="0"/>
          </p:cNvCxnSpPr>
          <p:nvPr/>
        </p:nvCxnSpPr>
        <p:spPr>
          <a:xfrm>
            <a:off x="4463988" y="4725144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ângulo 18"/>
          <p:cNvSpPr/>
          <p:nvPr/>
        </p:nvSpPr>
        <p:spPr>
          <a:xfrm>
            <a:off x="1403648" y="5517232"/>
            <a:ext cx="6120680" cy="72008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/>
              <a:t>R</a:t>
            </a:r>
            <a:r>
              <a:rPr lang="x-none" sz="1600" b="1"/>
              <a:t>econhecimento do pluralismo </a:t>
            </a:r>
            <a:r>
              <a:rPr lang="pt-PT" sz="1600" b="1" dirty="0"/>
              <a:t>característico da</a:t>
            </a:r>
            <a:r>
              <a:rPr lang="x-none" sz="1600" b="1"/>
              <a:t> racionalidade</a:t>
            </a:r>
            <a:r>
              <a:rPr lang="pt-PT" sz="1600" b="1" dirty="0"/>
              <a:t>:</a:t>
            </a:r>
            <a:r>
              <a:rPr lang="x-none" sz="1600" b="1"/>
              <a:t> pode dizer</a:t>
            </a:r>
            <a:r>
              <a:rPr lang="pt-PT" sz="1600" b="1" dirty="0"/>
              <a:t>-se e </a:t>
            </a:r>
            <a:r>
              <a:rPr lang="x-none" sz="1600" b="1"/>
              <a:t>conhecer</a:t>
            </a:r>
            <a:r>
              <a:rPr lang="pt-PT" sz="1600" b="1" dirty="0"/>
              <a:t>-se</a:t>
            </a:r>
            <a:r>
              <a:rPr lang="x-none" sz="1600" b="1"/>
              <a:t> o real de diferentes maneiras. </a:t>
            </a:r>
            <a:endParaRPr lang="pt-PT" sz="1600" b="1" dirty="0"/>
          </a:p>
        </p:txBody>
      </p:sp>
      <p:cxnSp>
        <p:nvCxnSpPr>
          <p:cNvPr id="20" name="Conexão recta 19"/>
          <p:cNvCxnSpPr>
            <a:stCxn id="17" idx="2"/>
            <a:endCxn id="19" idx="0"/>
          </p:cNvCxnSpPr>
          <p:nvPr/>
        </p:nvCxnSpPr>
        <p:spPr>
          <a:xfrm>
            <a:off x="4463988" y="5301208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cxnSp>
        <p:nvCxnSpPr>
          <p:cNvPr id="9" name="Conexão recta 8"/>
          <p:cNvCxnSpPr>
            <a:stCxn id="10" idx="2"/>
            <a:endCxn id="11" idx="0"/>
          </p:cNvCxnSpPr>
          <p:nvPr/>
        </p:nvCxnSpPr>
        <p:spPr>
          <a:xfrm>
            <a:off x="4535996" y="1268760"/>
            <a:ext cx="0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ângulo arredondado 9"/>
          <p:cNvSpPr/>
          <p:nvPr/>
        </p:nvSpPr>
        <p:spPr>
          <a:xfrm>
            <a:off x="2987824" y="836712"/>
            <a:ext cx="3096344" cy="432048"/>
          </a:xfrm>
          <a:prstGeom prst="roundRect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/>
              <a:t>Filósofo atual</a:t>
            </a:r>
            <a:endParaRPr lang="pt-PT" sz="2400" b="1" i="1" dirty="0"/>
          </a:p>
        </p:txBody>
      </p:sp>
      <p:sp>
        <p:nvSpPr>
          <p:cNvPr id="11" name="Rectângulo 10"/>
          <p:cNvSpPr/>
          <p:nvPr/>
        </p:nvSpPr>
        <p:spPr>
          <a:xfrm>
            <a:off x="2267744" y="1700808"/>
            <a:ext cx="4536504" cy="792088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Afirmação de uma (ou várias) verdade(s) possível(eis), aliada(s) a uma atitude crítica, de abertura e questionamento face ao real.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2267744" y="2780928"/>
            <a:ext cx="4536504" cy="828092"/>
          </a:xfrm>
          <a:prstGeom prst="rect">
            <a:avLst/>
          </a:prstGeom>
          <a:solidFill>
            <a:srgbClr val="280E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bg1"/>
                </a:solidFill>
              </a:rPr>
              <a:t>Para a filosofia contemporânea, a busca da verdade não é mais incompatível com a retórica.</a:t>
            </a:r>
          </a:p>
        </p:txBody>
      </p:sp>
      <p:cxnSp>
        <p:nvCxnSpPr>
          <p:cNvPr id="14" name="Conexão recta 13"/>
          <p:cNvCxnSpPr>
            <a:stCxn id="11" idx="2"/>
            <a:endCxn id="12" idx="0"/>
          </p:cNvCxnSpPr>
          <p:nvPr/>
        </p:nvCxnSpPr>
        <p:spPr>
          <a:xfrm>
            <a:off x="4535996" y="2492896"/>
            <a:ext cx="0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ângulo 14"/>
          <p:cNvSpPr/>
          <p:nvPr/>
        </p:nvSpPr>
        <p:spPr>
          <a:xfrm>
            <a:off x="2267744" y="3933056"/>
            <a:ext cx="4536504" cy="720080"/>
          </a:xfrm>
          <a:prstGeom prst="rect">
            <a:avLst/>
          </a:prstGeom>
          <a:solidFill>
            <a:srgbClr val="280E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bg1"/>
                </a:solidFill>
              </a:rPr>
              <a:t>Há mesmo quem afirme poder encontrar na retórica o </a:t>
            </a:r>
            <a:r>
              <a:rPr lang="pt-PT" sz="1600" b="1" i="1" dirty="0">
                <a:solidFill>
                  <a:schemeClr val="bg1"/>
                </a:solidFill>
              </a:rPr>
              <a:t>método</a:t>
            </a:r>
            <a:r>
              <a:rPr lang="pt-PT" sz="1600" b="1" dirty="0">
                <a:solidFill>
                  <a:schemeClr val="bg1"/>
                </a:solidFill>
              </a:rPr>
              <a:t> da filosofia.</a:t>
            </a:r>
          </a:p>
        </p:txBody>
      </p:sp>
      <p:cxnSp>
        <p:nvCxnSpPr>
          <p:cNvPr id="16" name="Conexão recta 15"/>
          <p:cNvCxnSpPr>
            <a:stCxn id="12" idx="2"/>
            <a:endCxn id="15" idx="0"/>
          </p:cNvCxnSpPr>
          <p:nvPr/>
        </p:nvCxnSpPr>
        <p:spPr>
          <a:xfrm>
            <a:off x="4535996" y="3609020"/>
            <a:ext cx="0" cy="3240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xão recta 16"/>
          <p:cNvCxnSpPr>
            <a:stCxn id="15" idx="2"/>
            <a:endCxn id="18" idx="0"/>
          </p:cNvCxnSpPr>
          <p:nvPr/>
        </p:nvCxnSpPr>
        <p:spPr>
          <a:xfrm>
            <a:off x="4535996" y="4653136"/>
            <a:ext cx="0" cy="5040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ângulo 17"/>
          <p:cNvSpPr/>
          <p:nvPr/>
        </p:nvSpPr>
        <p:spPr>
          <a:xfrm>
            <a:off x="1475656" y="5157192"/>
            <a:ext cx="6120680" cy="100811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/>
              <a:t>As velhas questões filosóficas do ser e da verdade são hoje colocadas na esfera da argumentação. A razão (argumentativa) descobre no discurso consensual a melhor verdade possível.</a:t>
            </a:r>
          </a:p>
        </p:txBody>
      </p: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55320"/>
          </a:xfrm>
          <a:prstGeom prst="rect">
            <a:avLst/>
          </a:prstGeom>
        </p:spPr>
      </p:pic>
      <p:sp>
        <p:nvSpPr>
          <p:cNvPr id="10" name="Rectângulo 9"/>
          <p:cNvSpPr/>
          <p:nvPr/>
        </p:nvSpPr>
        <p:spPr>
          <a:xfrm>
            <a:off x="2350039" y="764704"/>
            <a:ext cx="3662121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/>
              <a:t>Meados do século V a. C.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611560" y="1700808"/>
            <a:ext cx="7128792" cy="648072"/>
          </a:xfrm>
          <a:prstGeom prst="rect">
            <a:avLst/>
          </a:prstGeom>
          <a:solidFill>
            <a:srgbClr val="E9FF7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chemeClr val="tx1"/>
                </a:solidFill>
              </a:rPr>
              <a:t>Atenas começava a instituir a ordem democrática, abrindo a vida política à participação dos cidadãos.</a:t>
            </a:r>
          </a:p>
        </p:txBody>
      </p:sp>
      <p:cxnSp>
        <p:nvCxnSpPr>
          <p:cNvPr id="12" name="Conexão recta 11"/>
          <p:cNvCxnSpPr>
            <a:stCxn id="10" idx="2"/>
            <a:endCxn id="11" idx="0"/>
          </p:cNvCxnSpPr>
          <p:nvPr/>
        </p:nvCxnSpPr>
        <p:spPr>
          <a:xfrm flipH="1">
            <a:off x="4175956" y="1268760"/>
            <a:ext cx="5144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ângulo 12"/>
          <p:cNvSpPr/>
          <p:nvPr/>
        </p:nvSpPr>
        <p:spPr>
          <a:xfrm>
            <a:off x="611560" y="3933056"/>
            <a:ext cx="7128792" cy="10801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chemeClr val="tx1"/>
                </a:solidFill>
              </a:rPr>
              <a:t>Necessidade de uma formação específica para a conquista do poder, uma formação que conferisse capacidade de discursar nas assembleias de cidadãos, para persuadir e convencer o auditório.</a:t>
            </a:r>
          </a:p>
        </p:txBody>
      </p:sp>
      <p:cxnSp>
        <p:nvCxnSpPr>
          <p:cNvPr id="14" name="Conexão recta 13"/>
          <p:cNvCxnSpPr>
            <a:stCxn id="11" idx="2"/>
            <a:endCxn id="15" idx="0"/>
          </p:cNvCxnSpPr>
          <p:nvPr/>
        </p:nvCxnSpPr>
        <p:spPr>
          <a:xfrm>
            <a:off x="4175956" y="2348880"/>
            <a:ext cx="0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ângulo 14"/>
          <p:cNvSpPr/>
          <p:nvPr/>
        </p:nvSpPr>
        <p:spPr>
          <a:xfrm>
            <a:off x="611560" y="2636912"/>
            <a:ext cx="7128792" cy="864096"/>
          </a:xfrm>
          <a:prstGeom prst="rect">
            <a:avLst/>
          </a:prstGeom>
          <a:solidFill>
            <a:srgbClr val="E9FF7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chemeClr val="tx1"/>
                </a:solidFill>
              </a:rPr>
              <a:t>A investigação racional sobre a </a:t>
            </a:r>
            <a:r>
              <a:rPr lang="pt-PT" b="1" i="1" dirty="0" err="1">
                <a:solidFill>
                  <a:schemeClr val="tx1"/>
                </a:solidFill>
              </a:rPr>
              <a:t>physis</a:t>
            </a:r>
            <a:r>
              <a:rPr lang="pt-PT" b="1" dirty="0">
                <a:solidFill>
                  <a:schemeClr val="tx1"/>
                </a:solidFill>
              </a:rPr>
              <a:t> (a natureza) é secundarizada pela preocupação de preparar os jovens para a vida pública.</a:t>
            </a:r>
          </a:p>
        </p:txBody>
      </p:sp>
      <p:cxnSp>
        <p:nvCxnSpPr>
          <p:cNvPr id="16" name="Conexão recta 15"/>
          <p:cNvCxnSpPr>
            <a:stCxn id="15" idx="2"/>
            <a:endCxn id="13" idx="0"/>
          </p:cNvCxnSpPr>
          <p:nvPr/>
        </p:nvCxnSpPr>
        <p:spPr>
          <a:xfrm>
            <a:off x="4175956" y="3501008"/>
            <a:ext cx="0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ângulo 16"/>
          <p:cNvSpPr/>
          <p:nvPr/>
        </p:nvSpPr>
        <p:spPr>
          <a:xfrm>
            <a:off x="1763688" y="5373216"/>
            <a:ext cx="4824536" cy="504056"/>
          </a:xfrm>
          <a:prstGeom prst="rect">
            <a:avLst/>
          </a:prstGeom>
          <a:solidFill>
            <a:srgbClr val="280EE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chemeClr val="bg1"/>
                </a:solidFill>
              </a:rPr>
              <a:t>É neste contexto que surgem os sofistas.</a:t>
            </a:r>
          </a:p>
        </p:txBody>
      </p:sp>
      <p:cxnSp>
        <p:nvCxnSpPr>
          <p:cNvPr id="18" name="Conexão recta 17"/>
          <p:cNvCxnSpPr>
            <a:stCxn id="13" idx="2"/>
            <a:endCxn id="17" idx="0"/>
          </p:cNvCxnSpPr>
          <p:nvPr/>
        </p:nvCxnSpPr>
        <p:spPr>
          <a:xfrm>
            <a:off x="4175956" y="5013176"/>
            <a:ext cx="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55320"/>
          </a:xfrm>
          <a:prstGeom prst="rect">
            <a:avLst/>
          </a:prstGeom>
        </p:spPr>
      </p:pic>
      <p:sp>
        <p:nvSpPr>
          <p:cNvPr id="26" name="Rectângulo 25"/>
          <p:cNvSpPr/>
          <p:nvPr/>
        </p:nvSpPr>
        <p:spPr>
          <a:xfrm>
            <a:off x="2123728" y="1484784"/>
            <a:ext cx="4968552" cy="1368152"/>
          </a:xfrm>
          <a:prstGeom prst="rect">
            <a:avLst/>
          </a:prstGeom>
          <a:solidFill>
            <a:srgbClr val="E9FF7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Professores itinerantes que se dedicavam ao ensino dos jovens cidadãos mediante uma remuneração.</a:t>
            </a:r>
          </a:p>
          <a:p>
            <a:pPr algn="ctr"/>
            <a:endParaRPr lang="pt-PT" sz="1600" b="1" i="1" dirty="0">
              <a:solidFill>
                <a:schemeClr val="tx1"/>
              </a:solidFill>
            </a:endParaRPr>
          </a:p>
          <a:p>
            <a:pPr algn="ctr"/>
            <a:endParaRPr lang="pt-PT" sz="1600" b="1" i="1" dirty="0">
              <a:solidFill>
                <a:schemeClr val="tx1"/>
              </a:solidFill>
            </a:endParaRPr>
          </a:p>
        </p:txBody>
      </p:sp>
      <p:sp>
        <p:nvSpPr>
          <p:cNvPr id="30" name="Rectângulo 29"/>
          <p:cNvSpPr/>
          <p:nvPr/>
        </p:nvSpPr>
        <p:spPr>
          <a:xfrm>
            <a:off x="2483768" y="2366138"/>
            <a:ext cx="4392488" cy="468052"/>
          </a:xfrm>
          <a:prstGeom prst="rect">
            <a:avLst/>
          </a:prstGeom>
          <a:solidFill>
            <a:srgbClr val="311C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bg1"/>
                </a:solidFill>
              </a:rPr>
              <a:t>Alguns sofistas: Protágoras, Górgias e Hípias.</a:t>
            </a:r>
          </a:p>
        </p:txBody>
      </p:sp>
      <p:cxnSp>
        <p:nvCxnSpPr>
          <p:cNvPr id="31" name="Conexão recta unidireccional 30"/>
          <p:cNvCxnSpPr>
            <a:stCxn id="26" idx="2"/>
            <a:endCxn id="34" idx="0"/>
          </p:cNvCxnSpPr>
          <p:nvPr/>
        </p:nvCxnSpPr>
        <p:spPr>
          <a:xfrm>
            <a:off x="4608004" y="2852936"/>
            <a:ext cx="0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ângulo 31"/>
          <p:cNvSpPr/>
          <p:nvPr/>
        </p:nvSpPr>
        <p:spPr>
          <a:xfrm>
            <a:off x="3851920" y="764704"/>
            <a:ext cx="1512168" cy="432048"/>
          </a:xfrm>
          <a:prstGeom prst="rect">
            <a:avLst/>
          </a:prstGeom>
          <a:solidFill>
            <a:srgbClr val="311C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/>
              <a:t>Sofistas</a:t>
            </a:r>
            <a:endParaRPr lang="pt-PT" dirty="0">
              <a:solidFill>
                <a:schemeClr val="bg1"/>
              </a:solidFill>
            </a:endParaRPr>
          </a:p>
        </p:txBody>
      </p:sp>
      <p:cxnSp>
        <p:nvCxnSpPr>
          <p:cNvPr id="33" name="Conexão recta unidireccional 32"/>
          <p:cNvCxnSpPr>
            <a:stCxn id="32" idx="2"/>
            <a:endCxn id="26" idx="0"/>
          </p:cNvCxnSpPr>
          <p:nvPr/>
        </p:nvCxnSpPr>
        <p:spPr>
          <a:xfrm>
            <a:off x="4608004" y="1196752"/>
            <a:ext cx="0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ângulo 33"/>
          <p:cNvSpPr/>
          <p:nvPr/>
        </p:nvSpPr>
        <p:spPr>
          <a:xfrm>
            <a:off x="899592" y="3140968"/>
            <a:ext cx="7416824" cy="2736304"/>
          </a:xfrm>
          <a:prstGeom prst="rect">
            <a:avLst/>
          </a:prstGeom>
          <a:solidFill>
            <a:srgbClr val="E9FF7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pt-PT" sz="1600" b="1" dirty="0">
                <a:solidFill>
                  <a:schemeClr val="tx1"/>
                </a:solidFill>
              </a:rPr>
              <a:t>Dominavam a arte de persuadir pela palavra. </a:t>
            </a:r>
          </a:p>
          <a:p>
            <a:pPr>
              <a:buFont typeface="Arial" pitchFamily="34" charset="0"/>
              <a:buChar char="•"/>
            </a:pPr>
            <a:endParaRPr lang="pt-PT" sz="1600" b="1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PT" sz="1600" b="1" dirty="0">
                <a:solidFill>
                  <a:schemeClr val="tx1"/>
                </a:solidFill>
              </a:rPr>
              <a:t>Eram dotados de habilidade linguística e de estilo eloquente.</a:t>
            </a:r>
          </a:p>
          <a:p>
            <a:endParaRPr lang="pt-PT" sz="1600" b="1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PT" sz="1600" b="1" dirty="0">
                <a:solidFill>
                  <a:schemeClr val="tx1"/>
                </a:solidFill>
              </a:rPr>
              <a:t>Surpreendiam pela sua vasta erudição e pelos seus discursos expressivos.</a:t>
            </a:r>
          </a:p>
          <a:p>
            <a:endParaRPr lang="pt-PT" sz="1600" b="1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PT" sz="1600" b="1" dirty="0">
                <a:solidFill>
                  <a:schemeClr val="tx1"/>
                </a:solidFill>
              </a:rPr>
              <a:t>Centravam o seu ensino mais na </a:t>
            </a:r>
            <a:r>
              <a:rPr lang="pt-PT" sz="1600" b="1" i="1" dirty="0">
                <a:solidFill>
                  <a:schemeClr val="tx1"/>
                </a:solidFill>
              </a:rPr>
              <a:t>forma</a:t>
            </a:r>
            <a:r>
              <a:rPr lang="pt-PT" sz="1600" b="1" dirty="0">
                <a:solidFill>
                  <a:schemeClr val="tx1"/>
                </a:solidFill>
              </a:rPr>
              <a:t> do que no </a:t>
            </a:r>
            <a:r>
              <a:rPr lang="pt-PT" sz="1600" b="1" i="1" dirty="0">
                <a:solidFill>
                  <a:schemeClr val="tx1"/>
                </a:solidFill>
              </a:rPr>
              <a:t>conteúdo</a:t>
            </a:r>
            <a:r>
              <a:rPr lang="pt-PT" sz="1600" b="1" dirty="0">
                <a:solidFill>
                  <a:schemeClr val="tx1"/>
                </a:solidFill>
              </a:rPr>
              <a:t>.</a:t>
            </a:r>
          </a:p>
          <a:p>
            <a:endParaRPr lang="pt-PT" sz="1600" b="1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PT" sz="1600" b="1" dirty="0">
                <a:solidFill>
                  <a:schemeClr val="tx1"/>
                </a:solidFill>
              </a:rPr>
              <a:t>Ensinavam a </a:t>
            </a:r>
            <a:r>
              <a:rPr lang="pt-PT" sz="1600" b="1" i="1" dirty="0">
                <a:solidFill>
                  <a:schemeClr val="tx1"/>
                </a:solidFill>
              </a:rPr>
              <a:t>técnica</a:t>
            </a:r>
            <a:r>
              <a:rPr lang="pt-PT" sz="1600" b="1" dirty="0">
                <a:solidFill>
                  <a:schemeClr val="tx1"/>
                </a:solidFill>
              </a:rPr>
              <a:t> do discurso, a arte de fazer triunfar um determinado discurso.</a:t>
            </a:r>
            <a:endParaRPr lang="pt-PT" sz="1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55320"/>
          </a:xfrm>
          <a:prstGeom prst="rect">
            <a:avLst/>
          </a:prstGeom>
        </p:spPr>
      </p:pic>
      <p:sp>
        <p:nvSpPr>
          <p:cNvPr id="9" name="Rectângulo 8"/>
          <p:cNvSpPr/>
          <p:nvPr/>
        </p:nvSpPr>
        <p:spPr>
          <a:xfrm>
            <a:off x="1907704" y="1844824"/>
            <a:ext cx="5400600" cy="648072"/>
          </a:xfrm>
          <a:prstGeom prst="rect">
            <a:avLst/>
          </a:prstGeom>
          <a:solidFill>
            <a:srgbClr val="E9FF7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600" b="1" dirty="0">
              <a:solidFill>
                <a:schemeClr val="tx1"/>
              </a:solidFill>
            </a:endParaRPr>
          </a:p>
          <a:p>
            <a:pPr algn="ctr"/>
            <a:r>
              <a:rPr lang="pt-PT" sz="1600" b="1" dirty="0">
                <a:solidFill>
                  <a:schemeClr val="tx1"/>
                </a:solidFill>
              </a:rPr>
              <a:t>Não podiam aceitar o relativismo da verdade, a valorização da retórica em detrimento da sabedoria.</a:t>
            </a:r>
            <a:endParaRPr lang="pt-PT" sz="1600" b="1" i="1" dirty="0">
              <a:solidFill>
                <a:schemeClr val="tx1"/>
              </a:solidFill>
            </a:endParaRPr>
          </a:p>
          <a:p>
            <a:pPr algn="ctr"/>
            <a:endParaRPr lang="pt-PT" sz="1600" b="1" i="1" dirty="0">
              <a:solidFill>
                <a:schemeClr val="tx1"/>
              </a:solidFill>
            </a:endParaRPr>
          </a:p>
        </p:txBody>
      </p:sp>
      <p:cxnSp>
        <p:nvCxnSpPr>
          <p:cNvPr id="10" name="Conexão recta unidireccional 9"/>
          <p:cNvCxnSpPr>
            <a:stCxn id="9" idx="2"/>
            <a:endCxn id="14" idx="0"/>
          </p:cNvCxnSpPr>
          <p:nvPr/>
        </p:nvCxnSpPr>
        <p:spPr>
          <a:xfrm>
            <a:off x="4608004" y="2492896"/>
            <a:ext cx="0" cy="36004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ângulo 10"/>
          <p:cNvSpPr/>
          <p:nvPr/>
        </p:nvSpPr>
        <p:spPr>
          <a:xfrm>
            <a:off x="2771800" y="936104"/>
            <a:ext cx="3672408" cy="620688"/>
          </a:xfrm>
          <a:prstGeom prst="rect">
            <a:avLst/>
          </a:prstGeom>
          <a:solidFill>
            <a:srgbClr val="311C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/>
              <a:t>Sócrates, Platão e seus discípulos</a:t>
            </a:r>
            <a:endParaRPr lang="pt-PT" b="1" dirty="0">
              <a:solidFill>
                <a:schemeClr val="bg1"/>
              </a:solidFill>
            </a:endParaRPr>
          </a:p>
        </p:txBody>
      </p:sp>
      <p:cxnSp>
        <p:nvCxnSpPr>
          <p:cNvPr id="12" name="Conexão recta unidireccional 11"/>
          <p:cNvCxnSpPr>
            <a:stCxn id="11" idx="2"/>
            <a:endCxn id="9" idx="0"/>
          </p:cNvCxnSpPr>
          <p:nvPr/>
        </p:nvCxnSpPr>
        <p:spPr>
          <a:xfrm>
            <a:off x="4608004" y="1556792"/>
            <a:ext cx="0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ângulo 13"/>
          <p:cNvSpPr/>
          <p:nvPr/>
        </p:nvSpPr>
        <p:spPr>
          <a:xfrm>
            <a:off x="1907704" y="2852936"/>
            <a:ext cx="5400600" cy="648072"/>
          </a:xfrm>
          <a:prstGeom prst="rect">
            <a:avLst/>
          </a:prstGeom>
          <a:solidFill>
            <a:srgbClr val="E9FF7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600" b="1" dirty="0">
              <a:solidFill>
                <a:schemeClr val="tx1"/>
              </a:solidFill>
            </a:endParaRPr>
          </a:p>
          <a:p>
            <a:pPr algn="ctr"/>
            <a:r>
              <a:rPr lang="pt-PT" sz="1600" b="1" dirty="0">
                <a:solidFill>
                  <a:schemeClr val="tx1"/>
                </a:solidFill>
              </a:rPr>
              <a:t>Isto, aliado ao facto de eles se fazerem pagar pelos seus serviços, originou uma visão depreciativa dos sofistas.</a:t>
            </a:r>
          </a:p>
          <a:p>
            <a:pPr algn="ctr"/>
            <a:endParaRPr lang="pt-PT" sz="1600" b="1" i="1" dirty="0">
              <a:solidFill>
                <a:schemeClr val="tx1"/>
              </a:solidFill>
            </a:endParaRPr>
          </a:p>
        </p:txBody>
      </p:sp>
      <p:sp>
        <p:nvSpPr>
          <p:cNvPr id="15" name="Rectângulo 14"/>
          <p:cNvSpPr/>
          <p:nvPr/>
        </p:nvSpPr>
        <p:spPr>
          <a:xfrm>
            <a:off x="1907704" y="5157192"/>
            <a:ext cx="5400600" cy="72008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Uma boa argumentação – uma </a:t>
            </a:r>
            <a:r>
              <a:rPr lang="pt-PT" sz="1600" b="1" i="1" dirty="0">
                <a:solidFill>
                  <a:schemeClr val="tx1"/>
                </a:solidFill>
              </a:rPr>
              <a:t>retórica digna – </a:t>
            </a:r>
            <a:r>
              <a:rPr lang="pt-PT" sz="1600" b="1" dirty="0">
                <a:solidFill>
                  <a:schemeClr val="tx1"/>
                </a:solidFill>
              </a:rPr>
              <a:t>é aquela que serve o filósofo na busca da verdade.</a:t>
            </a:r>
            <a:endParaRPr lang="pt-PT" sz="1600" b="1" i="1" dirty="0">
              <a:solidFill>
                <a:schemeClr val="tx1"/>
              </a:solidFill>
            </a:endParaRPr>
          </a:p>
        </p:txBody>
      </p:sp>
      <p:cxnSp>
        <p:nvCxnSpPr>
          <p:cNvPr id="16" name="Conexão em ângulos rectos 15"/>
          <p:cNvCxnSpPr>
            <a:stCxn id="11" idx="1"/>
            <a:endCxn id="15" idx="1"/>
          </p:cNvCxnSpPr>
          <p:nvPr/>
        </p:nvCxnSpPr>
        <p:spPr>
          <a:xfrm rot="10800000" flipV="1">
            <a:off x="1907704" y="1246448"/>
            <a:ext cx="864096" cy="4270784"/>
          </a:xfrm>
          <a:prstGeom prst="bentConnector3">
            <a:avLst>
              <a:gd name="adj1" fmla="val 179366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ângulo 18"/>
          <p:cNvSpPr/>
          <p:nvPr/>
        </p:nvSpPr>
        <p:spPr>
          <a:xfrm>
            <a:off x="1907704" y="3789040"/>
            <a:ext cx="5400600" cy="1008112"/>
          </a:xfrm>
          <a:prstGeom prst="rect">
            <a:avLst/>
          </a:prstGeom>
          <a:solidFill>
            <a:srgbClr val="E9FF7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600" b="1" dirty="0">
              <a:solidFill>
                <a:schemeClr val="tx1"/>
              </a:solidFill>
            </a:endParaRPr>
          </a:p>
          <a:p>
            <a:pPr algn="ctr"/>
            <a:r>
              <a:rPr lang="pt-PT" sz="1600" b="1" dirty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pt-PT" sz="1600" b="1" dirty="0">
                <a:solidFill>
                  <a:schemeClr val="tx1"/>
                </a:solidFill>
              </a:rPr>
              <a:t>Para os sofistas, o discurso não pretende ser verdadeiro, mas eficaz, convincente. A finalidade da retórica não é encontrar o verdadeiro, mas dominar através da palavra.</a:t>
            </a:r>
          </a:p>
          <a:p>
            <a:pPr algn="ctr"/>
            <a:endParaRPr lang="pt-PT" sz="1600" b="1" i="1" dirty="0">
              <a:solidFill>
                <a:schemeClr val="tx1"/>
              </a:solidFill>
            </a:endParaRPr>
          </a:p>
          <a:p>
            <a:pPr algn="ctr"/>
            <a:endParaRPr lang="pt-PT" sz="1600" b="1" i="1" dirty="0">
              <a:solidFill>
                <a:schemeClr val="tx1"/>
              </a:solidFill>
            </a:endParaRPr>
          </a:p>
        </p:txBody>
      </p:sp>
      <p:cxnSp>
        <p:nvCxnSpPr>
          <p:cNvPr id="22" name="Conexão recta unidireccional 21"/>
          <p:cNvCxnSpPr>
            <a:stCxn id="14" idx="2"/>
            <a:endCxn id="19" idx="0"/>
          </p:cNvCxnSpPr>
          <p:nvPr/>
        </p:nvCxnSpPr>
        <p:spPr>
          <a:xfrm>
            <a:off x="4608004" y="3501008"/>
            <a:ext cx="0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sp>
        <p:nvSpPr>
          <p:cNvPr id="9" name="Rectângulo 8"/>
          <p:cNvSpPr/>
          <p:nvPr/>
        </p:nvSpPr>
        <p:spPr>
          <a:xfrm>
            <a:off x="3563888" y="908720"/>
            <a:ext cx="2088232" cy="504056"/>
          </a:xfrm>
          <a:prstGeom prst="rect">
            <a:avLst/>
          </a:prstGeom>
          <a:solidFill>
            <a:srgbClr val="280EE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/>
              <a:t>Verdade e Bem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2483768" y="1844824"/>
            <a:ext cx="4248472" cy="504056"/>
          </a:xfrm>
          <a:prstGeom prst="rect">
            <a:avLst/>
          </a:prstGeom>
          <a:solidFill>
            <a:srgbClr val="E9FF7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Ideias que convêm à filosofia.</a:t>
            </a:r>
          </a:p>
        </p:txBody>
      </p:sp>
      <p:cxnSp>
        <p:nvCxnSpPr>
          <p:cNvPr id="11" name="Conexão recta 10"/>
          <p:cNvCxnSpPr>
            <a:stCxn id="9" idx="2"/>
            <a:endCxn id="10" idx="0"/>
          </p:cNvCxnSpPr>
          <p:nvPr/>
        </p:nvCxnSpPr>
        <p:spPr>
          <a:xfrm>
            <a:off x="4608004" y="1412776"/>
            <a:ext cx="0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ângulo 11"/>
          <p:cNvSpPr/>
          <p:nvPr/>
        </p:nvSpPr>
        <p:spPr>
          <a:xfrm>
            <a:off x="1475656" y="4077072"/>
            <a:ext cx="6264696" cy="74888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A filosofia socrático-platónica pretende inviabilizar a prática de uma retórica baseada em opiniões ou meras aparências.</a:t>
            </a:r>
          </a:p>
        </p:txBody>
      </p:sp>
      <p:cxnSp>
        <p:nvCxnSpPr>
          <p:cNvPr id="14" name="Conexão recta 13"/>
          <p:cNvCxnSpPr>
            <a:stCxn id="10" idx="2"/>
            <a:endCxn id="15" idx="0"/>
          </p:cNvCxnSpPr>
          <p:nvPr/>
        </p:nvCxnSpPr>
        <p:spPr>
          <a:xfrm>
            <a:off x="4608004" y="2348880"/>
            <a:ext cx="0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ângulo 14"/>
          <p:cNvSpPr/>
          <p:nvPr/>
        </p:nvSpPr>
        <p:spPr>
          <a:xfrm>
            <a:off x="2483768" y="2780928"/>
            <a:ext cx="4248472" cy="720080"/>
          </a:xfrm>
          <a:prstGeom prst="rect">
            <a:avLst/>
          </a:prstGeom>
          <a:solidFill>
            <a:srgbClr val="E9FF7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Quem procura o conhecimento da verdade (o filósofo) só pode praticar o bem.</a:t>
            </a:r>
          </a:p>
        </p:txBody>
      </p:sp>
      <p:cxnSp>
        <p:nvCxnSpPr>
          <p:cNvPr id="16" name="Conexão recta 15"/>
          <p:cNvCxnSpPr>
            <a:stCxn id="15" idx="2"/>
            <a:endCxn id="12" idx="0"/>
          </p:cNvCxnSpPr>
          <p:nvPr/>
        </p:nvCxnSpPr>
        <p:spPr>
          <a:xfrm>
            <a:off x="4608004" y="3501008"/>
            <a:ext cx="0" cy="5760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ângulo 16"/>
          <p:cNvSpPr/>
          <p:nvPr/>
        </p:nvSpPr>
        <p:spPr>
          <a:xfrm>
            <a:off x="1475656" y="5229200"/>
            <a:ext cx="6264696" cy="93610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Partindo de um método assente no diálogo e na eliminação do que é contraditório, Sócrates e Platão inauguram o fosso que durante séculos separará a filosofia da retórica.</a:t>
            </a:r>
          </a:p>
        </p:txBody>
      </p:sp>
      <p:cxnSp>
        <p:nvCxnSpPr>
          <p:cNvPr id="18" name="Conexão recta 17"/>
          <p:cNvCxnSpPr>
            <a:stCxn id="12" idx="2"/>
            <a:endCxn id="17" idx="0"/>
          </p:cNvCxnSpPr>
          <p:nvPr/>
        </p:nvCxnSpPr>
        <p:spPr>
          <a:xfrm>
            <a:off x="4608004" y="4825955"/>
            <a:ext cx="0" cy="40324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cxnSp>
        <p:nvCxnSpPr>
          <p:cNvPr id="9" name="Conexão recta 8"/>
          <p:cNvCxnSpPr>
            <a:stCxn id="10" idx="2"/>
            <a:endCxn id="15" idx="0"/>
          </p:cNvCxnSpPr>
          <p:nvPr/>
        </p:nvCxnSpPr>
        <p:spPr>
          <a:xfrm>
            <a:off x="4463988" y="1268760"/>
            <a:ext cx="0" cy="5040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ângulo arredondado 9"/>
          <p:cNvSpPr/>
          <p:nvPr/>
        </p:nvSpPr>
        <p:spPr>
          <a:xfrm>
            <a:off x="2627784" y="836712"/>
            <a:ext cx="3672408" cy="432048"/>
          </a:xfrm>
          <a:prstGeom prst="roundRect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b="1" dirty="0"/>
              <a:t>Diálogo </a:t>
            </a:r>
            <a:r>
              <a:rPr lang="pt-PT" sz="2000" b="1" i="1" dirty="0"/>
              <a:t>Górgias </a:t>
            </a:r>
            <a:r>
              <a:rPr lang="pt-PT" sz="2000" b="1" dirty="0"/>
              <a:t>(Platão)</a:t>
            </a:r>
            <a:endParaRPr lang="pt-PT" sz="2000" dirty="0"/>
          </a:p>
        </p:txBody>
      </p:sp>
      <p:cxnSp>
        <p:nvCxnSpPr>
          <p:cNvPr id="11" name="Conexão recta 10"/>
          <p:cNvCxnSpPr>
            <a:stCxn id="15" idx="2"/>
            <a:endCxn id="14" idx="0"/>
          </p:cNvCxnSpPr>
          <p:nvPr/>
        </p:nvCxnSpPr>
        <p:spPr>
          <a:xfrm flipH="1">
            <a:off x="2951820" y="2996952"/>
            <a:ext cx="1512168" cy="10081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xão recta 11"/>
          <p:cNvCxnSpPr>
            <a:stCxn id="15" idx="2"/>
            <a:endCxn id="16" idx="0"/>
          </p:cNvCxnSpPr>
          <p:nvPr/>
        </p:nvCxnSpPr>
        <p:spPr>
          <a:xfrm>
            <a:off x="4463988" y="2996952"/>
            <a:ext cx="1512168" cy="10081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ângulo 13"/>
          <p:cNvSpPr/>
          <p:nvPr/>
        </p:nvSpPr>
        <p:spPr>
          <a:xfrm>
            <a:off x="1907704" y="4005064"/>
            <a:ext cx="2088232" cy="72008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Discurso como instrumento de poder.</a:t>
            </a:r>
            <a:endParaRPr lang="pt-PT" sz="1600" b="1" i="1" dirty="0">
              <a:solidFill>
                <a:schemeClr val="tx1"/>
              </a:solidFill>
            </a:endParaRPr>
          </a:p>
        </p:txBody>
      </p:sp>
      <p:sp>
        <p:nvSpPr>
          <p:cNvPr id="15" name="Rectângulo 14"/>
          <p:cNvSpPr/>
          <p:nvPr/>
        </p:nvSpPr>
        <p:spPr>
          <a:xfrm>
            <a:off x="2195736" y="1772816"/>
            <a:ext cx="4536504" cy="1224136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Aí, Sócrates, para além de tecer as habituais críticas aos sofistas, define aí a retórica como uma atividade empírica, uma prática que serve de simulacro à política.</a:t>
            </a:r>
          </a:p>
        </p:txBody>
      </p:sp>
      <p:sp>
        <p:nvSpPr>
          <p:cNvPr id="16" name="Rectângulo 15"/>
          <p:cNvSpPr/>
          <p:nvPr/>
        </p:nvSpPr>
        <p:spPr>
          <a:xfrm>
            <a:off x="4932040" y="4005064"/>
            <a:ext cx="2088232" cy="72008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Discurso como instrumento de verdade.</a:t>
            </a:r>
          </a:p>
        </p:txBody>
      </p:sp>
      <p:sp>
        <p:nvSpPr>
          <p:cNvPr id="17" name="Rectângulo 16"/>
          <p:cNvSpPr/>
          <p:nvPr/>
        </p:nvSpPr>
        <p:spPr>
          <a:xfrm>
            <a:off x="1907704" y="5229200"/>
            <a:ext cx="2088232" cy="5040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pt-PT" sz="1600" b="1" dirty="0">
              <a:solidFill>
                <a:schemeClr val="tx1"/>
              </a:solidFill>
            </a:endParaRPr>
          </a:p>
          <a:p>
            <a:pPr lvl="0" algn="ctr"/>
            <a:r>
              <a:rPr lang="pt-PT" sz="1600" b="1" dirty="0">
                <a:solidFill>
                  <a:schemeClr val="tx1"/>
                </a:solidFill>
              </a:rPr>
              <a:t>Próprio dos sofistas.</a:t>
            </a:r>
          </a:p>
          <a:p>
            <a:pPr algn="ctr"/>
            <a:endParaRPr lang="pt-PT" sz="1600" b="1" i="1" dirty="0">
              <a:solidFill>
                <a:schemeClr val="tx1"/>
              </a:solidFill>
            </a:endParaRPr>
          </a:p>
        </p:txBody>
      </p:sp>
      <p:sp>
        <p:nvSpPr>
          <p:cNvPr id="18" name="Rectângulo 17"/>
          <p:cNvSpPr/>
          <p:nvPr/>
        </p:nvSpPr>
        <p:spPr>
          <a:xfrm>
            <a:off x="4932040" y="5229200"/>
            <a:ext cx="2088232" cy="5040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600" b="1" dirty="0">
              <a:solidFill>
                <a:schemeClr val="tx1"/>
              </a:solidFill>
            </a:endParaRPr>
          </a:p>
          <a:p>
            <a:pPr lvl="0" algn="ctr"/>
            <a:r>
              <a:rPr lang="pt-PT" sz="1600" b="1" dirty="0">
                <a:solidFill>
                  <a:schemeClr val="tx1"/>
                </a:solidFill>
              </a:rPr>
              <a:t>Próprio dos filósofos.</a:t>
            </a:r>
          </a:p>
          <a:p>
            <a:pPr algn="ctr"/>
            <a:endParaRPr lang="pt-PT" sz="1600" b="1" dirty="0">
              <a:solidFill>
                <a:schemeClr val="tx1"/>
              </a:solidFill>
            </a:endParaRPr>
          </a:p>
        </p:txBody>
      </p:sp>
      <p:cxnSp>
        <p:nvCxnSpPr>
          <p:cNvPr id="19" name="Conexão recta 18"/>
          <p:cNvCxnSpPr>
            <a:stCxn id="14" idx="2"/>
            <a:endCxn id="17" idx="0"/>
          </p:cNvCxnSpPr>
          <p:nvPr/>
        </p:nvCxnSpPr>
        <p:spPr>
          <a:xfrm>
            <a:off x="2951820" y="4725144"/>
            <a:ext cx="0" cy="5040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xão recta 19"/>
          <p:cNvCxnSpPr>
            <a:stCxn id="16" idx="2"/>
            <a:endCxn id="18" idx="0"/>
          </p:cNvCxnSpPr>
          <p:nvPr/>
        </p:nvCxnSpPr>
        <p:spPr>
          <a:xfrm>
            <a:off x="5976156" y="4725144"/>
            <a:ext cx="0" cy="5040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sp>
        <p:nvSpPr>
          <p:cNvPr id="9" name="Rectângulo 8"/>
          <p:cNvSpPr/>
          <p:nvPr/>
        </p:nvSpPr>
        <p:spPr>
          <a:xfrm>
            <a:off x="5148064" y="3284448"/>
            <a:ext cx="3528392" cy="43258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Centrado no </a:t>
            </a:r>
            <a:r>
              <a:rPr lang="pt-PT" sz="1400" b="1" i="1" dirty="0">
                <a:solidFill>
                  <a:schemeClr val="tx1"/>
                </a:solidFill>
              </a:rPr>
              <a:t>conteúdo</a:t>
            </a:r>
            <a:r>
              <a:rPr lang="pt-PT" sz="1400" b="1" dirty="0">
                <a:solidFill>
                  <a:schemeClr val="tx1"/>
                </a:solidFill>
              </a:rPr>
              <a:t> do discurso.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7544" y="3283912"/>
            <a:ext cx="3528392" cy="43258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Centrado na </a:t>
            </a:r>
            <a:r>
              <a:rPr lang="pt-PT" sz="1400" b="1" i="1" dirty="0">
                <a:solidFill>
                  <a:schemeClr val="tx1"/>
                </a:solidFill>
              </a:rPr>
              <a:t>forma</a:t>
            </a:r>
            <a:r>
              <a:rPr lang="pt-PT" sz="1400" b="1" dirty="0">
                <a:solidFill>
                  <a:schemeClr val="tx1"/>
                </a:solidFill>
              </a:rPr>
              <a:t> do discurso.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467544" y="3931984"/>
            <a:ext cx="3528392" cy="468543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Procura o discurso eficaz (retórica).</a:t>
            </a:r>
          </a:p>
        </p:txBody>
      </p:sp>
      <p:cxnSp>
        <p:nvCxnSpPr>
          <p:cNvPr id="12" name="Conexão recta unidireccional 11"/>
          <p:cNvCxnSpPr/>
          <p:nvPr/>
        </p:nvCxnSpPr>
        <p:spPr>
          <a:xfrm>
            <a:off x="1342492" y="4770928"/>
            <a:ext cx="0" cy="28838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ângulo 13"/>
          <p:cNvSpPr/>
          <p:nvPr/>
        </p:nvSpPr>
        <p:spPr>
          <a:xfrm>
            <a:off x="5148064" y="3932520"/>
            <a:ext cx="3528392" cy="468543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Procura o discurso verdadeiro (sabedoria).</a:t>
            </a:r>
          </a:p>
        </p:txBody>
      </p:sp>
      <p:sp>
        <p:nvSpPr>
          <p:cNvPr id="15" name="Rectângulo 14"/>
          <p:cNvSpPr/>
          <p:nvPr/>
        </p:nvSpPr>
        <p:spPr>
          <a:xfrm>
            <a:off x="5148064" y="4580592"/>
            <a:ext cx="3528392" cy="43258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Entende a verdade como existente em si.</a:t>
            </a:r>
          </a:p>
        </p:txBody>
      </p:sp>
      <p:sp>
        <p:nvSpPr>
          <p:cNvPr id="16" name="Rectângulo 15"/>
          <p:cNvSpPr/>
          <p:nvPr/>
        </p:nvSpPr>
        <p:spPr>
          <a:xfrm>
            <a:off x="467544" y="4580056"/>
            <a:ext cx="3528392" cy="43258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Entende a verdade à medida das circunstâncias individuais.</a:t>
            </a:r>
          </a:p>
        </p:txBody>
      </p:sp>
      <p:sp>
        <p:nvSpPr>
          <p:cNvPr id="17" name="Rectângulo 16"/>
          <p:cNvSpPr/>
          <p:nvPr/>
        </p:nvSpPr>
        <p:spPr>
          <a:xfrm>
            <a:off x="1907704" y="908720"/>
            <a:ext cx="5328592" cy="57606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b="1" dirty="0">
                <a:solidFill>
                  <a:schemeClr val="tx1"/>
                </a:solidFill>
              </a:rPr>
              <a:t>Diferença entre os sofistas e os filósofos, na perspetiva de Sócrates/Platão:</a:t>
            </a:r>
          </a:p>
        </p:txBody>
      </p:sp>
      <p:sp>
        <p:nvSpPr>
          <p:cNvPr id="18" name="Rectângulo 17"/>
          <p:cNvSpPr/>
          <p:nvPr/>
        </p:nvSpPr>
        <p:spPr>
          <a:xfrm>
            <a:off x="5148064" y="2636376"/>
            <a:ext cx="3528392" cy="43258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Amante, desinteressado, do saber.</a:t>
            </a:r>
          </a:p>
        </p:txBody>
      </p:sp>
      <p:sp>
        <p:nvSpPr>
          <p:cNvPr id="19" name="Rectângulo 18"/>
          <p:cNvSpPr/>
          <p:nvPr/>
        </p:nvSpPr>
        <p:spPr>
          <a:xfrm>
            <a:off x="467544" y="2635840"/>
            <a:ext cx="3528392" cy="43204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Professor itinerante que se faz pagar pelos seus serviços.</a:t>
            </a:r>
          </a:p>
        </p:txBody>
      </p:sp>
      <p:sp>
        <p:nvSpPr>
          <p:cNvPr id="20" name="Rectângulo 19"/>
          <p:cNvSpPr/>
          <p:nvPr/>
        </p:nvSpPr>
        <p:spPr>
          <a:xfrm>
            <a:off x="1547664" y="1988304"/>
            <a:ext cx="1440160" cy="423664"/>
          </a:xfrm>
          <a:prstGeom prst="rect">
            <a:avLst/>
          </a:prstGeom>
          <a:solidFill>
            <a:srgbClr val="F0F7C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chemeClr val="tx1"/>
                </a:solidFill>
              </a:rPr>
              <a:t>SOFISTA</a:t>
            </a:r>
          </a:p>
        </p:txBody>
      </p:sp>
      <p:sp>
        <p:nvSpPr>
          <p:cNvPr id="22" name="Rectângulo 21"/>
          <p:cNvSpPr/>
          <p:nvPr/>
        </p:nvSpPr>
        <p:spPr>
          <a:xfrm>
            <a:off x="467544" y="5227592"/>
            <a:ext cx="3528392" cy="43258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Baseia o discurso em opiniões e aparências.</a:t>
            </a:r>
          </a:p>
        </p:txBody>
      </p:sp>
      <p:sp>
        <p:nvSpPr>
          <p:cNvPr id="23" name="Rectângulo 22"/>
          <p:cNvSpPr/>
          <p:nvPr/>
        </p:nvSpPr>
        <p:spPr>
          <a:xfrm>
            <a:off x="5148064" y="5228664"/>
            <a:ext cx="3528392" cy="43258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Baseia o discurso na Verdade e no Bem.</a:t>
            </a:r>
          </a:p>
        </p:txBody>
      </p:sp>
      <p:sp>
        <p:nvSpPr>
          <p:cNvPr id="24" name="Rectângulo 23"/>
          <p:cNvSpPr/>
          <p:nvPr/>
        </p:nvSpPr>
        <p:spPr>
          <a:xfrm>
            <a:off x="467544" y="5876200"/>
            <a:ext cx="3528392" cy="43258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Ensina uma técnica.</a:t>
            </a:r>
          </a:p>
        </p:txBody>
      </p:sp>
      <p:sp>
        <p:nvSpPr>
          <p:cNvPr id="25" name="Rectângulo 24"/>
          <p:cNvSpPr/>
          <p:nvPr/>
        </p:nvSpPr>
        <p:spPr>
          <a:xfrm>
            <a:off x="5148064" y="5876736"/>
            <a:ext cx="3528392" cy="43258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1"/>
                </a:solidFill>
              </a:rPr>
              <a:t>Procura a verdade absoluta.</a:t>
            </a:r>
          </a:p>
        </p:txBody>
      </p:sp>
      <p:cxnSp>
        <p:nvCxnSpPr>
          <p:cNvPr id="27" name="Conexão recta 26"/>
          <p:cNvCxnSpPr>
            <a:stCxn id="17" idx="2"/>
            <a:endCxn id="20" idx="0"/>
          </p:cNvCxnSpPr>
          <p:nvPr/>
        </p:nvCxnSpPr>
        <p:spPr>
          <a:xfrm flipH="1">
            <a:off x="2267744" y="1484784"/>
            <a:ext cx="2304256" cy="5035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xão recta 27"/>
          <p:cNvCxnSpPr>
            <a:stCxn id="17" idx="2"/>
            <a:endCxn id="34" idx="0"/>
          </p:cNvCxnSpPr>
          <p:nvPr/>
        </p:nvCxnSpPr>
        <p:spPr>
          <a:xfrm>
            <a:off x="4572000" y="1484784"/>
            <a:ext cx="2304256" cy="5040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ângulo 33"/>
          <p:cNvSpPr/>
          <p:nvPr/>
        </p:nvSpPr>
        <p:spPr>
          <a:xfrm>
            <a:off x="6156176" y="1988840"/>
            <a:ext cx="1440160" cy="423664"/>
          </a:xfrm>
          <a:prstGeom prst="rect">
            <a:avLst/>
          </a:prstGeom>
          <a:solidFill>
            <a:srgbClr val="F0F7C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chemeClr val="tx1"/>
                </a:solidFill>
              </a:rPr>
              <a:t>FILÓSOFO</a:t>
            </a:r>
          </a:p>
        </p:txBody>
      </p: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94" y="0"/>
            <a:ext cx="9174693" cy="655320"/>
          </a:xfrm>
          <a:prstGeom prst="rect">
            <a:avLst/>
          </a:prstGeom>
        </p:spPr>
      </p:pic>
      <p:sp>
        <p:nvSpPr>
          <p:cNvPr id="9" name="Rectângulo 8"/>
          <p:cNvSpPr/>
          <p:nvPr/>
        </p:nvSpPr>
        <p:spPr>
          <a:xfrm>
            <a:off x="2555776" y="908720"/>
            <a:ext cx="3960440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/>
              <a:t>Na génese da democracia…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3059832" y="1844824"/>
            <a:ext cx="2952328" cy="432048"/>
          </a:xfrm>
          <a:prstGeom prst="rect">
            <a:avLst/>
          </a:prstGeom>
          <a:solidFill>
            <a:srgbClr val="E9FF7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… evidenciou-se a retórica. </a:t>
            </a:r>
          </a:p>
        </p:txBody>
      </p:sp>
      <p:cxnSp>
        <p:nvCxnSpPr>
          <p:cNvPr id="11" name="Conexão recta 10"/>
          <p:cNvCxnSpPr>
            <a:stCxn id="9" idx="2"/>
            <a:endCxn id="10" idx="0"/>
          </p:cNvCxnSpPr>
          <p:nvPr/>
        </p:nvCxnSpPr>
        <p:spPr>
          <a:xfrm>
            <a:off x="4535996" y="1412776"/>
            <a:ext cx="0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ângulo 11"/>
          <p:cNvSpPr/>
          <p:nvPr/>
        </p:nvSpPr>
        <p:spPr>
          <a:xfrm>
            <a:off x="2483768" y="4077072"/>
            <a:ext cx="4104456" cy="6912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A igualdade perante a lei e o livre uso da palavra fomentaram a cidadania.</a:t>
            </a:r>
          </a:p>
        </p:txBody>
      </p:sp>
      <p:cxnSp>
        <p:nvCxnSpPr>
          <p:cNvPr id="14" name="Conexão recta 13"/>
          <p:cNvCxnSpPr>
            <a:stCxn id="10" idx="2"/>
            <a:endCxn id="15" idx="0"/>
          </p:cNvCxnSpPr>
          <p:nvPr/>
        </p:nvCxnSpPr>
        <p:spPr>
          <a:xfrm>
            <a:off x="4535996" y="2276872"/>
            <a:ext cx="0" cy="5040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ângulo 14"/>
          <p:cNvSpPr/>
          <p:nvPr/>
        </p:nvSpPr>
        <p:spPr>
          <a:xfrm>
            <a:off x="1403648" y="2780928"/>
            <a:ext cx="6264696" cy="936104"/>
          </a:xfrm>
          <a:prstGeom prst="rect">
            <a:avLst/>
          </a:prstGeom>
          <a:solidFill>
            <a:srgbClr val="E9FF7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O poder do</a:t>
            </a:r>
            <a:r>
              <a:rPr lang="pt-PT" sz="1600" b="1" i="1" dirty="0">
                <a:solidFill>
                  <a:schemeClr val="tx1"/>
                </a:solidFill>
              </a:rPr>
              <a:t> demos </a:t>
            </a:r>
            <a:r>
              <a:rPr lang="pt-PT" sz="1600" b="1" dirty="0">
                <a:solidFill>
                  <a:schemeClr val="tx1"/>
                </a:solidFill>
              </a:rPr>
              <a:t>(povo) é coetâneo do poder da palavra. A centralidade conferida à palavra enquanto instrumento para convencer é o elemento mais importante da rutura democrática. </a:t>
            </a:r>
          </a:p>
        </p:txBody>
      </p:sp>
      <p:cxnSp>
        <p:nvCxnSpPr>
          <p:cNvPr id="16" name="Conexão recta 15"/>
          <p:cNvCxnSpPr>
            <a:stCxn id="15" idx="2"/>
            <a:endCxn id="12" idx="0"/>
          </p:cNvCxnSpPr>
          <p:nvPr/>
        </p:nvCxnSpPr>
        <p:spPr>
          <a:xfrm>
            <a:off x="4535996" y="3717032"/>
            <a:ext cx="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ângulo 16"/>
          <p:cNvSpPr/>
          <p:nvPr/>
        </p:nvSpPr>
        <p:spPr>
          <a:xfrm>
            <a:off x="2483768" y="5229200"/>
            <a:ext cx="4104456" cy="864096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>
                <a:solidFill>
                  <a:schemeClr val="tx1"/>
                </a:solidFill>
              </a:rPr>
              <a:t>Mas também existe o mau uso da palavra, traduzido na demagogia e na manipulação – violência simbólica.</a:t>
            </a:r>
          </a:p>
        </p:txBody>
      </p:sp>
      <p:cxnSp>
        <p:nvCxnSpPr>
          <p:cNvPr id="18" name="Conexão recta 17"/>
          <p:cNvCxnSpPr>
            <a:stCxn id="12" idx="2"/>
            <a:endCxn id="17" idx="0"/>
          </p:cNvCxnSpPr>
          <p:nvPr/>
        </p:nvCxnSpPr>
        <p:spPr>
          <a:xfrm>
            <a:off x="4535996" y="4768349"/>
            <a:ext cx="0" cy="4608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279651"/>
      </p:ext>
    </p:extLst>
  </p:cSld>
  <p:clrMapOvr>
    <a:masterClrMapping/>
  </p:clrMapOvr>
  <p:transition spd="slow">
    <p:strips dir="l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b597c6d2fc44c4d655d10f4af2a3dfc994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gem">
  <a:themeElements>
    <a:clrScheme name="Confluê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iagem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gem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8408</TotalTime>
  <Words>2304</Words>
  <Application>Microsoft Office PowerPoint</Application>
  <PresentationFormat>Apresentação no Ecrã (4:3)</PresentationFormat>
  <Paragraphs>197</Paragraphs>
  <Slides>27</Slides>
  <Notes>0</Notes>
  <HiddenSlides>0</HiddenSlides>
  <MMClips>0</MMClips>
  <ScaleCrop>false</ScaleCrop>
  <HeadingPairs>
    <vt:vector size="8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27</vt:i4>
      </vt:variant>
      <vt:variant>
        <vt:lpstr>Apresentações personalizadas</vt:lpstr>
      </vt:variant>
      <vt:variant>
        <vt:i4>1</vt:i4>
      </vt:variant>
    </vt:vector>
  </HeadingPairs>
  <TitlesOfParts>
    <vt:vector size="34" baseType="lpstr">
      <vt:lpstr>Arial</vt:lpstr>
      <vt:lpstr>Calibri</vt:lpstr>
      <vt:lpstr>Franklin Gothic Book</vt:lpstr>
      <vt:lpstr>Franklin Gothic Medium</vt:lpstr>
      <vt:lpstr>Wingdings 2</vt:lpstr>
      <vt:lpstr>Viagem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personalizada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José Borges</dc:creator>
  <cp:lastModifiedBy>Paula Oliveira</cp:lastModifiedBy>
  <cp:revision>937</cp:revision>
  <dcterms:created xsi:type="dcterms:W3CDTF">2008-05-23T17:06:42Z</dcterms:created>
  <dcterms:modified xsi:type="dcterms:W3CDTF">2020-02-17T10:51:32Z</dcterms:modified>
</cp:coreProperties>
</file>