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297" r:id="rId3"/>
    <p:sldId id="345" r:id="rId4"/>
    <p:sldId id="346" r:id="rId5"/>
    <p:sldId id="347" r:id="rId6"/>
    <p:sldId id="348" r:id="rId7"/>
    <p:sldId id="349" r:id="rId8"/>
    <p:sldId id="350" r:id="rId9"/>
    <p:sldId id="351" r:id="rId10"/>
    <p:sldId id="352" r:id="rId11"/>
    <p:sldId id="353" r:id="rId12"/>
    <p:sldId id="354" r:id="rId13"/>
    <p:sldId id="355" r:id="rId14"/>
    <p:sldId id="356" r:id="rId15"/>
    <p:sldId id="357" r:id="rId16"/>
    <p:sldId id="358" r:id="rId17"/>
    <p:sldId id="359" r:id="rId18"/>
    <p:sldId id="360" r:id="rId19"/>
    <p:sldId id="361" r:id="rId20"/>
    <p:sldId id="362" r:id="rId21"/>
    <p:sldId id="363" r:id="rId22"/>
    <p:sldId id="344" r:id="rId23"/>
  </p:sldIdLst>
  <p:sldSz cx="9144000" cy="6858000" type="screen4x3"/>
  <p:notesSz cx="6858000" cy="9144000"/>
  <p:custDataLst>
    <p:tags r:id="rId25"/>
  </p:custDataLst>
  <p:defaultTextStyle>
    <a:defPPr>
      <a:defRPr lang="pt-P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851F7"/>
    <a:srgbClr val="56BBEF"/>
    <a:srgbClr val="FEF89E"/>
    <a:srgbClr val="AFCCED"/>
    <a:srgbClr val="75D6FB"/>
    <a:srgbClr val="61B321"/>
    <a:srgbClr val="7BF02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07" autoAdjust="0"/>
    <p:restoredTop sz="94660"/>
  </p:normalViewPr>
  <p:slideViewPr>
    <p:cSldViewPr snapToGrid="0" snapToObjects="1">
      <p:cViewPr>
        <p:scale>
          <a:sx n="90" d="100"/>
          <a:sy n="90" d="100"/>
        </p:scale>
        <p:origin x="-1008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23E1AD-14D0-2B47-A0B4-F78C274E2A3D}" type="datetimeFigureOut">
              <a:rPr lang="pt-PT" smtClean="0"/>
              <a:pPr/>
              <a:t>18-03-2020</a:t>
            </a:fld>
            <a:endParaRPr lang="pt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78E9D3-352F-AD4A-8D24-960783D6F4A9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4255734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8E9D3-352F-AD4A-8D24-960783D6F4A9}" type="slidenum">
              <a:rPr lang="pt-PT" smtClean="0"/>
              <a:pPr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9051458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487DE-6B66-DF46-8826-D978435E5EE7}" type="datetimeFigureOut">
              <a:rPr lang="pt-PT" smtClean="0"/>
              <a:pPr/>
              <a:t>18-03-2020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B3625-F0AF-AE4C-AC67-0BA879C1822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487DE-6B66-DF46-8826-D978435E5EE7}" type="datetimeFigureOut">
              <a:rPr lang="pt-PT" smtClean="0"/>
              <a:pPr/>
              <a:t>18-03-2020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B3625-F0AF-AE4C-AC67-0BA879C1822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487DE-6B66-DF46-8826-D978435E5EE7}" type="datetimeFigureOut">
              <a:rPr lang="pt-PT" smtClean="0"/>
              <a:pPr/>
              <a:t>18-03-2020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B3625-F0AF-AE4C-AC67-0BA879C1822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487DE-6B66-DF46-8826-D978435E5EE7}" type="datetimeFigureOut">
              <a:rPr lang="pt-PT" smtClean="0"/>
              <a:pPr/>
              <a:t>18-03-2020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B3625-F0AF-AE4C-AC67-0BA879C1822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487DE-6B66-DF46-8826-D978435E5EE7}" type="datetimeFigureOut">
              <a:rPr lang="pt-PT" smtClean="0"/>
              <a:pPr/>
              <a:t>18-03-2020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B3625-F0AF-AE4C-AC67-0BA879C1822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487DE-6B66-DF46-8826-D978435E5EE7}" type="datetimeFigureOut">
              <a:rPr lang="pt-PT" smtClean="0"/>
              <a:pPr/>
              <a:t>18-03-2020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B3625-F0AF-AE4C-AC67-0BA879C1822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487DE-6B66-DF46-8826-D978435E5EE7}" type="datetimeFigureOut">
              <a:rPr lang="pt-PT" smtClean="0"/>
              <a:pPr/>
              <a:t>18-03-2020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B3625-F0AF-AE4C-AC67-0BA879C1822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487DE-6B66-DF46-8826-D978435E5EE7}" type="datetimeFigureOut">
              <a:rPr lang="pt-PT" smtClean="0"/>
              <a:pPr/>
              <a:t>18-03-2020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B3625-F0AF-AE4C-AC67-0BA879C1822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487DE-6B66-DF46-8826-D978435E5EE7}" type="datetimeFigureOut">
              <a:rPr lang="pt-PT" smtClean="0"/>
              <a:pPr/>
              <a:t>18-03-2020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B3625-F0AF-AE4C-AC67-0BA879C1822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487DE-6B66-DF46-8826-D978435E5EE7}" type="datetimeFigureOut">
              <a:rPr lang="pt-PT" smtClean="0"/>
              <a:pPr/>
              <a:t>18-03-2020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B3625-F0AF-AE4C-AC67-0BA879C1822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487DE-6B66-DF46-8826-D978435E5EE7}" type="datetimeFigureOut">
              <a:rPr lang="pt-PT" smtClean="0"/>
              <a:pPr/>
              <a:t>18-03-2020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B3625-F0AF-AE4C-AC67-0BA879C1822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E487DE-6B66-DF46-8826-D978435E5EE7}" type="datetimeFigureOut">
              <a:rPr lang="pt-PT" smtClean="0"/>
              <a:pPr/>
              <a:t>18-03-2020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3B3625-F0AF-AE4C-AC67-0BA879C1822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9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otolia_34869283_M.jpg"/>
          <p:cNvPicPr>
            <a:picLocks noChangeAspect="1"/>
          </p:cNvPicPr>
          <p:nvPr/>
        </p:nvPicPr>
        <p:blipFill>
          <a:blip r:embed="rId3"/>
          <a:srcRect b="7551"/>
          <a:stretch>
            <a:fillRect/>
          </a:stretch>
        </p:blipFill>
        <p:spPr>
          <a:xfrm>
            <a:off x="0" y="0"/>
            <a:ext cx="9148282" cy="685800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0" y="2779889"/>
            <a:ext cx="9144000" cy="3872871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TextBox 8"/>
          <p:cNvSpPr txBox="1"/>
          <p:nvPr/>
        </p:nvSpPr>
        <p:spPr>
          <a:xfrm>
            <a:off x="1615136" y="3544216"/>
            <a:ext cx="7533146" cy="3108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3.1 – Atividade vulcânica</a:t>
            </a:r>
          </a:p>
          <a:p>
            <a:r>
              <a:rPr lang="pt-PT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3.2 – Formação de rochas magmáticas</a:t>
            </a:r>
          </a:p>
          <a:p>
            <a:r>
              <a:rPr lang="pt-PT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3.3 – Metamorfismo </a:t>
            </a:r>
          </a:p>
          <a:p>
            <a:r>
              <a:rPr lang="pt-PT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3.4 – Ciclo das rochas</a:t>
            </a:r>
            <a:endParaRPr lang="pt-PT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  <a:p>
            <a:r>
              <a:rPr lang="pt-PT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3.5 – Formações </a:t>
            </a:r>
            <a:r>
              <a:rPr lang="pt-PT" sz="2800" b="1" dirty="0" err="1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l</a:t>
            </a:r>
            <a:r>
              <a:rPr lang="pt-PT" sz="28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itológicas</a:t>
            </a:r>
            <a:r>
              <a:rPr lang="pt-PT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 em Portugal</a:t>
            </a:r>
          </a:p>
          <a:p>
            <a:r>
              <a:rPr lang="pt-PT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3.6 – Atividade sísmica</a:t>
            </a:r>
          </a:p>
          <a:p>
            <a:r>
              <a:rPr lang="pt-PT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3.7 – Estrutura interna da Terra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2815" y="1130300"/>
            <a:ext cx="8941185" cy="1246495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sz="39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Subdomínio 3:</a:t>
            </a:r>
          </a:p>
          <a:p>
            <a:r>
              <a:rPr lang="pt-PT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Consequências da dinâmica interna da Terra</a:t>
            </a:r>
            <a:endParaRPr lang="pt-PT" sz="36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3" name="Picture 2" descr="layout_1.png"/>
          <p:cNvPicPr>
            <a:picLocks noChangeAspect="1"/>
          </p:cNvPicPr>
          <p:nvPr/>
        </p:nvPicPr>
        <p:blipFill>
          <a:blip r:embed="rId4"/>
          <a:srcRect b="26022"/>
          <a:stretch>
            <a:fillRect/>
          </a:stretch>
        </p:blipFill>
        <p:spPr bwMode="auto">
          <a:xfrm>
            <a:off x="8598305" y="398766"/>
            <a:ext cx="394335" cy="394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layout_1.png"/>
          <p:cNvPicPr>
            <a:picLocks noChangeAspect="1"/>
          </p:cNvPicPr>
          <p:nvPr/>
        </p:nvPicPr>
        <p:blipFill>
          <a:blip r:embed="rId4"/>
          <a:srcRect t="74455" b="5830"/>
          <a:stretch>
            <a:fillRect/>
          </a:stretch>
        </p:blipFill>
        <p:spPr bwMode="auto">
          <a:xfrm>
            <a:off x="8527994" y="837837"/>
            <a:ext cx="591503" cy="157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4"/>
          <p:cNvSpPr/>
          <p:nvPr/>
        </p:nvSpPr>
        <p:spPr>
          <a:xfrm>
            <a:off x="353613" y="2873063"/>
            <a:ext cx="43315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3500" b="1" dirty="0" smtClean="0">
                <a:ln>
                  <a:solidFill>
                    <a:schemeClr val="tx1"/>
                  </a:solidFill>
                </a:ln>
                <a:solidFill>
                  <a:srgbClr val="7BF02C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Temáticas abordadas: </a:t>
            </a:r>
          </a:p>
        </p:txBody>
      </p:sp>
      <p:sp>
        <p:nvSpPr>
          <p:cNvPr id="17" name="Rectangle 4"/>
          <p:cNvSpPr>
            <a:spLocks/>
          </p:cNvSpPr>
          <p:nvPr/>
        </p:nvSpPr>
        <p:spPr bwMode="auto">
          <a:xfrm>
            <a:off x="254000" y="0"/>
            <a:ext cx="8872940" cy="11303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pt-PT" sz="4900" b="1">
                <a:solidFill>
                  <a:srgbClr val="7BF02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-108" charset="0"/>
                <a:ea typeface="Calibri" pitchFamily="-108" charset="0"/>
                <a:cs typeface="Calibri" pitchFamily="-108" charset="0"/>
                <a:sym typeface="Calibri" pitchFamily="-108" charset="0"/>
              </a:rPr>
              <a:t>Compreender </a:t>
            </a:r>
            <a:r>
              <a:rPr lang="pt-PT" sz="49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-108" charset="0"/>
                <a:ea typeface="Calibri" pitchFamily="-108" charset="0"/>
                <a:cs typeface="Calibri" pitchFamily="-108" charset="0"/>
                <a:sym typeface="Calibri" pitchFamily="-108" charset="0"/>
              </a:rPr>
              <a:t>a Terra </a:t>
            </a:r>
            <a:r>
              <a:rPr lang="pt-PT" sz="4900" b="1">
                <a:solidFill>
                  <a:srgbClr val="7BF02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-108" charset="0"/>
                <a:ea typeface="Calibri" pitchFamily="-108" charset="0"/>
                <a:cs typeface="Calibri" pitchFamily="-108" charset="0"/>
                <a:sym typeface="Calibri" pitchFamily="-108" charset="0"/>
              </a:rPr>
              <a:t>7</a:t>
            </a:r>
          </a:p>
        </p:txBody>
      </p:sp>
      <p:sp>
        <p:nvSpPr>
          <p:cNvPr id="16" name="Rectangle 15"/>
          <p:cNvSpPr>
            <a:spLocks noChangeAspect="1"/>
          </p:cNvSpPr>
          <p:nvPr/>
        </p:nvSpPr>
        <p:spPr>
          <a:xfrm>
            <a:off x="441679" y="3544216"/>
            <a:ext cx="1103318" cy="1100077"/>
          </a:xfrm>
          <a:prstGeom prst="rect">
            <a:avLst/>
          </a:prstGeom>
          <a:solidFill>
            <a:srgbClr val="61B321"/>
          </a:solidFill>
          <a:ln>
            <a:noFill/>
          </a:ln>
          <a:effectLst>
            <a:outerShdw blurRad="68580" dist="88900" dir="2820000" sx="102000" sy="102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0" name="TextBox 19"/>
          <p:cNvSpPr txBox="1"/>
          <p:nvPr/>
        </p:nvSpPr>
        <p:spPr>
          <a:xfrm>
            <a:off x="1003031" y="3779109"/>
            <a:ext cx="554823" cy="9079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pt-PT" sz="5300" b="1" dirty="0" smtClean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lang="pt-PT" sz="5300" b="1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1" name="TextBox 20"/>
          <p:cNvSpPr txBox="1"/>
          <p:nvPr/>
        </p:nvSpPr>
        <p:spPr>
          <a:xfrm rot="16200000">
            <a:off x="84090" y="3973033"/>
            <a:ext cx="11428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PT" sz="1400" dirty="0" smtClean="0">
                <a:solidFill>
                  <a:schemeClr val="bg1"/>
                </a:solidFill>
                <a:latin typeface="Arial"/>
                <a:cs typeface="Arial"/>
              </a:rPr>
              <a:t>Subdomínio</a:t>
            </a:r>
            <a:endParaRPr lang="pt-PT" sz="1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otolia_34869283_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54879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110459"/>
            <a:ext cx="9144000" cy="692497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39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Como avaliar um sismo?</a:t>
            </a:r>
            <a:endParaRPr lang="pt-PT" sz="39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8463" y="2021442"/>
            <a:ext cx="395241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1200"/>
              </a:spcAft>
            </a:pPr>
            <a:r>
              <a:rPr lang="pt-PT" sz="3000" b="1" dirty="0" smtClean="0">
                <a:latin typeface="Arial"/>
                <a:cs typeface="Arial"/>
              </a:rPr>
              <a:t>Isossistas</a:t>
            </a:r>
          </a:p>
          <a:p>
            <a:pPr indent="-342900">
              <a:spcAft>
                <a:spcPts val="1200"/>
              </a:spcAft>
            </a:pPr>
            <a:r>
              <a:rPr lang="pt-PT" sz="2400" dirty="0" smtClean="0">
                <a:latin typeface="Arial"/>
                <a:cs typeface="Arial"/>
              </a:rPr>
              <a:t>Curvas de </a:t>
            </a:r>
            <a:r>
              <a:rPr lang="pt-PT" sz="2400" b="1" dirty="0" smtClean="0">
                <a:solidFill>
                  <a:srgbClr val="61B321"/>
                </a:solidFill>
                <a:latin typeface="Arial"/>
                <a:cs typeface="Arial"/>
              </a:rPr>
              <a:t>igual </a:t>
            </a:r>
            <a:r>
              <a:rPr lang="pt-PT" sz="2400" dirty="0" smtClean="0">
                <a:latin typeface="Arial"/>
                <a:cs typeface="Arial"/>
              </a:rPr>
              <a:t>intensidade sísmica.</a:t>
            </a:r>
          </a:p>
          <a:p>
            <a:pPr indent="-342900">
              <a:spcAft>
                <a:spcPts val="1200"/>
              </a:spcAft>
            </a:pPr>
            <a:r>
              <a:rPr lang="pt-PT" sz="3000" b="1" dirty="0" smtClean="0">
                <a:latin typeface="Arial"/>
                <a:cs typeface="Arial"/>
              </a:rPr>
              <a:t>Carta de isossistas</a:t>
            </a:r>
          </a:p>
          <a:p>
            <a:pPr indent="-342900">
              <a:spcAft>
                <a:spcPts val="1200"/>
              </a:spcAft>
            </a:pPr>
            <a:r>
              <a:rPr lang="pt-PT" sz="2400" b="1" dirty="0" smtClean="0">
                <a:solidFill>
                  <a:srgbClr val="61B321"/>
                </a:solidFill>
                <a:latin typeface="Arial"/>
                <a:cs typeface="Arial"/>
              </a:rPr>
              <a:t>Carta topográfica</a:t>
            </a:r>
            <a:r>
              <a:rPr lang="pt-PT" sz="2400" dirty="0" smtClean="0">
                <a:latin typeface="Arial"/>
                <a:cs typeface="Arial"/>
              </a:rPr>
              <a:t>, onde se encontram representadas as isossistas de um dado sismo.</a:t>
            </a:r>
          </a:p>
        </p:txBody>
      </p:sp>
      <p:pic>
        <p:nvPicPr>
          <p:cNvPr id="9" name="Picture 8" descr="wegener.jpg"/>
          <p:cNvPicPr>
            <a:picLocks noChangeAspect="1"/>
          </p:cNvPicPr>
          <p:nvPr/>
        </p:nvPicPr>
        <p:blipFill>
          <a:blip r:embed="rId3"/>
          <a:srcRect l="15391" r="11062"/>
          <a:stretch>
            <a:fillRect/>
          </a:stretch>
        </p:blipFill>
        <p:spPr>
          <a:xfrm>
            <a:off x="4561471" y="1861817"/>
            <a:ext cx="4464272" cy="45035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26569872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otolia_34869283_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54879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110459"/>
            <a:ext cx="9144000" cy="692497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39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Como avaliar um sismo?</a:t>
            </a:r>
            <a:endParaRPr lang="pt-PT" sz="39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0298" y="1686662"/>
            <a:ext cx="892370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1200"/>
              </a:spcAft>
            </a:pPr>
            <a:r>
              <a:rPr lang="pt-PT" sz="3000" b="1" dirty="0">
                <a:latin typeface="Arial"/>
                <a:cs typeface="Arial"/>
              </a:rPr>
              <a:t>Escala </a:t>
            </a:r>
            <a:r>
              <a:rPr lang="pt-PT" sz="3000" b="1" dirty="0" err="1" smtClean="0">
                <a:latin typeface="Arial"/>
                <a:cs typeface="Arial"/>
              </a:rPr>
              <a:t>Macrossísmica</a:t>
            </a:r>
            <a:r>
              <a:rPr lang="pt-PT" sz="3000" b="1" dirty="0" smtClean="0">
                <a:latin typeface="Arial"/>
                <a:cs typeface="Arial"/>
              </a:rPr>
              <a:t> </a:t>
            </a:r>
            <a:r>
              <a:rPr lang="pt-PT" sz="3000" b="1" dirty="0">
                <a:latin typeface="Arial"/>
                <a:cs typeface="Arial"/>
              </a:rPr>
              <a:t>Europeia </a:t>
            </a:r>
          </a:p>
        </p:txBody>
      </p:sp>
      <p:sp>
        <p:nvSpPr>
          <p:cNvPr id="8" name="Rectangle 7"/>
          <p:cNvSpPr/>
          <p:nvPr/>
        </p:nvSpPr>
        <p:spPr>
          <a:xfrm>
            <a:off x="220298" y="2542228"/>
            <a:ext cx="8683813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1200"/>
              </a:spcAft>
              <a:buFont typeface="Arial"/>
              <a:buChar char="•"/>
            </a:pPr>
            <a:r>
              <a:rPr lang="pt-PT" sz="2400" dirty="0" smtClean="0">
                <a:latin typeface="Arial"/>
                <a:cs typeface="Arial"/>
              </a:rPr>
              <a:t>Revista </a:t>
            </a:r>
            <a:r>
              <a:rPr lang="pt-PT" sz="2400" dirty="0">
                <a:latin typeface="Arial"/>
                <a:cs typeface="Arial"/>
              </a:rPr>
              <a:t>pela </a:t>
            </a:r>
            <a:r>
              <a:rPr lang="pt-PT" sz="2400" dirty="0" smtClean="0">
                <a:latin typeface="Arial"/>
                <a:cs typeface="Arial"/>
              </a:rPr>
              <a:t>última </a:t>
            </a:r>
            <a:r>
              <a:rPr lang="pt-PT" sz="2400" dirty="0">
                <a:latin typeface="Arial"/>
                <a:cs typeface="Arial"/>
              </a:rPr>
              <a:t>vez em 1998 é, atualmente, a escala mais utilizada, pretendendo constituir um </a:t>
            </a:r>
            <a:r>
              <a:rPr lang="pt-PT" sz="2400" dirty="0" smtClean="0">
                <a:latin typeface="Arial"/>
                <a:cs typeface="Arial"/>
              </a:rPr>
              <a:t>padrão </a:t>
            </a:r>
            <a:r>
              <a:rPr lang="pt-PT" sz="2400" dirty="0">
                <a:latin typeface="Arial"/>
                <a:cs typeface="Arial"/>
              </a:rPr>
              <a:t>europeu para avaliar a intensidade de um sismo. </a:t>
            </a:r>
            <a:endParaRPr lang="pt-PT" sz="2400" dirty="0" smtClean="0">
              <a:latin typeface="Arial"/>
              <a:cs typeface="Arial"/>
            </a:endParaRPr>
          </a:p>
          <a:p>
            <a:pPr indent="-342900">
              <a:spcAft>
                <a:spcPts val="1200"/>
              </a:spcAft>
              <a:buFont typeface="Arial"/>
              <a:buChar char="•"/>
            </a:pPr>
            <a:r>
              <a:rPr lang="pt-PT" sz="2400" dirty="0" smtClean="0">
                <a:latin typeface="Arial"/>
                <a:cs typeface="Arial"/>
              </a:rPr>
              <a:t>A avaliação do efeito do sismo é em função da </a:t>
            </a:r>
            <a:r>
              <a:rPr lang="pt-PT" sz="2400" b="1" dirty="0" smtClean="0">
                <a:solidFill>
                  <a:srgbClr val="61B321"/>
                </a:solidFill>
                <a:latin typeface="Arial"/>
                <a:cs typeface="Arial"/>
              </a:rPr>
              <a:t>quantidade e gravidade dos estragos </a:t>
            </a:r>
            <a:r>
              <a:rPr lang="pt-PT" sz="2400" dirty="0" smtClean="0">
                <a:latin typeface="Arial"/>
                <a:cs typeface="Arial"/>
              </a:rPr>
              <a:t>por ele causados sobre as construções e a paisagem. </a:t>
            </a:r>
          </a:p>
          <a:p>
            <a:pPr indent="-342900">
              <a:spcAft>
                <a:spcPts val="1200"/>
              </a:spcAft>
              <a:buFont typeface="Arial"/>
              <a:buChar char="•"/>
            </a:pPr>
            <a:r>
              <a:rPr lang="pt-PT" sz="2400" dirty="0" smtClean="0">
                <a:latin typeface="Arial"/>
                <a:cs typeface="Arial"/>
              </a:rPr>
              <a:t>A vantagem do uso de uma escala tão subjetiva tem a ver com o facto de </a:t>
            </a:r>
            <a:r>
              <a:rPr lang="pt-PT" sz="2400" b="1" dirty="0" smtClean="0">
                <a:latin typeface="Arial"/>
                <a:cs typeface="Arial"/>
              </a:rPr>
              <a:t>permitir avaliar a intensidade </a:t>
            </a:r>
            <a:r>
              <a:rPr lang="pt-PT" sz="2400" dirty="0" smtClean="0">
                <a:latin typeface="Arial"/>
                <a:cs typeface="Arial"/>
              </a:rPr>
              <a:t>de um sismo com </a:t>
            </a:r>
            <a:r>
              <a:rPr lang="pt-PT" sz="2400" b="1" dirty="0" smtClean="0">
                <a:solidFill>
                  <a:srgbClr val="61B321"/>
                </a:solidFill>
                <a:latin typeface="Arial"/>
                <a:cs typeface="Arial"/>
              </a:rPr>
              <a:t>meios muito simples e económicos</a:t>
            </a:r>
            <a:r>
              <a:rPr lang="pt-PT" sz="2400" dirty="0" smtClean="0">
                <a:latin typeface="Arial"/>
                <a:cs typeface="Arial"/>
              </a:rPr>
              <a:t>, sem o recurso a qualquer instrumento. </a:t>
            </a:r>
          </a:p>
        </p:txBody>
      </p:sp>
    </p:spTree>
    <p:extLst>
      <p:ext uri="{BB962C8B-B14F-4D97-AF65-F5344CB8AC3E}">
        <p14:creationId xmlns:p14="http://schemas.microsoft.com/office/powerpoint/2010/main" xmlns="" val="19822544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  <p:bldP spid="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otolia_34869283_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54879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110459"/>
            <a:ext cx="9144000" cy="692497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39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Como avaliar um sismo?</a:t>
            </a:r>
            <a:endParaRPr lang="pt-PT" sz="39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21521" y="1509191"/>
            <a:ext cx="69058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1200"/>
              </a:spcAft>
            </a:pPr>
            <a:r>
              <a:rPr lang="pt-PT" sz="2400" b="1" dirty="0">
                <a:latin typeface="Arial"/>
                <a:cs typeface="Arial"/>
              </a:rPr>
              <a:t>Escala </a:t>
            </a:r>
            <a:r>
              <a:rPr lang="pt-PT" sz="2400" b="1" dirty="0" err="1">
                <a:latin typeface="Arial"/>
                <a:cs typeface="Arial"/>
              </a:rPr>
              <a:t>Macrossísmica</a:t>
            </a:r>
            <a:r>
              <a:rPr lang="pt-PT" sz="2400" b="1" dirty="0">
                <a:latin typeface="Arial"/>
                <a:cs typeface="Arial"/>
              </a:rPr>
              <a:t> Europeia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754"/>
          <a:stretch/>
        </p:blipFill>
        <p:spPr>
          <a:xfrm>
            <a:off x="168475" y="2081215"/>
            <a:ext cx="8862636" cy="6314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0362302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11111E-6 L -1.38889E-6 -0.2655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nvestigador.jpg"/>
          <p:cNvPicPr>
            <a:picLocks noChangeAspect="1"/>
          </p:cNvPicPr>
          <p:nvPr/>
        </p:nvPicPr>
        <p:blipFill>
          <a:blip r:embed="rId2"/>
          <a:srcRect b="6242"/>
          <a:stretch>
            <a:fillRect/>
          </a:stretch>
        </p:blipFill>
        <p:spPr>
          <a:xfrm>
            <a:off x="7245350" y="1535836"/>
            <a:ext cx="1898650" cy="2384440"/>
          </a:xfrm>
          <a:prstGeom prst="rect">
            <a:avLst/>
          </a:prstGeom>
        </p:spPr>
      </p:pic>
      <p:pic>
        <p:nvPicPr>
          <p:cNvPr id="7" name="Picture 6" descr="Fotolia_34869283_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54879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110459"/>
            <a:ext cx="9144000" cy="692497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39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Como avaliar um sismo?</a:t>
            </a:r>
            <a:endParaRPr lang="pt-PT" sz="39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0298" y="1686662"/>
            <a:ext cx="658303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1200"/>
              </a:spcAft>
            </a:pPr>
            <a:r>
              <a:rPr lang="pt-PT" sz="3000" b="1" smtClean="0">
                <a:latin typeface="Arial"/>
                <a:cs typeface="Arial"/>
              </a:rPr>
              <a:t>Escala de magnitudes de Richter</a:t>
            </a:r>
          </a:p>
        </p:txBody>
      </p:sp>
      <p:sp>
        <p:nvSpPr>
          <p:cNvPr id="8" name="Rectangle 7"/>
          <p:cNvSpPr/>
          <p:nvPr/>
        </p:nvSpPr>
        <p:spPr>
          <a:xfrm>
            <a:off x="233257" y="2280476"/>
            <a:ext cx="6570073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1200"/>
              </a:spcAft>
              <a:buFont typeface="Arial"/>
              <a:buChar char="•"/>
            </a:pPr>
            <a:r>
              <a:rPr lang="pt-PT" sz="2400" dirty="0" smtClean="0">
                <a:latin typeface="Arial"/>
                <a:cs typeface="Arial"/>
              </a:rPr>
              <a:t>Permite avaliar a </a:t>
            </a:r>
            <a:r>
              <a:rPr lang="pt-PT" sz="2400" b="1" dirty="0" smtClean="0">
                <a:solidFill>
                  <a:srgbClr val="61B321"/>
                </a:solidFill>
                <a:latin typeface="Arial"/>
                <a:cs typeface="Arial"/>
              </a:rPr>
              <a:t>energia libertada no foco</a:t>
            </a:r>
            <a:r>
              <a:rPr lang="pt-PT" sz="2400" dirty="0" smtClean="0">
                <a:latin typeface="Arial"/>
                <a:cs typeface="Arial"/>
              </a:rPr>
              <a:t>, durante um sismo, a partir de cálculos baseados no registo efetuado pelos sismógrafos.</a:t>
            </a:r>
          </a:p>
          <a:p>
            <a:pPr indent="-342900">
              <a:spcAft>
                <a:spcPts val="1200"/>
              </a:spcAft>
              <a:buFont typeface="Arial"/>
              <a:buChar char="•"/>
            </a:pPr>
            <a:r>
              <a:rPr lang="pt-PT" sz="2400" dirty="0" smtClean="0">
                <a:latin typeface="Arial"/>
                <a:cs typeface="Arial"/>
              </a:rPr>
              <a:t>	É uma </a:t>
            </a:r>
            <a:r>
              <a:rPr lang="pt-PT" sz="2400" b="1" dirty="0" smtClean="0">
                <a:latin typeface="Arial"/>
                <a:cs typeface="Arial"/>
              </a:rPr>
              <a:t>escala </a:t>
            </a:r>
            <a:r>
              <a:rPr lang="pt-PT" sz="2400" b="1" dirty="0" smtClean="0">
                <a:solidFill>
                  <a:srgbClr val="61B321"/>
                </a:solidFill>
                <a:latin typeface="Arial"/>
                <a:cs typeface="Arial"/>
              </a:rPr>
              <a:t>aberta</a:t>
            </a:r>
            <a:r>
              <a:rPr lang="pt-PT" sz="2400" dirty="0" smtClean="0">
                <a:latin typeface="Arial"/>
                <a:cs typeface="Arial"/>
              </a:rPr>
              <a:t>, mais exacta do que a escala de intensidades, já que esta determinação é efetuada por cálculos matemáticos, a partir dos sismogramas. </a:t>
            </a:r>
          </a:p>
          <a:p>
            <a:pPr indent="-342900">
              <a:spcAft>
                <a:spcPts val="1200"/>
              </a:spcAft>
              <a:buFont typeface="Arial"/>
              <a:buChar char="•"/>
            </a:pPr>
            <a:r>
              <a:rPr lang="pt-PT" sz="2400" dirty="0" smtClean="0">
                <a:latin typeface="Arial"/>
                <a:cs typeface="Arial"/>
              </a:rPr>
              <a:t>É </a:t>
            </a:r>
            <a:r>
              <a:rPr lang="pt-PT" sz="2400" b="1" dirty="0" smtClean="0">
                <a:latin typeface="Arial"/>
                <a:cs typeface="Arial"/>
              </a:rPr>
              <a:t>mais </a:t>
            </a:r>
            <a:r>
              <a:rPr lang="pt-PT" sz="2400" b="1" dirty="0" smtClean="0">
                <a:solidFill>
                  <a:srgbClr val="61B321"/>
                </a:solidFill>
                <a:latin typeface="Arial"/>
                <a:cs typeface="Arial"/>
              </a:rPr>
              <a:t>objetiva</a:t>
            </a:r>
            <a:r>
              <a:rPr lang="pt-PT" sz="2400" dirty="0" smtClean="0">
                <a:latin typeface="Arial"/>
                <a:cs typeface="Arial"/>
              </a:rPr>
              <a:t>, pois é independente dos observadores e do local de observação. </a:t>
            </a:r>
          </a:p>
        </p:txBody>
      </p:sp>
    </p:spTree>
    <p:extLst>
      <p:ext uri="{BB962C8B-B14F-4D97-AF65-F5344CB8AC3E}">
        <p14:creationId xmlns:p14="http://schemas.microsoft.com/office/powerpoint/2010/main" xmlns="" val="273399936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otolia_34869283_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54879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43619"/>
            <a:ext cx="9144000" cy="1292662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39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Qual a correlação aproximada da escala de intensidades e magnitudes?</a:t>
            </a:r>
            <a:endParaRPr lang="pt-PT" sz="39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3" t="1883" r="1261" b="2129"/>
          <a:stretch/>
        </p:blipFill>
        <p:spPr>
          <a:xfrm>
            <a:off x="1" y="1420981"/>
            <a:ext cx="9161004" cy="543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8745495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otolia_34869283_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54879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110459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39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Quais são os riscos dos sismos?</a:t>
            </a:r>
            <a:endParaRPr lang="pt-PT" sz="3900" b="1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0297" y="1660746"/>
            <a:ext cx="695883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1200"/>
              </a:spcAft>
            </a:pPr>
            <a:r>
              <a:rPr lang="pt-PT" sz="3000" b="1" smtClean="0">
                <a:latin typeface="Arial"/>
                <a:cs typeface="Arial"/>
              </a:rPr>
              <a:t>Exemplos de riscos diretos</a:t>
            </a:r>
          </a:p>
        </p:txBody>
      </p:sp>
      <p:pic>
        <p:nvPicPr>
          <p:cNvPr id="15" name="Picture 14" descr="arg_morfologicos.ps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63828">
            <a:off x="5908665" y="1645814"/>
            <a:ext cx="2795130" cy="18324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Rectangle 7"/>
          <p:cNvSpPr/>
          <p:nvPr/>
        </p:nvSpPr>
        <p:spPr>
          <a:xfrm>
            <a:off x="233257" y="2267518"/>
            <a:ext cx="8491999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600"/>
              </a:spcAft>
              <a:buFont typeface="Arial"/>
              <a:buChar char="•"/>
            </a:pPr>
            <a:r>
              <a:rPr lang="pt-PT" sz="2400" dirty="0" smtClean="0">
                <a:latin typeface="Arial"/>
                <a:cs typeface="Arial"/>
              </a:rPr>
              <a:t>Destruição de:</a:t>
            </a:r>
          </a:p>
          <a:p>
            <a:pPr lvl="2" indent="-342900">
              <a:spcAft>
                <a:spcPts val="600"/>
              </a:spcAft>
              <a:buFont typeface="Arial"/>
              <a:buChar char="•"/>
            </a:pPr>
            <a:r>
              <a:rPr lang="pt-PT" sz="2400" dirty="0" smtClean="0">
                <a:latin typeface="Arial"/>
                <a:cs typeface="Arial"/>
              </a:rPr>
              <a:t>edifícios;</a:t>
            </a:r>
          </a:p>
          <a:p>
            <a:pPr lvl="2" indent="-342900">
              <a:spcAft>
                <a:spcPts val="600"/>
              </a:spcAft>
              <a:buFont typeface="Arial"/>
              <a:buChar char="•"/>
            </a:pPr>
            <a:r>
              <a:rPr lang="pt-PT" sz="2400" dirty="0" smtClean="0">
                <a:latin typeface="Arial"/>
                <a:cs typeface="Arial"/>
              </a:rPr>
              <a:t>pontes;</a:t>
            </a:r>
          </a:p>
          <a:p>
            <a:pPr lvl="2" indent="-342900">
              <a:spcAft>
                <a:spcPts val="600"/>
              </a:spcAft>
              <a:buFont typeface="Arial"/>
              <a:buChar char="•"/>
            </a:pPr>
            <a:r>
              <a:rPr lang="pt-PT" sz="2400" dirty="0" smtClean="0">
                <a:latin typeface="Arial"/>
                <a:cs typeface="Arial"/>
              </a:rPr>
              <a:t>infraestruturas;</a:t>
            </a:r>
          </a:p>
          <a:p>
            <a:pPr lvl="2" indent="-342900">
              <a:spcAft>
                <a:spcPts val="600"/>
              </a:spcAft>
              <a:buFont typeface="Arial"/>
              <a:buChar char="•"/>
            </a:pPr>
            <a:r>
              <a:rPr lang="pt-PT" sz="2400" dirty="0" smtClean="0">
                <a:latin typeface="Arial"/>
                <a:cs typeface="Arial"/>
              </a:rPr>
              <a:t>linhas de comunicação. </a:t>
            </a:r>
          </a:p>
          <a:p>
            <a:pPr indent="-342900">
              <a:spcAft>
                <a:spcPts val="600"/>
              </a:spcAft>
              <a:buFont typeface="Arial"/>
              <a:buChar char="•"/>
            </a:pPr>
            <a:r>
              <a:rPr lang="pt-PT" sz="2400" dirty="0" smtClean="0">
                <a:latin typeface="Arial"/>
                <a:cs typeface="Arial"/>
              </a:rPr>
              <a:t>Desmoronamento de terras</a:t>
            </a:r>
          </a:p>
          <a:p>
            <a:pPr indent="-342900">
              <a:spcAft>
                <a:spcPts val="600"/>
              </a:spcAft>
              <a:buFont typeface="Arial"/>
              <a:buChar char="•"/>
            </a:pPr>
            <a:r>
              <a:rPr lang="pt-PT" sz="2400" dirty="0" smtClean="0">
                <a:latin typeface="Arial"/>
                <a:cs typeface="Arial"/>
              </a:rPr>
              <a:t>Liquefação de terrenos</a:t>
            </a:r>
          </a:p>
          <a:p>
            <a:pPr indent="-342900">
              <a:spcAft>
                <a:spcPts val="600"/>
              </a:spcAft>
              <a:buFont typeface="Arial"/>
              <a:buChar char="•"/>
            </a:pPr>
            <a:r>
              <a:rPr lang="pt-PT" sz="2400" dirty="0" smtClean="0">
                <a:latin typeface="Arial"/>
                <a:cs typeface="Arial"/>
              </a:rPr>
              <a:t>Tsunamis</a:t>
            </a:r>
          </a:p>
          <a:p>
            <a:pPr indent="-342900">
              <a:spcAft>
                <a:spcPts val="600"/>
              </a:spcAft>
              <a:buFont typeface="Arial"/>
              <a:buChar char="•"/>
            </a:pPr>
            <a:r>
              <a:rPr lang="pt-PT" sz="2400" dirty="0" smtClean="0">
                <a:latin typeface="Arial"/>
                <a:cs typeface="Arial"/>
              </a:rPr>
              <a:t>Perda de vidas humanas</a:t>
            </a:r>
          </a:p>
        </p:txBody>
      </p:sp>
      <p:pic>
        <p:nvPicPr>
          <p:cNvPr id="11" name="Picture 10" descr="arg_morfologicos.ps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0253" y="3147816"/>
            <a:ext cx="2674321" cy="21046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1" descr="arg_morfologicos.ps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890455">
            <a:off x="6052284" y="4536423"/>
            <a:ext cx="2631578" cy="17552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98472535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  <p:bldP spid="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otolia_34869283_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54879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110459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39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Quais são os riscos dos sismos?</a:t>
            </a:r>
            <a:endParaRPr lang="pt-PT" sz="3900" b="1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0297" y="1660746"/>
            <a:ext cx="695883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1200"/>
              </a:spcAft>
            </a:pPr>
            <a:r>
              <a:rPr lang="pt-PT" sz="3000" b="1" smtClean="0">
                <a:latin typeface="Arial"/>
                <a:cs typeface="Arial"/>
              </a:rPr>
              <a:t>Exemplos de riscos indiretos</a:t>
            </a:r>
          </a:p>
        </p:txBody>
      </p:sp>
      <p:sp>
        <p:nvSpPr>
          <p:cNvPr id="8" name="Rectangle 7"/>
          <p:cNvSpPr/>
          <p:nvPr/>
        </p:nvSpPr>
        <p:spPr>
          <a:xfrm>
            <a:off x="233258" y="2319350"/>
            <a:ext cx="507982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1200"/>
              </a:spcAft>
              <a:buFont typeface="Arial"/>
              <a:buChar char="•"/>
            </a:pPr>
            <a:r>
              <a:rPr lang="pt-PT" sz="2400" dirty="0" smtClean="0">
                <a:latin typeface="Arial"/>
                <a:cs typeface="Arial"/>
              </a:rPr>
              <a:t>Propagação de incêndios</a:t>
            </a:r>
          </a:p>
          <a:p>
            <a:pPr indent="-342900">
              <a:spcAft>
                <a:spcPts val="1200"/>
              </a:spcAft>
              <a:buFont typeface="Arial"/>
              <a:buChar char="•"/>
            </a:pPr>
            <a:r>
              <a:rPr lang="pt-PT" sz="2400" dirty="0" smtClean="0">
                <a:latin typeface="Arial"/>
                <a:cs typeface="Arial"/>
              </a:rPr>
              <a:t>Doenças</a:t>
            </a:r>
          </a:p>
        </p:txBody>
      </p:sp>
      <p:pic>
        <p:nvPicPr>
          <p:cNvPr id="9" name="Picture 8" descr="Imagem 2.png"/>
          <p:cNvPicPr>
            <a:picLocks noChangeAspect="1"/>
          </p:cNvPicPr>
          <p:nvPr/>
        </p:nvPicPr>
        <p:blipFill>
          <a:blip r:embed="rId3">
            <a:lum bright="2000" contrast="3000"/>
          </a:blip>
          <a:stretch>
            <a:fillRect/>
          </a:stretch>
        </p:blipFill>
        <p:spPr>
          <a:xfrm>
            <a:off x="1539580" y="3282866"/>
            <a:ext cx="7604420" cy="3575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760551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otolia_34869283_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54879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110459"/>
            <a:ext cx="9144000" cy="1292662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39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De que forma podemos garantir a proteção das populações em caso de sismo?</a:t>
            </a:r>
            <a:endParaRPr lang="pt-PT" sz="3900" b="1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0297" y="1660746"/>
            <a:ext cx="869530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1200"/>
              </a:spcAft>
            </a:pPr>
            <a:r>
              <a:rPr lang="pt-PT" sz="3000" b="1" dirty="0" smtClean="0">
                <a:latin typeface="Arial"/>
                <a:cs typeface="Arial"/>
              </a:rPr>
              <a:t>O risco sísmico encontra-se associado à:</a:t>
            </a:r>
          </a:p>
        </p:txBody>
      </p:sp>
      <p:sp>
        <p:nvSpPr>
          <p:cNvPr id="8" name="Rectangle 7"/>
          <p:cNvSpPr/>
          <p:nvPr/>
        </p:nvSpPr>
        <p:spPr>
          <a:xfrm>
            <a:off x="233257" y="2319350"/>
            <a:ext cx="8436129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1200"/>
              </a:spcAft>
              <a:buFont typeface="Arial"/>
              <a:buChar char="•"/>
            </a:pPr>
            <a:r>
              <a:rPr lang="pt-PT" sz="2400" dirty="0" smtClean="0">
                <a:latin typeface="Arial"/>
                <a:cs typeface="Arial"/>
              </a:rPr>
              <a:t>localização, em termos tectónicos, da região;</a:t>
            </a:r>
          </a:p>
          <a:p>
            <a:pPr indent="-342900">
              <a:spcAft>
                <a:spcPts val="1200"/>
              </a:spcAft>
              <a:buFont typeface="Arial"/>
              <a:buChar char="•"/>
            </a:pPr>
            <a:r>
              <a:rPr lang="pt-PT" sz="2400" dirty="0" smtClean="0">
                <a:latin typeface="Arial"/>
                <a:cs typeface="Arial"/>
              </a:rPr>
              <a:t>vulnerabilidade da região;</a:t>
            </a:r>
          </a:p>
          <a:p>
            <a:pPr indent="-342900">
              <a:spcAft>
                <a:spcPts val="1200"/>
              </a:spcAft>
              <a:buFont typeface="Arial"/>
              <a:buChar char="•"/>
            </a:pPr>
            <a:r>
              <a:rPr lang="pt-PT" sz="2400" dirty="0" smtClean="0">
                <a:latin typeface="Arial"/>
                <a:cs typeface="Arial"/>
              </a:rPr>
              <a:t>litologia da região. </a:t>
            </a:r>
          </a:p>
        </p:txBody>
      </p:sp>
      <p:pic>
        <p:nvPicPr>
          <p:cNvPr id="11" name="Picture 10" descr="arg_morfologicos.ps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63828">
            <a:off x="6019006" y="3214026"/>
            <a:ext cx="2747341" cy="18324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1" descr="arg_morfologicos.ps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5319" y="4385943"/>
            <a:ext cx="2674321" cy="17901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12" descr="arg_morfologicos.ps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60411">
            <a:off x="1087260" y="4410257"/>
            <a:ext cx="2623323" cy="17552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78758311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  <p:bldP spid="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rg_morfologicos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60411">
            <a:off x="2920023" y="4414049"/>
            <a:ext cx="2623323" cy="17476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Fotolia_34869283_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54879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110459"/>
            <a:ext cx="9144000" cy="1292662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39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De que forma podemos garantir a proteção das populações em caso de sismo?</a:t>
            </a:r>
            <a:endParaRPr lang="pt-PT" sz="3900" b="1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0297" y="1660746"/>
            <a:ext cx="869530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1200"/>
              </a:spcAft>
            </a:pPr>
            <a:r>
              <a:rPr lang="pt-PT" sz="3000" b="1" dirty="0" smtClean="0">
                <a:latin typeface="Arial"/>
                <a:cs typeface="Arial"/>
              </a:rPr>
              <a:t>Medidas de prevenção :</a:t>
            </a:r>
          </a:p>
        </p:txBody>
      </p:sp>
      <p:sp>
        <p:nvSpPr>
          <p:cNvPr id="8" name="Rectangle 7"/>
          <p:cNvSpPr/>
          <p:nvPr/>
        </p:nvSpPr>
        <p:spPr>
          <a:xfrm>
            <a:off x="233257" y="2319350"/>
            <a:ext cx="8436129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1200"/>
              </a:spcAft>
              <a:buFont typeface="Arial"/>
              <a:buChar char="•"/>
            </a:pPr>
            <a:r>
              <a:rPr lang="pt-PT" sz="2400" dirty="0" smtClean="0">
                <a:latin typeface="Arial"/>
                <a:cs typeface="Arial"/>
              </a:rPr>
              <a:t>Construção antissísmica ou </a:t>
            </a:r>
            <a:r>
              <a:rPr lang="pt-PT" sz="2400" dirty="0" err="1" smtClean="0">
                <a:latin typeface="Arial"/>
                <a:cs typeface="Arial"/>
              </a:rPr>
              <a:t>parassísmica</a:t>
            </a:r>
            <a:endParaRPr lang="pt-PT" sz="2400" dirty="0" smtClean="0">
              <a:latin typeface="Arial"/>
              <a:cs typeface="Arial"/>
            </a:endParaRPr>
          </a:p>
          <a:p>
            <a:pPr indent="-342900">
              <a:spcAft>
                <a:spcPts val="1200"/>
              </a:spcAft>
              <a:buFont typeface="Arial"/>
              <a:buChar char="•"/>
            </a:pPr>
            <a:r>
              <a:rPr lang="pt-PT" sz="2400" dirty="0" smtClean="0">
                <a:latin typeface="Arial"/>
                <a:cs typeface="Arial"/>
              </a:rPr>
              <a:t>Barreiras </a:t>
            </a:r>
            <a:r>
              <a:rPr lang="pt-PT" sz="2400" dirty="0" err="1" smtClean="0">
                <a:latin typeface="Arial"/>
                <a:cs typeface="Arial"/>
              </a:rPr>
              <a:t>anti-tsunami</a:t>
            </a:r>
            <a:endParaRPr lang="pt-PT" sz="2400" dirty="0" smtClean="0">
              <a:latin typeface="Arial"/>
              <a:cs typeface="Arial"/>
            </a:endParaRPr>
          </a:p>
          <a:p>
            <a:pPr indent="-342900">
              <a:spcAft>
                <a:spcPts val="1200"/>
              </a:spcAft>
              <a:buFont typeface="Arial"/>
              <a:buChar char="•"/>
            </a:pPr>
            <a:r>
              <a:rPr lang="pt-PT" sz="2400" dirty="0">
                <a:latin typeface="Arial"/>
                <a:cs typeface="Arial"/>
              </a:rPr>
              <a:t>M</a:t>
            </a:r>
            <a:r>
              <a:rPr lang="pt-PT" sz="2400" dirty="0" smtClean="0">
                <a:latin typeface="Arial"/>
                <a:cs typeface="Arial"/>
              </a:rPr>
              <a:t>elhor planeamento urbano</a:t>
            </a:r>
          </a:p>
        </p:txBody>
      </p:sp>
      <p:pic>
        <p:nvPicPr>
          <p:cNvPr id="11" name="Picture 10" descr="arg_morfologicos.ps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063828">
            <a:off x="546939" y="4317904"/>
            <a:ext cx="2443302" cy="18324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1" descr="arg_morfologicos.ps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0224" y="3931119"/>
            <a:ext cx="1344223" cy="17901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13" descr="arg_morfologicos.psd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296211">
            <a:off x="6515065" y="3356407"/>
            <a:ext cx="1239976" cy="18324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 descr="arg_morfologicos.psd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063828">
            <a:off x="7623837" y="2403113"/>
            <a:ext cx="1221651" cy="18324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8761323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  <p:bldP spid="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otolia_34869283_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22998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-23221"/>
            <a:ext cx="9144000" cy="1292662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39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Que comportamentos assumir antes, durante e após um sismo?</a:t>
            </a:r>
            <a:endParaRPr lang="pt-PT" sz="39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5" name="Picture 14" descr="Imagem 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29988"/>
            <a:ext cx="4596287" cy="5627918"/>
          </a:xfrm>
          <a:prstGeom prst="rect">
            <a:avLst/>
          </a:prstGeom>
        </p:spPr>
      </p:pic>
      <p:pic>
        <p:nvPicPr>
          <p:cNvPr id="16" name="Picture 15" descr="Imagem 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4900" y="1229894"/>
            <a:ext cx="4789100" cy="562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9829566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50" t="1640" r="17342" b="12223"/>
          <a:stretch/>
        </p:blipFill>
        <p:spPr>
          <a:xfrm>
            <a:off x="-8337" y="18932"/>
            <a:ext cx="9152338" cy="683906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-8337" y="5242887"/>
            <a:ext cx="91269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0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3.6 – </a:t>
            </a:r>
            <a:r>
              <a:rPr lang="pt-PT" sz="4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Atividade </a:t>
            </a:r>
            <a:r>
              <a:rPr lang="pt-PT" sz="40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sísmica</a:t>
            </a:r>
            <a:endParaRPr lang="pt-PT" sz="40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3" name="Picture 2" descr="layout_1.png"/>
          <p:cNvPicPr>
            <a:picLocks noChangeAspect="1"/>
          </p:cNvPicPr>
          <p:nvPr/>
        </p:nvPicPr>
        <p:blipFill>
          <a:blip r:embed="rId3"/>
          <a:srcRect b="26022"/>
          <a:stretch>
            <a:fillRect/>
          </a:stretch>
        </p:blipFill>
        <p:spPr bwMode="auto">
          <a:xfrm>
            <a:off x="8566871" y="6173509"/>
            <a:ext cx="394335" cy="394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layout_1.png"/>
          <p:cNvPicPr>
            <a:picLocks noChangeAspect="1"/>
          </p:cNvPicPr>
          <p:nvPr/>
        </p:nvPicPr>
        <p:blipFill>
          <a:blip r:embed="rId3"/>
          <a:srcRect t="74455" b="5830"/>
          <a:stretch>
            <a:fillRect/>
          </a:stretch>
        </p:blipFill>
        <p:spPr bwMode="auto">
          <a:xfrm>
            <a:off x="8496560" y="6612580"/>
            <a:ext cx="591503" cy="157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4"/>
          <p:cNvSpPr>
            <a:spLocks/>
          </p:cNvSpPr>
          <p:nvPr/>
        </p:nvSpPr>
        <p:spPr bwMode="auto">
          <a:xfrm>
            <a:off x="254000" y="0"/>
            <a:ext cx="8872940" cy="11303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pt-PT" sz="4900" b="1" dirty="0">
                <a:solidFill>
                  <a:srgbClr val="7BF02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-108" charset="0"/>
                <a:ea typeface="Calibri" pitchFamily="-108" charset="0"/>
                <a:cs typeface="Calibri" pitchFamily="-108" charset="0"/>
                <a:sym typeface="Calibri" pitchFamily="-108" charset="0"/>
              </a:rPr>
              <a:t>Compreender </a:t>
            </a:r>
            <a:r>
              <a:rPr lang="pt-PT" sz="49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-108" charset="0"/>
                <a:ea typeface="Calibri" pitchFamily="-108" charset="0"/>
                <a:cs typeface="Calibri" pitchFamily="-108" charset="0"/>
                <a:sym typeface="Calibri" pitchFamily="-108" charset="0"/>
              </a:rPr>
              <a:t>a Terra </a:t>
            </a:r>
            <a:r>
              <a:rPr lang="pt-PT" sz="4900" b="1" dirty="0">
                <a:solidFill>
                  <a:srgbClr val="7BF02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-108" charset="0"/>
                <a:ea typeface="Calibri" pitchFamily="-108" charset="0"/>
                <a:cs typeface="Calibri" pitchFamily="-108" charset="0"/>
                <a:sym typeface="Calibri" pitchFamily="-108" charset="0"/>
              </a:rPr>
              <a:t>7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6427914"/>
            <a:ext cx="2892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>
                <a:solidFill>
                  <a:srgbClr val="FFFFFF"/>
                </a:solidFill>
              </a:rPr>
              <a:t>Sismo de Angra do Heroísmo </a:t>
            </a:r>
            <a:endParaRPr lang="pt-PT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60411">
            <a:off x="6130695" y="2952962"/>
            <a:ext cx="2742990" cy="20572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Fotolia_34869283_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54879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110459"/>
            <a:ext cx="9144000" cy="1323439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39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Quais os principais </a:t>
            </a:r>
            <a:r>
              <a:rPr lang="pt-PT" sz="39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episódios sísmicos </a:t>
            </a:r>
            <a:r>
              <a:rPr lang="pt-PT" sz="39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que existiram em Portugal?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20297" y="1660746"/>
            <a:ext cx="869530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1200"/>
              </a:spcAft>
            </a:pPr>
            <a:r>
              <a:rPr lang="pt-PT" sz="3000" b="1" dirty="0" smtClean="0">
                <a:latin typeface="Arial"/>
                <a:cs typeface="Arial"/>
              </a:rPr>
              <a:t>Foram vários os episódios sísmicos que existiram em Portugal, entre os quais:</a:t>
            </a:r>
          </a:p>
        </p:txBody>
      </p:sp>
      <p:sp>
        <p:nvSpPr>
          <p:cNvPr id="8" name="Rectangle 7"/>
          <p:cNvSpPr/>
          <p:nvPr/>
        </p:nvSpPr>
        <p:spPr>
          <a:xfrm>
            <a:off x="220297" y="2814590"/>
            <a:ext cx="610148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1200"/>
              </a:spcAft>
              <a:buFont typeface="Arial"/>
              <a:buChar char="•"/>
            </a:pPr>
            <a:r>
              <a:rPr lang="pt-PT" sz="2000" b="1" dirty="0">
                <a:solidFill>
                  <a:srgbClr val="61B321"/>
                </a:solidFill>
                <a:latin typeface="Arial"/>
                <a:cs typeface="Arial"/>
              </a:rPr>
              <a:t>Sismo de 1755 </a:t>
            </a:r>
            <a:r>
              <a:rPr lang="pt-PT" sz="2000" dirty="0">
                <a:latin typeface="Arial"/>
                <a:cs typeface="Arial"/>
              </a:rPr>
              <a:t>– sentido em toda a </a:t>
            </a:r>
            <a:r>
              <a:rPr lang="pt-PT" sz="2000" b="1" dirty="0" smtClean="0">
                <a:latin typeface="Arial"/>
                <a:cs typeface="Arial"/>
              </a:rPr>
              <a:t>Península</a:t>
            </a:r>
            <a:r>
              <a:rPr lang="pt-PT" sz="2000" dirty="0" smtClean="0">
                <a:latin typeface="Arial"/>
                <a:cs typeface="Arial"/>
              </a:rPr>
              <a:t> </a:t>
            </a:r>
            <a:r>
              <a:rPr lang="pt-PT" sz="2000" b="1" dirty="0" smtClean="0">
                <a:latin typeface="Arial"/>
                <a:cs typeface="Arial"/>
              </a:rPr>
              <a:t>Ibérica</a:t>
            </a:r>
            <a:r>
              <a:rPr lang="pt-PT" sz="2000" dirty="0" smtClean="0">
                <a:latin typeface="Arial"/>
                <a:cs typeface="Arial"/>
              </a:rPr>
              <a:t>, </a:t>
            </a:r>
            <a:r>
              <a:rPr lang="pt-PT" sz="2000" dirty="0">
                <a:latin typeface="Arial"/>
                <a:cs typeface="Arial"/>
              </a:rPr>
              <a:t>provocou estragos no </a:t>
            </a:r>
            <a:r>
              <a:rPr lang="pt-PT" sz="2000" b="1" dirty="0">
                <a:latin typeface="Arial"/>
                <a:cs typeface="Arial"/>
              </a:rPr>
              <a:t>Algarve</a:t>
            </a:r>
            <a:r>
              <a:rPr lang="pt-PT" sz="2000" dirty="0">
                <a:latin typeface="Arial"/>
                <a:cs typeface="Arial"/>
              </a:rPr>
              <a:t> e em </a:t>
            </a:r>
            <a:r>
              <a:rPr lang="pt-PT" sz="2000" b="1" dirty="0">
                <a:latin typeface="Arial"/>
                <a:cs typeface="Arial"/>
              </a:rPr>
              <a:t>Lisboa</a:t>
            </a:r>
            <a:r>
              <a:rPr lang="pt-PT" sz="2000" dirty="0">
                <a:latin typeface="Arial"/>
                <a:cs typeface="Arial"/>
              </a:rPr>
              <a:t>, sendo seguido por um tsunami. </a:t>
            </a:r>
          </a:p>
          <a:p>
            <a:pPr indent="-342900">
              <a:spcAft>
                <a:spcPts val="1200"/>
              </a:spcAft>
              <a:buFont typeface="Arial"/>
              <a:buChar char="•"/>
            </a:pPr>
            <a:r>
              <a:rPr lang="pt-PT" sz="2000" b="1" dirty="0">
                <a:solidFill>
                  <a:srgbClr val="61B321"/>
                </a:solidFill>
                <a:latin typeface="Arial"/>
                <a:cs typeface="Arial"/>
              </a:rPr>
              <a:t>Sismo de 1980 </a:t>
            </a:r>
            <a:r>
              <a:rPr lang="pt-PT" sz="2000" dirty="0">
                <a:latin typeface="Arial"/>
                <a:cs typeface="Arial"/>
              </a:rPr>
              <a:t>– a 1 de janeiro, um sismo de magnitude de 7,2 destruiu</a:t>
            </a:r>
            <a:r>
              <a:rPr lang="pt-PT" sz="2000" b="1" dirty="0">
                <a:latin typeface="Arial"/>
                <a:cs typeface="Arial"/>
              </a:rPr>
              <a:t> Angra do </a:t>
            </a:r>
            <a:r>
              <a:rPr lang="pt-PT" sz="2000" b="1" dirty="0" smtClean="0">
                <a:latin typeface="Arial"/>
                <a:cs typeface="Arial"/>
              </a:rPr>
              <a:t>Heroísmo</a:t>
            </a:r>
            <a:r>
              <a:rPr lang="pt-PT" sz="2000" dirty="0" smtClean="0">
                <a:latin typeface="Arial"/>
                <a:cs typeface="Arial"/>
              </a:rPr>
              <a:t>.</a:t>
            </a:r>
          </a:p>
          <a:p>
            <a:pPr indent="-342900">
              <a:spcAft>
                <a:spcPts val="1200"/>
              </a:spcAft>
              <a:buFont typeface="Arial"/>
              <a:buChar char="•"/>
            </a:pPr>
            <a:r>
              <a:rPr lang="pt-PT" sz="2000" b="1" dirty="0" smtClean="0">
                <a:solidFill>
                  <a:srgbClr val="61B321"/>
                </a:solidFill>
                <a:latin typeface="Arial"/>
                <a:cs typeface="Arial"/>
              </a:rPr>
              <a:t>Sismo de 1998</a:t>
            </a:r>
            <a:r>
              <a:rPr lang="pt-PT" sz="2000" dirty="0">
                <a:latin typeface="Arial"/>
                <a:cs typeface="Arial"/>
              </a:rPr>
              <a:t>– </a:t>
            </a:r>
            <a:r>
              <a:rPr lang="pt-PT" sz="2000" dirty="0" smtClean="0">
                <a:latin typeface="Arial"/>
                <a:cs typeface="Arial"/>
              </a:rPr>
              <a:t>a 9 de julho</a:t>
            </a:r>
            <a:r>
              <a:rPr lang="pt-PT" sz="2000" dirty="0">
                <a:latin typeface="Arial"/>
                <a:cs typeface="Arial"/>
              </a:rPr>
              <a:t>, nos </a:t>
            </a:r>
            <a:r>
              <a:rPr lang="pt-PT" sz="2000" b="1" dirty="0" smtClean="0">
                <a:latin typeface="Arial"/>
                <a:cs typeface="Arial"/>
              </a:rPr>
              <a:t>Açores</a:t>
            </a:r>
            <a:r>
              <a:rPr lang="pt-PT" sz="2000" dirty="0" smtClean="0">
                <a:latin typeface="Arial"/>
                <a:cs typeface="Arial"/>
              </a:rPr>
              <a:t>, </a:t>
            </a:r>
            <a:r>
              <a:rPr lang="pt-PT" sz="2000" dirty="0">
                <a:latin typeface="Arial"/>
                <a:cs typeface="Arial"/>
              </a:rPr>
              <a:t>um sismo de </a:t>
            </a:r>
            <a:r>
              <a:rPr lang="pt-PT" sz="2000" dirty="0" smtClean="0">
                <a:latin typeface="Arial"/>
                <a:cs typeface="Arial"/>
              </a:rPr>
              <a:t>magnitude </a:t>
            </a:r>
            <a:r>
              <a:rPr lang="pt-PT" sz="2000" dirty="0">
                <a:latin typeface="Arial"/>
                <a:cs typeface="Arial"/>
              </a:rPr>
              <a:t>5,8 deu origem a uma vasta </a:t>
            </a:r>
            <a:r>
              <a:rPr lang="pt-PT" sz="2000" dirty="0" smtClean="0">
                <a:latin typeface="Arial"/>
                <a:cs typeface="Arial"/>
              </a:rPr>
              <a:t>destruição </a:t>
            </a:r>
            <a:r>
              <a:rPr lang="pt-PT" sz="2000" dirty="0">
                <a:latin typeface="Arial"/>
                <a:cs typeface="Arial"/>
              </a:rPr>
              <a:t>e provocou 9 mortes, mais de uma centena de feridos e milhares de desalojados.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063828">
            <a:off x="6438302" y="4722185"/>
            <a:ext cx="2443302" cy="16343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11449610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  <p:bldP spid="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otolia_34869283_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54879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110459"/>
            <a:ext cx="9144000" cy="1323439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39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Quais os principais </a:t>
            </a:r>
            <a:r>
              <a:rPr lang="pt-PT" sz="39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episódios sísmicos </a:t>
            </a:r>
            <a:r>
              <a:rPr lang="pt-PT" sz="39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que existiram em Portugal?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20297" y="1660746"/>
            <a:ext cx="869530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1200"/>
              </a:spcAft>
            </a:pPr>
            <a:r>
              <a:rPr lang="pt-PT" sz="3000" b="1" dirty="0" smtClean="0">
                <a:latin typeface="Arial"/>
                <a:cs typeface="Arial"/>
              </a:rPr>
              <a:t>Cartas de risco sísmico</a:t>
            </a:r>
          </a:p>
        </p:txBody>
      </p:sp>
      <p:sp>
        <p:nvSpPr>
          <p:cNvPr id="8" name="Rectangle 7"/>
          <p:cNvSpPr/>
          <p:nvPr/>
        </p:nvSpPr>
        <p:spPr>
          <a:xfrm>
            <a:off x="220298" y="2504145"/>
            <a:ext cx="538181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1200"/>
              </a:spcAft>
              <a:buFont typeface="Arial"/>
              <a:buChar char="•"/>
            </a:pPr>
            <a:r>
              <a:rPr lang="pt-PT" sz="2000" dirty="0" smtClean="0">
                <a:latin typeface="Arial"/>
                <a:cs typeface="Arial"/>
              </a:rPr>
              <a:t>A </a:t>
            </a:r>
            <a:r>
              <a:rPr lang="pt-PT" sz="2000" b="1" dirty="0">
                <a:latin typeface="Arial"/>
                <a:cs typeface="Arial"/>
              </a:rPr>
              <a:t>carta de intensidades </a:t>
            </a:r>
            <a:r>
              <a:rPr lang="pt-PT" sz="2000" b="1" dirty="0" smtClean="0">
                <a:latin typeface="Arial"/>
                <a:cs typeface="Arial"/>
              </a:rPr>
              <a:t>máximas </a:t>
            </a:r>
            <a:r>
              <a:rPr lang="pt-PT" sz="2000" dirty="0">
                <a:latin typeface="Arial"/>
                <a:cs typeface="Arial"/>
              </a:rPr>
              <a:t>representa o maior grau de </a:t>
            </a:r>
            <a:r>
              <a:rPr lang="pt-PT" sz="2000" dirty="0" smtClean="0">
                <a:latin typeface="Arial"/>
                <a:cs typeface="Arial"/>
              </a:rPr>
              <a:t>intensidade </a:t>
            </a:r>
            <a:r>
              <a:rPr lang="pt-PT" sz="2000" dirty="0">
                <a:latin typeface="Arial"/>
                <a:cs typeface="Arial"/>
              </a:rPr>
              <a:t>sentido em cada </a:t>
            </a:r>
            <a:r>
              <a:rPr lang="pt-PT" sz="2000" dirty="0" smtClean="0">
                <a:latin typeface="Arial"/>
                <a:cs typeface="Arial"/>
              </a:rPr>
              <a:t>região </a:t>
            </a:r>
            <a:r>
              <a:rPr lang="pt-PT" sz="2000" dirty="0">
                <a:latin typeface="Arial"/>
                <a:cs typeface="Arial"/>
              </a:rPr>
              <a:t>de Portugal, tendo em conta todos os sismos ocorridos </a:t>
            </a:r>
            <a:r>
              <a:rPr lang="pt-PT" sz="2000" dirty="0" smtClean="0">
                <a:latin typeface="Arial"/>
                <a:cs typeface="Arial"/>
              </a:rPr>
              <a:t>até </a:t>
            </a:r>
            <a:r>
              <a:rPr lang="pt-PT" sz="2000" dirty="0">
                <a:latin typeface="Arial"/>
                <a:cs typeface="Arial"/>
              </a:rPr>
              <a:t>à </a:t>
            </a:r>
            <a:r>
              <a:rPr lang="pt-PT" sz="2000" dirty="0" smtClean="0">
                <a:latin typeface="Arial"/>
                <a:cs typeface="Arial"/>
              </a:rPr>
              <a:t>atualidade.</a:t>
            </a:r>
            <a:endParaRPr lang="pt-PT" sz="2000" dirty="0">
              <a:latin typeface="Arial"/>
              <a:cs typeface="Arial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1667" y="1660745"/>
            <a:ext cx="3807773" cy="492685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7407" y="4905772"/>
            <a:ext cx="4906383" cy="16818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98133757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  <p:bldP spid="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50" t="1640" r="17342" b="12223"/>
          <a:stretch/>
        </p:blipFill>
        <p:spPr>
          <a:xfrm>
            <a:off x="-8337" y="18932"/>
            <a:ext cx="9152338" cy="683906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-8337" y="5242887"/>
            <a:ext cx="91269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0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3.6 – </a:t>
            </a:r>
            <a:r>
              <a:rPr lang="pt-PT" sz="40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Atividade </a:t>
            </a:r>
            <a:r>
              <a:rPr lang="pt-PT" sz="40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sísmica</a:t>
            </a:r>
            <a:endParaRPr lang="pt-PT" sz="40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3" name="Picture 2" descr="layout_1.png"/>
          <p:cNvPicPr>
            <a:picLocks noChangeAspect="1"/>
          </p:cNvPicPr>
          <p:nvPr/>
        </p:nvPicPr>
        <p:blipFill>
          <a:blip r:embed="rId3"/>
          <a:srcRect b="26022"/>
          <a:stretch>
            <a:fillRect/>
          </a:stretch>
        </p:blipFill>
        <p:spPr bwMode="auto">
          <a:xfrm>
            <a:off x="8566871" y="6173509"/>
            <a:ext cx="394335" cy="394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layout_1.png"/>
          <p:cNvPicPr>
            <a:picLocks noChangeAspect="1"/>
          </p:cNvPicPr>
          <p:nvPr/>
        </p:nvPicPr>
        <p:blipFill>
          <a:blip r:embed="rId3"/>
          <a:srcRect t="74455" b="5830"/>
          <a:stretch>
            <a:fillRect/>
          </a:stretch>
        </p:blipFill>
        <p:spPr bwMode="auto">
          <a:xfrm>
            <a:off x="8496560" y="6612580"/>
            <a:ext cx="591503" cy="157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4"/>
          <p:cNvSpPr>
            <a:spLocks/>
          </p:cNvSpPr>
          <p:nvPr/>
        </p:nvSpPr>
        <p:spPr bwMode="auto">
          <a:xfrm>
            <a:off x="254000" y="0"/>
            <a:ext cx="8872940" cy="11303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pt-PT" sz="4900" b="1" dirty="0">
                <a:solidFill>
                  <a:srgbClr val="7BF02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-108" charset="0"/>
                <a:ea typeface="Calibri" pitchFamily="-108" charset="0"/>
                <a:cs typeface="Calibri" pitchFamily="-108" charset="0"/>
                <a:sym typeface="Calibri" pitchFamily="-108" charset="0"/>
              </a:rPr>
              <a:t>Compreender </a:t>
            </a:r>
            <a:r>
              <a:rPr lang="pt-PT" sz="49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-108" charset="0"/>
                <a:ea typeface="Calibri" pitchFamily="-108" charset="0"/>
                <a:cs typeface="Calibri" pitchFamily="-108" charset="0"/>
                <a:sym typeface="Calibri" pitchFamily="-108" charset="0"/>
              </a:rPr>
              <a:t>a Terra </a:t>
            </a:r>
            <a:r>
              <a:rPr lang="pt-PT" sz="4900" b="1" dirty="0">
                <a:solidFill>
                  <a:srgbClr val="7BF02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-108" charset="0"/>
                <a:ea typeface="Calibri" pitchFamily="-108" charset="0"/>
                <a:cs typeface="Calibri" pitchFamily="-108" charset="0"/>
                <a:sym typeface="Calibri" pitchFamily="-108" charset="0"/>
              </a:rPr>
              <a:t>7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6427914"/>
            <a:ext cx="2892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>
                <a:solidFill>
                  <a:srgbClr val="FFFFFF"/>
                </a:solidFill>
              </a:rPr>
              <a:t>Sismo de Angra do Heroísmo </a:t>
            </a:r>
            <a:endParaRPr lang="pt-PT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31467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otolia_34869283_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54879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110459"/>
            <a:ext cx="9144000" cy="692497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39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O que é um sismo?</a:t>
            </a:r>
            <a:endParaRPr lang="pt-PT" sz="3900" b="1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0298" y="1660746"/>
            <a:ext cx="301938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1200"/>
              </a:spcAft>
            </a:pPr>
            <a:r>
              <a:rPr lang="pt-PT" sz="3000" b="1" dirty="0" smtClean="0">
                <a:latin typeface="Arial"/>
                <a:cs typeface="Arial"/>
              </a:rPr>
              <a:t>Sismo</a:t>
            </a:r>
          </a:p>
        </p:txBody>
      </p:sp>
      <p:pic>
        <p:nvPicPr>
          <p:cNvPr id="15" name="Picture 14" descr="arg_morfologicos.ps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49318">
            <a:off x="311266" y="4075241"/>
            <a:ext cx="3589310" cy="23531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Picture 15" descr="wegen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4616" y="3987866"/>
            <a:ext cx="3246647" cy="21655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Rectangle 7"/>
          <p:cNvSpPr/>
          <p:nvPr/>
        </p:nvSpPr>
        <p:spPr>
          <a:xfrm>
            <a:off x="220298" y="2228644"/>
            <a:ext cx="4007642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1200"/>
              </a:spcAft>
            </a:pPr>
            <a:r>
              <a:rPr lang="pt-PT" sz="2400" b="1" dirty="0" smtClean="0">
                <a:solidFill>
                  <a:srgbClr val="61B321"/>
                </a:solidFill>
                <a:latin typeface="Arial"/>
                <a:cs typeface="Arial"/>
              </a:rPr>
              <a:t>Movimento brusco </a:t>
            </a:r>
            <a:r>
              <a:rPr lang="pt-PT" sz="2400" dirty="0" smtClean="0">
                <a:latin typeface="Arial"/>
                <a:cs typeface="Arial"/>
              </a:rPr>
              <a:t>local, da </a:t>
            </a:r>
            <a:r>
              <a:rPr lang="pt-PT" sz="2400" b="1" dirty="0" smtClean="0">
                <a:latin typeface="Arial"/>
                <a:cs typeface="Arial"/>
              </a:rPr>
              <a:t>crusta terrestre </a:t>
            </a:r>
            <a:r>
              <a:rPr lang="pt-PT" sz="2400" dirty="0" smtClean="0">
                <a:latin typeface="Arial"/>
                <a:cs typeface="Arial"/>
              </a:rPr>
              <a:t>ao longo de uma falha. </a:t>
            </a:r>
          </a:p>
        </p:txBody>
      </p:sp>
      <p:sp>
        <p:nvSpPr>
          <p:cNvPr id="9" name="Rectangle 8"/>
          <p:cNvSpPr/>
          <p:nvPr/>
        </p:nvSpPr>
        <p:spPr>
          <a:xfrm>
            <a:off x="4561472" y="1660746"/>
            <a:ext cx="30793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1200"/>
              </a:spcAft>
            </a:pPr>
            <a:r>
              <a:rPr lang="pt-PT" sz="3000" b="1" dirty="0" smtClean="0">
                <a:latin typeface="Arial"/>
                <a:cs typeface="Arial"/>
              </a:rPr>
              <a:t>Ondas sísmicas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561472" y="2228644"/>
            <a:ext cx="4566836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400" b="1" dirty="0" smtClean="0">
                <a:solidFill>
                  <a:srgbClr val="61B321"/>
                </a:solidFill>
                <a:latin typeface="Arial"/>
                <a:cs typeface="Arial"/>
              </a:rPr>
              <a:t>Súbita libertação de energia</a:t>
            </a:r>
            <a:r>
              <a:rPr lang="pt-PT" sz="2400" dirty="0" smtClean="0">
                <a:latin typeface="Arial"/>
                <a:cs typeface="Arial"/>
              </a:rPr>
              <a:t> dá lugar a </a:t>
            </a:r>
            <a:r>
              <a:rPr lang="pt-PT" sz="2400" b="1" dirty="0" smtClean="0">
                <a:latin typeface="Arial"/>
                <a:cs typeface="Arial"/>
              </a:rPr>
              <a:t>vibrações</a:t>
            </a:r>
            <a:r>
              <a:rPr lang="pt-PT" sz="2400" dirty="0" smtClean="0">
                <a:latin typeface="Arial"/>
                <a:cs typeface="Arial"/>
              </a:rPr>
              <a:t> que se propagam segundo ondas.</a:t>
            </a:r>
            <a:endParaRPr lang="pt-PT" sz="2400" dirty="0">
              <a:latin typeface="Arial"/>
              <a:cs typeface="Arial"/>
            </a:endParaRPr>
          </a:p>
        </p:txBody>
      </p:sp>
      <p:pic>
        <p:nvPicPr>
          <p:cNvPr id="12" name="Picture 11" descr="wegener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338476">
            <a:off x="5429705" y="4114448"/>
            <a:ext cx="3418128" cy="2288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60575152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  <p:bldP spid="8" grpId="0" build="p"/>
      <p:bldP spid="9" grpId="0" build="p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otolia_34869283_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54879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110459"/>
            <a:ext cx="9144000" cy="692497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39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Hipocentro e Epicentro</a:t>
            </a:r>
            <a:endParaRPr lang="pt-PT" sz="39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3" name="Picture 12" descr="sismo.ps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1586" y="2021442"/>
            <a:ext cx="5484806" cy="4382892"/>
          </a:xfrm>
          <a:prstGeom prst="rect">
            <a:avLst/>
          </a:prstGeom>
        </p:spPr>
      </p:pic>
      <p:cxnSp>
        <p:nvCxnSpPr>
          <p:cNvPr id="17" name="Straight Arrow Connector 16"/>
          <p:cNvCxnSpPr/>
          <p:nvPr/>
        </p:nvCxnSpPr>
        <p:spPr>
          <a:xfrm>
            <a:off x="1282916" y="4651908"/>
            <a:ext cx="3187847" cy="12958"/>
          </a:xfrm>
          <a:prstGeom prst="straightConnector1">
            <a:avLst/>
          </a:prstGeom>
          <a:ln w="50800">
            <a:tailEnd type="oval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1244039" y="5416428"/>
            <a:ext cx="3187847" cy="12958"/>
          </a:xfrm>
          <a:prstGeom prst="straightConnector1">
            <a:avLst/>
          </a:prstGeom>
          <a:ln w="50800">
            <a:tailEnd type="oval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10800000" flipV="1">
            <a:off x="4895297" y="5831083"/>
            <a:ext cx="3476040" cy="12958"/>
          </a:xfrm>
          <a:prstGeom prst="straightConnector1">
            <a:avLst/>
          </a:prstGeom>
          <a:ln w="50800">
            <a:tailEnd type="oval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282916" y="4282576"/>
            <a:ext cx="12492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>
                <a:latin typeface="Arial"/>
                <a:cs typeface="Arial"/>
              </a:rPr>
              <a:t>Epicentro</a:t>
            </a:r>
            <a:endParaRPr lang="pt-PT" b="1" dirty="0">
              <a:latin typeface="Arial"/>
              <a:cs typeface="Arial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56998" y="5085970"/>
            <a:ext cx="1402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>
                <a:latin typeface="Arial"/>
                <a:cs typeface="Arial"/>
              </a:rPr>
              <a:t>Hipocentro</a:t>
            </a:r>
            <a:endParaRPr lang="pt-PT" b="1" dirty="0">
              <a:latin typeface="Arial"/>
              <a:cs typeface="Arial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653433" y="5461751"/>
            <a:ext cx="78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smtClean="0">
                <a:latin typeface="Arial"/>
                <a:cs typeface="Arial"/>
              </a:rPr>
              <a:t>Falha</a:t>
            </a:r>
            <a:endParaRPr lang="pt-PT" b="1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111331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otolia_34869283_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54879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110459"/>
            <a:ext cx="9144000" cy="692497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39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O que são abalos premonitórios e réplicas?</a:t>
            </a:r>
            <a:endParaRPr lang="pt-PT" sz="39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0298" y="1660746"/>
            <a:ext cx="434117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1200"/>
              </a:spcAft>
            </a:pPr>
            <a:r>
              <a:rPr lang="pt-PT" sz="3000" b="1" dirty="0" smtClean="0">
                <a:latin typeface="Arial"/>
                <a:cs typeface="Arial"/>
              </a:rPr>
              <a:t>Abalos premonitórios</a:t>
            </a:r>
          </a:p>
        </p:txBody>
      </p:sp>
      <p:pic>
        <p:nvPicPr>
          <p:cNvPr id="15" name="Picture 14" descr="arg_morfologicos.ps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49318">
            <a:off x="347461" y="4075241"/>
            <a:ext cx="3516919" cy="23531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Picture 15" descr="wegen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4616" y="3988407"/>
            <a:ext cx="3246647" cy="21644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Rectangle 7"/>
          <p:cNvSpPr/>
          <p:nvPr/>
        </p:nvSpPr>
        <p:spPr>
          <a:xfrm>
            <a:off x="220298" y="2228644"/>
            <a:ext cx="4007642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1200"/>
              </a:spcAft>
            </a:pPr>
            <a:r>
              <a:rPr lang="pt-PT" sz="2400" dirty="0" smtClean="0">
                <a:latin typeface="Arial"/>
                <a:cs typeface="Arial"/>
              </a:rPr>
              <a:t>Sismo de </a:t>
            </a:r>
            <a:r>
              <a:rPr lang="pt-PT" sz="2400" b="1" dirty="0" smtClean="0">
                <a:solidFill>
                  <a:srgbClr val="61B321"/>
                </a:solidFill>
                <a:latin typeface="Arial"/>
                <a:cs typeface="Arial"/>
              </a:rPr>
              <a:t>menor intensidade </a:t>
            </a:r>
            <a:r>
              <a:rPr lang="pt-PT" sz="2400" dirty="0" smtClean="0">
                <a:latin typeface="Arial"/>
                <a:cs typeface="Arial"/>
              </a:rPr>
              <a:t>que </a:t>
            </a:r>
            <a:r>
              <a:rPr lang="pt-PT" sz="2400" b="1" dirty="0" smtClean="0">
                <a:solidFill>
                  <a:srgbClr val="61B321"/>
                </a:solidFill>
                <a:latin typeface="Arial"/>
                <a:cs typeface="Arial"/>
              </a:rPr>
              <a:t>antecede </a:t>
            </a:r>
            <a:r>
              <a:rPr lang="pt-PT" sz="2400" dirty="0" smtClean="0">
                <a:latin typeface="Arial"/>
                <a:cs typeface="Arial"/>
              </a:rPr>
              <a:t>o sismo principal.</a:t>
            </a:r>
          </a:p>
        </p:txBody>
      </p:sp>
      <p:sp>
        <p:nvSpPr>
          <p:cNvPr id="9" name="Rectangle 8"/>
          <p:cNvSpPr/>
          <p:nvPr/>
        </p:nvSpPr>
        <p:spPr>
          <a:xfrm>
            <a:off x="4859529" y="1660746"/>
            <a:ext cx="30793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1200"/>
              </a:spcAft>
            </a:pPr>
            <a:r>
              <a:rPr lang="pt-PT" sz="3000" b="1" dirty="0" smtClean="0">
                <a:latin typeface="Arial"/>
                <a:cs typeface="Arial"/>
              </a:rPr>
              <a:t>Réplicas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859529" y="2228644"/>
            <a:ext cx="4284471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1200"/>
              </a:spcAft>
            </a:pPr>
            <a:r>
              <a:rPr lang="pt-PT" sz="2400" dirty="0" smtClean="0">
                <a:latin typeface="Arial"/>
                <a:cs typeface="Arial"/>
              </a:rPr>
              <a:t>Sismo de </a:t>
            </a:r>
            <a:r>
              <a:rPr lang="pt-PT" sz="2400" b="1" dirty="0" smtClean="0">
                <a:solidFill>
                  <a:srgbClr val="61B321"/>
                </a:solidFill>
                <a:latin typeface="Arial"/>
                <a:cs typeface="Arial"/>
              </a:rPr>
              <a:t>menor intensidade </a:t>
            </a:r>
            <a:r>
              <a:rPr lang="pt-PT" sz="2400" dirty="0" smtClean="0">
                <a:latin typeface="Arial"/>
                <a:cs typeface="Arial"/>
              </a:rPr>
              <a:t>que </a:t>
            </a:r>
            <a:r>
              <a:rPr lang="pt-PT" sz="2400" b="1" dirty="0" smtClean="0">
                <a:solidFill>
                  <a:srgbClr val="61B321"/>
                </a:solidFill>
                <a:latin typeface="Arial"/>
                <a:cs typeface="Arial"/>
              </a:rPr>
              <a:t>precede </a:t>
            </a:r>
            <a:r>
              <a:rPr lang="pt-PT" sz="2400" dirty="0" smtClean="0">
                <a:latin typeface="Arial"/>
                <a:cs typeface="Arial"/>
              </a:rPr>
              <a:t>o sismo principal.</a:t>
            </a:r>
          </a:p>
        </p:txBody>
      </p:sp>
      <p:pic>
        <p:nvPicPr>
          <p:cNvPr id="12" name="Picture 11" descr="wegener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338476">
            <a:off x="5640800" y="3971601"/>
            <a:ext cx="3080700" cy="24244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1265054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  <p:bldP spid="8" grpId="0" build="p"/>
      <p:bldP spid="9" grpId="0" build="p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otolia_34869283_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54879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110459"/>
            <a:ext cx="9144000" cy="692497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39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O que são tsunamis?</a:t>
            </a:r>
            <a:endParaRPr lang="pt-PT" sz="39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0298" y="1660746"/>
            <a:ext cx="434117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1200"/>
              </a:spcAft>
            </a:pPr>
            <a:r>
              <a:rPr lang="pt-PT" sz="3000" b="1" dirty="0" smtClean="0">
                <a:latin typeface="Arial"/>
                <a:cs typeface="Arial"/>
              </a:rPr>
              <a:t>Tsunami ou maremoto</a:t>
            </a:r>
          </a:p>
        </p:txBody>
      </p:sp>
      <p:pic>
        <p:nvPicPr>
          <p:cNvPr id="15" name="Picture 14" descr="arg_morfologicos.ps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410" y="4075241"/>
            <a:ext cx="3340020" cy="24911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Rectangle 7"/>
          <p:cNvSpPr/>
          <p:nvPr/>
        </p:nvSpPr>
        <p:spPr>
          <a:xfrm>
            <a:off x="233257" y="2228644"/>
            <a:ext cx="849199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1200"/>
              </a:spcAft>
            </a:pPr>
            <a:r>
              <a:rPr lang="pt-PT" sz="2400" dirty="0" smtClean="0">
                <a:latin typeface="Arial"/>
                <a:cs typeface="Arial"/>
              </a:rPr>
              <a:t>Quando os </a:t>
            </a:r>
            <a:r>
              <a:rPr lang="pt-PT" sz="2400" b="1" dirty="0" smtClean="0">
                <a:latin typeface="Arial"/>
                <a:cs typeface="Arial"/>
              </a:rPr>
              <a:t>epicentros se localizam no oceano</a:t>
            </a:r>
            <a:r>
              <a:rPr lang="pt-PT" sz="2400" dirty="0" smtClean="0">
                <a:latin typeface="Arial"/>
                <a:cs typeface="Arial"/>
              </a:rPr>
              <a:t>, a energia sísmica libertada transmite-se à água e provoca movimentos anormais, </a:t>
            </a:r>
            <a:r>
              <a:rPr lang="pt-PT" sz="2400" b="1" dirty="0" smtClean="0">
                <a:latin typeface="Arial"/>
                <a:cs typeface="Arial"/>
              </a:rPr>
              <a:t>dando origem a enormes vagas</a:t>
            </a:r>
            <a:r>
              <a:rPr lang="pt-PT" sz="2400" dirty="0" smtClean="0">
                <a:latin typeface="Arial"/>
                <a:cs typeface="Arial"/>
              </a:rPr>
              <a:t>, verdadeiramente devastadoras.</a:t>
            </a:r>
          </a:p>
        </p:txBody>
      </p:sp>
      <p:pic>
        <p:nvPicPr>
          <p:cNvPr id="12" name="Picture 11" descr="wegen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6574" y="3760674"/>
            <a:ext cx="3513051" cy="28056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73668393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otolia_34869283_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54879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110459"/>
            <a:ext cx="9144000" cy="692497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39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O que provoca os sismos?</a:t>
            </a:r>
            <a:endParaRPr lang="pt-PT" sz="39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0298" y="1660746"/>
            <a:ext cx="675149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1200"/>
              </a:spcAft>
            </a:pPr>
            <a:r>
              <a:rPr lang="pt-PT" sz="3000" b="1" dirty="0" smtClean="0">
                <a:latin typeface="Arial"/>
                <a:cs typeface="Arial"/>
              </a:rPr>
              <a:t>Exemplos de sismos naturais </a:t>
            </a:r>
          </a:p>
        </p:txBody>
      </p:sp>
      <p:sp>
        <p:nvSpPr>
          <p:cNvPr id="8" name="Rectangle 7"/>
          <p:cNvSpPr/>
          <p:nvPr/>
        </p:nvSpPr>
        <p:spPr>
          <a:xfrm>
            <a:off x="233257" y="2306392"/>
            <a:ext cx="849199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1200"/>
              </a:spcAft>
              <a:buFont typeface="Arial"/>
              <a:buChar char="•"/>
            </a:pPr>
            <a:r>
              <a:rPr lang="pt-PT" sz="2400" b="1" dirty="0" err="1" smtClean="0">
                <a:latin typeface="Arial"/>
                <a:cs typeface="Arial"/>
              </a:rPr>
              <a:t>Ruptura</a:t>
            </a:r>
            <a:r>
              <a:rPr lang="pt-PT" sz="2400" b="1" dirty="0" smtClean="0">
                <a:latin typeface="Arial"/>
                <a:cs typeface="Arial"/>
              </a:rPr>
              <a:t> </a:t>
            </a:r>
            <a:r>
              <a:rPr lang="pt-PT" sz="2400" dirty="0" smtClean="0">
                <a:latin typeface="Arial"/>
                <a:cs typeface="Arial"/>
              </a:rPr>
              <a:t>das rochas em falhas ativas; </a:t>
            </a:r>
          </a:p>
          <a:p>
            <a:pPr indent="-342900">
              <a:spcAft>
                <a:spcPts val="1200"/>
              </a:spcAft>
              <a:buFont typeface="Arial"/>
              <a:buChar char="•"/>
            </a:pPr>
            <a:r>
              <a:rPr lang="pt-PT" sz="2400" b="1" dirty="0" smtClean="0">
                <a:latin typeface="Arial"/>
                <a:cs typeface="Arial"/>
              </a:rPr>
              <a:t>Fenómenos de vulcanismo </a:t>
            </a:r>
            <a:r>
              <a:rPr lang="pt-PT" sz="2400" dirty="0" smtClean="0">
                <a:latin typeface="Arial"/>
                <a:cs typeface="Arial"/>
              </a:rPr>
              <a:t>provocados por movimentos bruscos durante a ascensão do magma na formação de caldeiras; </a:t>
            </a:r>
          </a:p>
          <a:p>
            <a:pPr indent="-342900">
              <a:spcAft>
                <a:spcPts val="1200"/>
              </a:spcAft>
              <a:buFont typeface="Arial"/>
              <a:buChar char="•"/>
            </a:pPr>
            <a:r>
              <a:rPr lang="pt-PT" sz="2400" b="1" dirty="0" smtClean="0">
                <a:latin typeface="Arial"/>
                <a:cs typeface="Arial"/>
              </a:rPr>
              <a:t>Abatimento </a:t>
            </a:r>
            <a:r>
              <a:rPr lang="pt-PT" sz="2400" dirty="0" smtClean="0">
                <a:latin typeface="Arial"/>
                <a:cs typeface="Arial"/>
              </a:rPr>
              <a:t>de </a:t>
            </a:r>
            <a:r>
              <a:rPr lang="pt-PT" sz="2400" b="1" dirty="0" smtClean="0">
                <a:latin typeface="Arial"/>
                <a:cs typeface="Arial"/>
              </a:rPr>
              <a:t>cavidades </a:t>
            </a:r>
            <a:r>
              <a:rPr lang="pt-PT" sz="2400" dirty="0" smtClean="0">
                <a:latin typeface="Arial"/>
                <a:cs typeface="Arial"/>
              </a:rPr>
              <a:t>da crusta terrestre. </a:t>
            </a:r>
          </a:p>
        </p:txBody>
      </p:sp>
      <p:pic>
        <p:nvPicPr>
          <p:cNvPr id="11" name="Picture 10" descr="Imagem 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6950" y="4656798"/>
            <a:ext cx="3732113" cy="2201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1233761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otolia_34869283_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54879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110459"/>
            <a:ext cx="9144000" cy="692497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39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O que provoca os sismos?</a:t>
            </a:r>
            <a:endParaRPr lang="pt-PT" sz="3900" b="1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0297" y="1660746"/>
            <a:ext cx="695883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1200"/>
              </a:spcAft>
            </a:pPr>
            <a:r>
              <a:rPr lang="pt-PT" sz="3000" b="1" dirty="0" smtClean="0">
                <a:latin typeface="Arial"/>
                <a:cs typeface="Arial"/>
              </a:rPr>
              <a:t>Exemplos de </a:t>
            </a:r>
            <a:r>
              <a:rPr lang="pt-PT" sz="3000" b="1" dirty="0">
                <a:latin typeface="Arial"/>
                <a:cs typeface="Arial"/>
              </a:rPr>
              <a:t>s</a:t>
            </a:r>
            <a:r>
              <a:rPr lang="pt-PT" sz="3000" b="1" dirty="0" smtClean="0">
                <a:latin typeface="Arial"/>
                <a:cs typeface="Arial"/>
              </a:rPr>
              <a:t>ismos artificiais</a:t>
            </a:r>
          </a:p>
        </p:txBody>
      </p:sp>
      <p:pic>
        <p:nvPicPr>
          <p:cNvPr id="15" name="Picture 14" descr="arg_morfologicos.ps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410" y="3760674"/>
            <a:ext cx="4222150" cy="28056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Rectangle 7"/>
          <p:cNvSpPr/>
          <p:nvPr/>
        </p:nvSpPr>
        <p:spPr>
          <a:xfrm>
            <a:off x="233257" y="2228644"/>
            <a:ext cx="8491999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1200"/>
              </a:spcAft>
              <a:buFont typeface="Arial"/>
              <a:buChar char="•"/>
            </a:pPr>
            <a:r>
              <a:rPr lang="pt-PT" sz="2400" b="1" dirty="0" smtClean="0">
                <a:latin typeface="Arial"/>
                <a:cs typeface="Arial"/>
              </a:rPr>
              <a:t>Enchimento </a:t>
            </a:r>
            <a:r>
              <a:rPr lang="pt-PT" sz="2400" dirty="0" smtClean="0">
                <a:latin typeface="Arial"/>
                <a:cs typeface="Arial"/>
              </a:rPr>
              <a:t>de uma </a:t>
            </a:r>
            <a:r>
              <a:rPr lang="pt-PT" sz="2400" b="1" dirty="0" smtClean="0">
                <a:latin typeface="Arial"/>
                <a:cs typeface="Arial"/>
              </a:rPr>
              <a:t>barragem</a:t>
            </a:r>
            <a:r>
              <a:rPr lang="pt-PT" sz="2400" dirty="0" smtClean="0">
                <a:latin typeface="Arial"/>
                <a:cs typeface="Arial"/>
              </a:rPr>
              <a:t>, </a:t>
            </a:r>
          </a:p>
          <a:p>
            <a:pPr indent="-342900">
              <a:spcAft>
                <a:spcPts val="1200"/>
              </a:spcAft>
              <a:buFont typeface="Arial"/>
              <a:buChar char="•"/>
            </a:pPr>
            <a:r>
              <a:rPr lang="pt-PT" sz="2400" b="1" dirty="0" smtClean="0">
                <a:latin typeface="Arial"/>
                <a:cs typeface="Arial"/>
              </a:rPr>
              <a:t>Explosões artificiais </a:t>
            </a:r>
            <a:r>
              <a:rPr lang="pt-PT" sz="2400" dirty="0" smtClean="0">
                <a:latin typeface="Arial"/>
                <a:cs typeface="Arial"/>
              </a:rPr>
              <a:t>em pedreiras e colapsos em minas. </a:t>
            </a:r>
          </a:p>
        </p:txBody>
      </p:sp>
      <p:pic>
        <p:nvPicPr>
          <p:cNvPr id="9" name="Picture 8" descr="Imagem 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6815" y="4656798"/>
            <a:ext cx="3732113" cy="2201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2975327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otolia_34869283_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54879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110459"/>
            <a:ext cx="9144000" cy="692497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3900" b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Como podem ser registados os sismos?</a:t>
            </a:r>
            <a:endParaRPr lang="pt-PT" sz="3900" b="1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0297" y="1660746"/>
            <a:ext cx="695883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1200"/>
              </a:spcAft>
            </a:pPr>
            <a:r>
              <a:rPr lang="pt-PT" sz="3000" b="1" smtClean="0">
                <a:latin typeface="Arial"/>
                <a:cs typeface="Arial"/>
              </a:rPr>
              <a:t>Sismógrafos e sismograma</a:t>
            </a:r>
          </a:p>
        </p:txBody>
      </p:sp>
      <p:pic>
        <p:nvPicPr>
          <p:cNvPr id="15" name="Picture 14" descr="arg_morfologicos.ps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66234">
            <a:off x="399690" y="4189153"/>
            <a:ext cx="3043864" cy="22087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Rectangle 7"/>
          <p:cNvSpPr/>
          <p:nvPr/>
        </p:nvSpPr>
        <p:spPr>
          <a:xfrm>
            <a:off x="233257" y="2228644"/>
            <a:ext cx="86867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Aft>
                <a:spcPts val="1200"/>
              </a:spcAft>
            </a:pPr>
            <a:r>
              <a:rPr lang="pt-PT" sz="2400" dirty="0" smtClean="0">
                <a:latin typeface="Arial"/>
                <a:cs typeface="Arial"/>
              </a:rPr>
              <a:t>Os </a:t>
            </a:r>
            <a:r>
              <a:rPr lang="pt-PT" sz="2400" b="1" dirty="0" smtClean="0">
                <a:solidFill>
                  <a:srgbClr val="61B321"/>
                </a:solidFill>
                <a:latin typeface="Arial"/>
                <a:cs typeface="Arial"/>
              </a:rPr>
              <a:t>sismógrafos </a:t>
            </a:r>
            <a:r>
              <a:rPr lang="pt-PT" sz="2400" dirty="0" smtClean="0">
                <a:latin typeface="Arial"/>
                <a:cs typeface="Arial"/>
              </a:rPr>
              <a:t>são usados para o estudo dos sismos. Estes </a:t>
            </a:r>
            <a:r>
              <a:rPr lang="pt-PT" sz="2400" b="1" dirty="0" smtClean="0">
                <a:latin typeface="Arial"/>
                <a:cs typeface="Arial"/>
              </a:rPr>
              <a:t>instrumentos registam</a:t>
            </a:r>
            <a:r>
              <a:rPr lang="pt-PT" sz="2400" dirty="0" smtClean="0">
                <a:latin typeface="Arial"/>
                <a:cs typeface="Arial"/>
              </a:rPr>
              <a:t>, com precisão, os </a:t>
            </a:r>
            <a:r>
              <a:rPr lang="pt-PT" sz="2400" b="1" dirty="0" smtClean="0">
                <a:latin typeface="Arial"/>
                <a:cs typeface="Arial"/>
              </a:rPr>
              <a:t>movimentos </a:t>
            </a:r>
            <a:r>
              <a:rPr lang="pt-PT" sz="2400" dirty="0" smtClean="0">
                <a:latin typeface="Arial"/>
                <a:cs typeface="Arial"/>
              </a:rPr>
              <a:t>do </a:t>
            </a:r>
            <a:r>
              <a:rPr lang="pt-PT" sz="2400" b="1" dirty="0" smtClean="0">
                <a:latin typeface="Arial"/>
                <a:cs typeface="Arial"/>
              </a:rPr>
              <a:t>solo </a:t>
            </a:r>
            <a:r>
              <a:rPr lang="pt-PT" sz="2400" dirty="0" smtClean="0">
                <a:latin typeface="Arial"/>
                <a:cs typeface="Arial"/>
              </a:rPr>
              <a:t>e, consequentemente, a ocorrência de ondas sísmicas, traçando um </a:t>
            </a:r>
            <a:r>
              <a:rPr lang="pt-PT" sz="2400" b="1" dirty="0" smtClean="0">
                <a:latin typeface="Arial"/>
                <a:cs typeface="Arial"/>
              </a:rPr>
              <a:t>gráfico </a:t>
            </a:r>
            <a:r>
              <a:rPr lang="pt-PT" sz="2400" dirty="0" smtClean="0">
                <a:latin typeface="Arial"/>
                <a:cs typeface="Arial"/>
              </a:rPr>
              <a:t>que se designa por </a:t>
            </a:r>
            <a:r>
              <a:rPr lang="pt-PT" sz="2400" b="1" dirty="0" smtClean="0">
                <a:solidFill>
                  <a:srgbClr val="61B321"/>
                </a:solidFill>
                <a:latin typeface="Arial"/>
                <a:cs typeface="Arial"/>
              </a:rPr>
              <a:t>sismograma</a:t>
            </a:r>
            <a:r>
              <a:rPr lang="pt-PT" sz="2400" dirty="0" smtClean="0">
                <a:latin typeface="Arial"/>
                <a:cs typeface="Arial"/>
              </a:rPr>
              <a:t>.</a:t>
            </a:r>
          </a:p>
        </p:txBody>
      </p:sp>
      <p:pic>
        <p:nvPicPr>
          <p:cNvPr id="12" name="Picture 11" descr="wegen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5087" y="4263169"/>
            <a:ext cx="3383330" cy="21736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 descr="wegener.jpg"/>
          <p:cNvPicPr>
            <a:picLocks noChangeAspect="1"/>
          </p:cNvPicPr>
          <p:nvPr/>
        </p:nvPicPr>
        <p:blipFill>
          <a:blip r:embed="rId5"/>
          <a:srcRect r="12221"/>
          <a:stretch>
            <a:fillRect/>
          </a:stretch>
        </p:blipFill>
        <p:spPr>
          <a:xfrm rot="21363579">
            <a:off x="5750378" y="4364110"/>
            <a:ext cx="3103057" cy="20440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09464406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  <p:bldP spid="8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0"/>
  <p:tag name="ISPRING_SCORM_RATE_QUIZZES" val="0"/>
  <p:tag name="ISPRING_SCORM_PASSING_SCORE" val="0.0000000000"/>
  <p:tag name="GENSWF_OUTPUT_FILE_NAME" val="aect712_128_p"/>
  <p:tag name="ISPRING_RESOURCE_PATHS_HASH_2" val="59649f723637d8b914519725a169e9a58539c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5533</TotalTime>
  <Words>760</Words>
  <Application>Microsoft Macintosh PowerPoint</Application>
  <PresentationFormat>Apresentação no Ecrã (4:3)</PresentationFormat>
  <Paragraphs>101</Paragraphs>
  <Slides>22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22</vt:i4>
      </vt:variant>
    </vt:vector>
  </HeadingPairs>
  <TitlesOfParts>
    <vt:vector size="23" baseType="lpstr">
      <vt:lpstr>Office Theme</vt:lpstr>
      <vt:lpstr>Diapositivo 1</vt:lpstr>
      <vt:lpstr>Diapositivo 2</vt:lpstr>
      <vt:lpstr>Diapositivo 3</vt:lpstr>
      <vt:lpstr>Diapositivo 4</vt:lpstr>
      <vt:lpstr>Diapositivo 5</vt:lpstr>
      <vt:lpstr>Diapositivo 6</vt:lpstr>
      <vt:lpstr>Diapositivo 7</vt:lpstr>
      <vt:lpstr>Diapositivo 8</vt:lpstr>
      <vt:lpstr>Diapositivo 9</vt:lpstr>
      <vt:lpstr>Diapositivo 10</vt:lpstr>
      <vt:lpstr>Diapositivo 11</vt:lpstr>
      <vt:lpstr>Diapositivo 12</vt:lpstr>
      <vt:lpstr>Diapositivo 13</vt:lpstr>
      <vt:lpstr>Diapositivo 14</vt:lpstr>
      <vt:lpstr>Diapositivo 15</vt:lpstr>
      <vt:lpstr>Diapositivo 16</vt:lpstr>
      <vt:lpstr>Diapositivo 17</vt:lpstr>
      <vt:lpstr>Diapositivo 18</vt:lpstr>
      <vt:lpstr>Diapositivo 19</vt:lpstr>
      <vt:lpstr>Diapositivo 20</vt:lpstr>
      <vt:lpstr>Diapositivo 21</vt:lpstr>
      <vt:lpstr>Diapositivo 22</vt:lpstr>
    </vt:vector>
  </TitlesOfParts>
  <Company>Colégio Júlio Dinis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Consequências da dinâmica interna 1</dc:title>
  <dc:creator>Vitor Pinto</dc:creator>
  <cp:lastModifiedBy>jose</cp:lastModifiedBy>
  <cp:revision>388</cp:revision>
  <dcterms:created xsi:type="dcterms:W3CDTF">2012-07-01T20:28:43Z</dcterms:created>
  <dcterms:modified xsi:type="dcterms:W3CDTF">2020-03-18T12:01:32Z</dcterms:modified>
</cp:coreProperties>
</file>