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1" r:id="rId3"/>
    <p:sldId id="258" r:id="rId4"/>
    <p:sldId id="259" r:id="rId5"/>
    <p:sldId id="260" r:id="rId6"/>
    <p:sldId id="282" r:id="rId7"/>
    <p:sldId id="292" r:id="rId8"/>
    <p:sldId id="265" r:id="rId9"/>
    <p:sldId id="290" r:id="rId10"/>
    <p:sldId id="280" r:id="rId11"/>
    <p:sldId id="283" r:id="rId12"/>
    <p:sldId id="286" r:id="rId13"/>
    <p:sldId id="291" r:id="rId14"/>
    <p:sldId id="289" r:id="rId15"/>
    <p:sldId id="287" r:id="rId16"/>
    <p:sldId id="288" r:id="rId1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9FCFD"/>
    <a:srgbClr val="E3FBFD"/>
    <a:srgbClr val="CCFF33"/>
    <a:srgbClr val="CC0000"/>
    <a:srgbClr val="FF66CC"/>
    <a:srgbClr val="FF6699"/>
    <a:srgbClr val="D3EB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4" autoAdjust="0"/>
    <p:restoredTop sz="94660"/>
  </p:normalViewPr>
  <p:slideViewPr>
    <p:cSldViewPr>
      <p:cViewPr varScale="1">
        <p:scale>
          <a:sx n="47" d="100"/>
          <a:sy n="47" d="100"/>
        </p:scale>
        <p:origin x="-58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8FA00-0A8A-447C-BE72-7BFC4E6912FB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9BDDE-EEE3-4EE0-8E6D-BFBA57190CAE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37B1F-3476-4267-A9CA-E79B3B7ADE64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AF1D11-B52D-4313-8382-C7210E90F419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5DD371-8674-455A-836C-524D9F747B9B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60A43-6D90-4BC2-976A-EBD0CDC33749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F163E-921A-4E6D-8FE8-CB4B4F33D53B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48E7-5376-4B90-87AB-65F9C3E52F05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F9BFA-AFFF-46A2-AF11-6A5711210227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43229-9BFA-42E3-8E31-8E9BF54153D9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9F5CD-8A62-4771-AE55-F6EE7292592C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0A03E-0BC3-4E94-B96D-489AF40F28FB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C1859-048D-4F5B-9053-47B7774E8331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28BA7-CC8A-4083-9002-40DDF5001AFD}" type="slidenum">
              <a:rPr lang="pt-PT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339975" y="333375"/>
            <a:ext cx="46085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5400" b="1">
                <a:solidFill>
                  <a:srgbClr val="0000FF"/>
                </a:solidFill>
                <a:latin typeface="Monotype Corsiva" pitchFamily="66" charset="0"/>
              </a:rPr>
              <a:t>Sistema Excretor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971550" y="1628775"/>
            <a:ext cx="77771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Excreção:</a:t>
            </a:r>
            <a:r>
              <a:rPr lang="pt-PT" sz="2800">
                <a:latin typeface="Monotype Corsiva" pitchFamily="66" charset="0"/>
              </a:rPr>
              <a:t> eliminação dos produtos da actividade celular e de outros produtos existentes em demasia no organismo.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2339975" y="3068638"/>
            <a:ext cx="540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graphicFrame>
        <p:nvGraphicFramePr>
          <p:cNvPr id="108679" name="Group 135"/>
          <p:cNvGraphicFramePr>
            <a:graphicFrameLocks noGrp="1"/>
          </p:cNvGraphicFramePr>
          <p:nvPr/>
        </p:nvGraphicFramePr>
        <p:xfrm>
          <a:off x="468313" y="3068638"/>
          <a:ext cx="8497887" cy="1637784"/>
        </p:xfrm>
        <a:graphic>
          <a:graphicData uri="http://schemas.openxmlformats.org/drawingml/2006/table">
            <a:tbl>
              <a:tblPr/>
              <a:tblGrid>
                <a:gridCol w="1296987"/>
                <a:gridCol w="2016125"/>
                <a:gridCol w="2303463"/>
                <a:gridCol w="1009650"/>
                <a:gridCol w="1871662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36000" horzOverflow="overflow">
                    <a:lnL cap="flat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Sistema digestivo</a:t>
                      </a: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Sistema respiratório  </a:t>
                      </a: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Pele</a:t>
                      </a: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Sistema urinário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Produtos excretados</a:t>
                      </a: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L="90000" marR="90000" marT="46800" marB="3600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680" name="Text Box 136"/>
          <p:cNvSpPr txBox="1">
            <a:spLocks noChangeArrowheads="1"/>
          </p:cNvSpPr>
          <p:nvPr/>
        </p:nvSpPr>
        <p:spPr bwMode="auto">
          <a:xfrm>
            <a:off x="3563938" y="4076700"/>
            <a:ext cx="26654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300">
                <a:latin typeface="Monotype Corsiva" pitchFamily="66" charset="0"/>
              </a:rPr>
              <a:t>Dióxido de carbono</a:t>
            </a:r>
          </a:p>
        </p:txBody>
      </p:sp>
      <p:sp>
        <p:nvSpPr>
          <p:cNvPr id="108681" name="Text Box 137"/>
          <p:cNvSpPr txBox="1">
            <a:spLocks noChangeArrowheads="1"/>
          </p:cNvSpPr>
          <p:nvPr/>
        </p:nvSpPr>
        <p:spPr bwMode="auto">
          <a:xfrm>
            <a:off x="2051050" y="4076700"/>
            <a:ext cx="1439863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PT" sz="2300">
                <a:latin typeface="Monotype Corsiva" pitchFamily="66" charset="0"/>
              </a:rPr>
              <a:t>Fezes</a:t>
            </a:r>
          </a:p>
        </p:txBody>
      </p:sp>
      <p:sp>
        <p:nvSpPr>
          <p:cNvPr id="108682" name="Text Box 138"/>
          <p:cNvSpPr txBox="1">
            <a:spLocks noChangeArrowheads="1"/>
          </p:cNvSpPr>
          <p:nvPr/>
        </p:nvSpPr>
        <p:spPr bwMode="auto">
          <a:xfrm>
            <a:off x="2843213" y="57943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108683" name="Text Box 139"/>
          <p:cNvSpPr txBox="1">
            <a:spLocks noChangeArrowheads="1"/>
          </p:cNvSpPr>
          <p:nvPr/>
        </p:nvSpPr>
        <p:spPr bwMode="auto">
          <a:xfrm>
            <a:off x="6084888" y="4076700"/>
            <a:ext cx="108108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PT" sz="2300">
                <a:latin typeface="Monotype Corsiva" pitchFamily="66" charset="0"/>
              </a:rPr>
              <a:t>Suor</a:t>
            </a:r>
          </a:p>
        </p:txBody>
      </p:sp>
      <p:sp>
        <p:nvSpPr>
          <p:cNvPr id="108684" name="Text Box 140"/>
          <p:cNvSpPr txBox="1">
            <a:spLocks noChangeArrowheads="1"/>
          </p:cNvSpPr>
          <p:nvPr/>
        </p:nvSpPr>
        <p:spPr bwMode="auto">
          <a:xfrm>
            <a:off x="7235825" y="4076700"/>
            <a:ext cx="151288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PT" sz="2300">
                <a:latin typeface="Monotype Corsiva" pitchFamily="66" charset="0"/>
              </a:rPr>
              <a:t>Urina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/>
      <p:bldP spid="108549" grpId="0"/>
      <p:bldP spid="108680" grpId="0"/>
      <p:bldP spid="108681" grpId="0"/>
      <p:bldP spid="10868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0" y="2349500"/>
            <a:ext cx="28813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5400" b="1">
                <a:solidFill>
                  <a:srgbClr val="0000FF"/>
                </a:solidFill>
                <a:latin typeface="Monotype Corsiva" pitchFamily="66" charset="0"/>
              </a:rPr>
              <a:t>Doenças renais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987675" y="1125538"/>
            <a:ext cx="4175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Cálculos renais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132138" y="3357563"/>
            <a:ext cx="2376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Uretrite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132138" y="4797425"/>
            <a:ext cx="1944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Cistite</a:t>
            </a:r>
          </a:p>
        </p:txBody>
      </p:sp>
      <p:sp>
        <p:nvSpPr>
          <p:cNvPr id="26637" name="AutoShape 13"/>
          <p:cNvSpPr>
            <a:spLocks/>
          </p:cNvSpPr>
          <p:nvPr/>
        </p:nvSpPr>
        <p:spPr bwMode="auto">
          <a:xfrm rot="10800000">
            <a:off x="2195513" y="981075"/>
            <a:ext cx="431800" cy="5040313"/>
          </a:xfrm>
          <a:prstGeom prst="rightBrace">
            <a:avLst>
              <a:gd name="adj1" fmla="val 97273"/>
              <a:gd name="adj2" fmla="val 50000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pt-PT">
              <a:solidFill>
                <a:srgbClr val="0000FF"/>
              </a:solidFill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095625" y="1700213"/>
            <a:ext cx="6048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concentrações, em geral, de cálcio nos rins devido ao elevado nível deste sal mineral no sangue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2700338" y="1268413"/>
            <a:ext cx="288925" cy="288925"/>
          </a:xfrm>
          <a:prstGeom prst="rightArrow">
            <a:avLst>
              <a:gd name="adj1" fmla="val 49454"/>
              <a:gd name="adj2" fmla="val 32968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641" name="AutoShape 17"/>
          <p:cNvSpPr>
            <a:spLocks noChangeArrowheads="1"/>
          </p:cNvSpPr>
          <p:nvPr/>
        </p:nvSpPr>
        <p:spPr bwMode="auto">
          <a:xfrm>
            <a:off x="2771775" y="3500438"/>
            <a:ext cx="288925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642" name="AutoShape 18"/>
          <p:cNvSpPr>
            <a:spLocks noChangeArrowheads="1"/>
          </p:cNvSpPr>
          <p:nvPr/>
        </p:nvSpPr>
        <p:spPr bwMode="auto">
          <a:xfrm>
            <a:off x="2771775" y="4868863"/>
            <a:ext cx="288925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3132138" y="3789363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inflamação na uretra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3132138" y="530066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infecção da bexiga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  <p:bldP spid="26635" grpId="0"/>
      <p:bldP spid="26637" grpId="0" animBg="1"/>
      <p:bldP spid="26639" grpId="0"/>
      <p:bldP spid="26640" grpId="0" animBg="1"/>
      <p:bldP spid="26641" grpId="0" animBg="1"/>
      <p:bldP spid="26642" grpId="0" animBg="1"/>
      <p:bldP spid="26644" grpId="0"/>
      <p:bldP spid="266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8532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Comic Sans MS" pitchFamily="66" charset="0"/>
              </a:rPr>
              <a:t>Atitudes promotoras de saúde do sistema urinário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971550" y="1628775"/>
            <a:ext cx="7488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Consumo diário de 1,5 a 2 litros de água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971550" y="2565400"/>
            <a:ext cx="7345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Adopção de uma dieta rica em fruta e legumes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971550" y="3284538"/>
            <a:ext cx="720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Fazer uma higiene diária bem cuidada</a:t>
            </a: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971550" y="5084763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Esvaziar completamente a bexiga quando urinas</a:t>
            </a: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971550" y="4221163"/>
            <a:ext cx="7561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Utilizar roupa interior de algodão</a:t>
            </a:r>
          </a:p>
        </p:txBody>
      </p:sp>
      <p:sp>
        <p:nvSpPr>
          <p:cNvPr id="71691" name="AutoShape 11"/>
          <p:cNvSpPr>
            <a:spLocks noChangeArrowheads="1"/>
          </p:cNvSpPr>
          <p:nvPr/>
        </p:nvSpPr>
        <p:spPr bwMode="auto">
          <a:xfrm>
            <a:off x="539750" y="162877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71692" name="AutoShape 12"/>
          <p:cNvSpPr>
            <a:spLocks noChangeArrowheads="1"/>
          </p:cNvSpPr>
          <p:nvPr/>
        </p:nvSpPr>
        <p:spPr bwMode="auto">
          <a:xfrm>
            <a:off x="539750" y="26368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71693" name="AutoShape 13"/>
          <p:cNvSpPr>
            <a:spLocks noChangeArrowheads="1"/>
          </p:cNvSpPr>
          <p:nvPr/>
        </p:nvSpPr>
        <p:spPr bwMode="auto">
          <a:xfrm>
            <a:off x="539750" y="42211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71694" name="AutoShape 14"/>
          <p:cNvSpPr>
            <a:spLocks noChangeArrowheads="1"/>
          </p:cNvSpPr>
          <p:nvPr/>
        </p:nvSpPr>
        <p:spPr bwMode="auto">
          <a:xfrm>
            <a:off x="539750" y="33575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71695" name="AutoShape 15"/>
          <p:cNvSpPr>
            <a:spLocks noChangeArrowheads="1"/>
          </p:cNvSpPr>
          <p:nvPr/>
        </p:nvSpPr>
        <p:spPr bwMode="auto">
          <a:xfrm>
            <a:off x="539750" y="50847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71686" grpId="0"/>
      <p:bldP spid="71687" grpId="0"/>
      <p:bldP spid="71688" grpId="0"/>
      <p:bldP spid="71689" grpId="0"/>
      <p:bldP spid="71690" grpId="0"/>
      <p:bldP spid="71691" grpId="0" animBg="1"/>
      <p:bldP spid="71692" grpId="0" animBg="1"/>
      <p:bldP spid="71693" grpId="0" animBg="1"/>
      <p:bldP spid="71694" grpId="0" animBg="1"/>
      <p:bldP spid="7169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348038" y="260350"/>
            <a:ext cx="23034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5400" b="1">
                <a:solidFill>
                  <a:srgbClr val="0000FF"/>
                </a:solidFill>
                <a:latin typeface="Monotype Corsiva" pitchFamily="66" charset="0"/>
              </a:rPr>
              <a:t>Pele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971550" y="1125538"/>
            <a:ext cx="4824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 u="sng">
                <a:solidFill>
                  <a:srgbClr val="0000FF"/>
                </a:solidFill>
                <a:latin typeface="Monotype Corsiva" pitchFamily="66" charset="0"/>
              </a:rPr>
              <a:t>Pele</a:t>
            </a: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:</a:t>
            </a:r>
            <a:r>
              <a:rPr lang="pt-PT" sz="2800">
                <a:latin typeface="Monotype Corsiva" pitchFamily="66" charset="0"/>
              </a:rPr>
              <a:t> órgão que reveste o corpo.</a:t>
            </a:r>
          </a:p>
        </p:txBody>
      </p:sp>
      <p:pic>
        <p:nvPicPr>
          <p:cNvPr id="109583" name="Picture 15" descr="Pel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4F8"/>
              </a:clrFrom>
              <a:clrTo>
                <a:srgbClr val="F3F4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1989138"/>
            <a:ext cx="5014912" cy="3989387"/>
          </a:xfrm>
          <a:prstGeom prst="rect">
            <a:avLst/>
          </a:prstGeom>
          <a:noFill/>
        </p:spPr>
      </p:pic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1042988" y="3357563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Epiderme</a:t>
            </a: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1258888" y="4005263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Derme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7308850" y="242093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Pêlo</a:t>
            </a: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7235825" y="321310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Poros</a:t>
            </a: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7235825" y="4724400"/>
            <a:ext cx="19081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Glândula </a:t>
            </a:r>
          </a:p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sudorípara</a:t>
            </a: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1403350" y="5229225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Artéria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Veia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  <p:bldP spid="109573" grpId="0"/>
      <p:bldP spid="109584" grpId="0"/>
      <p:bldP spid="109585" grpId="0"/>
      <p:bldP spid="109586" grpId="0"/>
      <p:bldP spid="109587" grpId="0"/>
      <p:bldP spid="109588" grpId="0"/>
      <p:bldP spid="109589" grpId="0"/>
      <p:bldP spid="1095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116013" y="2276475"/>
            <a:ext cx="1511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600">
                <a:latin typeface="Monotype Corsiva" pitchFamily="66" charset="0"/>
              </a:rPr>
              <a:t>Funções da pele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3851275" y="126841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Excreção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851275" y="2060575"/>
            <a:ext cx="360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Regulação da temperatura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3924300" y="2852738"/>
            <a:ext cx="3313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Defesa contra micróbios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995738" y="3716338"/>
            <a:ext cx="3671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Controlo do fluxo de sangue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3924300" y="4437063"/>
            <a:ext cx="4787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Captação de sensações de calor, frio, pressão, dor e tacto</a:t>
            </a:r>
          </a:p>
        </p:txBody>
      </p:sp>
      <p:sp>
        <p:nvSpPr>
          <p:cNvPr id="118794" name="AutoShape 10"/>
          <p:cNvSpPr>
            <a:spLocks/>
          </p:cNvSpPr>
          <p:nvPr/>
        </p:nvSpPr>
        <p:spPr bwMode="auto">
          <a:xfrm>
            <a:off x="2916238" y="1052513"/>
            <a:ext cx="503237" cy="4464050"/>
          </a:xfrm>
          <a:prstGeom prst="leftBrace">
            <a:avLst>
              <a:gd name="adj1" fmla="val 73922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5" name="AutoShape 11"/>
          <p:cNvSpPr>
            <a:spLocks noChangeArrowheads="1"/>
          </p:cNvSpPr>
          <p:nvPr/>
        </p:nvSpPr>
        <p:spPr bwMode="auto">
          <a:xfrm>
            <a:off x="3419475" y="141287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6" name="AutoShape 12"/>
          <p:cNvSpPr>
            <a:spLocks noChangeArrowheads="1"/>
          </p:cNvSpPr>
          <p:nvPr/>
        </p:nvSpPr>
        <p:spPr bwMode="auto">
          <a:xfrm>
            <a:off x="3419475" y="227647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7" name="AutoShape 13"/>
          <p:cNvSpPr>
            <a:spLocks noChangeArrowheads="1"/>
          </p:cNvSpPr>
          <p:nvPr/>
        </p:nvSpPr>
        <p:spPr bwMode="auto">
          <a:xfrm>
            <a:off x="3419475" y="2997200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8" name="AutoShape 14"/>
          <p:cNvSpPr>
            <a:spLocks noChangeArrowheads="1"/>
          </p:cNvSpPr>
          <p:nvPr/>
        </p:nvSpPr>
        <p:spPr bwMode="auto">
          <a:xfrm>
            <a:off x="3419475" y="37893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9" name="AutoShape 15"/>
          <p:cNvSpPr>
            <a:spLocks noChangeArrowheads="1"/>
          </p:cNvSpPr>
          <p:nvPr/>
        </p:nvSpPr>
        <p:spPr bwMode="auto">
          <a:xfrm>
            <a:off x="3348038" y="458152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18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/>
      <p:bldP spid="118789" grpId="0"/>
      <p:bldP spid="118790" grpId="0"/>
      <p:bldP spid="118791" grpId="0"/>
      <p:bldP spid="118792" grpId="0"/>
      <p:bldP spid="118793" grpId="0"/>
      <p:bldP spid="118794" grpId="0" animBg="1"/>
      <p:bldP spid="118795" grpId="0" animBg="1"/>
      <p:bldP spid="118796" grpId="0" animBg="1"/>
      <p:bldP spid="118797" grpId="0" animBg="1"/>
      <p:bldP spid="118798" grpId="0" animBg="1"/>
      <p:bldP spid="1187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476375" y="333375"/>
            <a:ext cx="68405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4800" b="1">
                <a:solidFill>
                  <a:srgbClr val="0000FF"/>
                </a:solidFill>
                <a:latin typeface="Monotype Corsiva" pitchFamily="66" charset="0"/>
              </a:rPr>
              <a:t>A saúde da pele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258888" y="1268413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Beber água com regularidade e de forma equilibrada</a:t>
            </a: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1258888" y="1916113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Manter uma alimentação equilibrada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1187450" y="2565400"/>
            <a:ext cx="662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Dormir bem e fazer exercício e caminhadas regularmente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258888" y="3284538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Lavar a pele usando sabão ou sabonete de pH neutro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1187450" y="3933825"/>
            <a:ext cx="755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Em caso de exposição solar, usar protector solar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1258888" y="4581525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Não fumar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1258888" y="5157788"/>
            <a:ext cx="324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Evitar as bebidas alcoólicas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1258888" y="5734050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Evitar zonas de poluição</a:t>
            </a:r>
          </a:p>
        </p:txBody>
      </p:sp>
      <p:sp>
        <p:nvSpPr>
          <p:cNvPr id="115725" name="AutoShape 13"/>
          <p:cNvSpPr>
            <a:spLocks noChangeArrowheads="1"/>
          </p:cNvSpPr>
          <p:nvPr/>
        </p:nvSpPr>
        <p:spPr bwMode="auto">
          <a:xfrm>
            <a:off x="827088" y="13414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6" name="AutoShape 14"/>
          <p:cNvSpPr>
            <a:spLocks noChangeArrowheads="1"/>
          </p:cNvSpPr>
          <p:nvPr/>
        </p:nvSpPr>
        <p:spPr bwMode="auto">
          <a:xfrm>
            <a:off x="827088" y="19891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7" name="AutoShape 15"/>
          <p:cNvSpPr>
            <a:spLocks noChangeArrowheads="1"/>
          </p:cNvSpPr>
          <p:nvPr/>
        </p:nvSpPr>
        <p:spPr bwMode="auto">
          <a:xfrm>
            <a:off x="827088" y="26368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8" name="AutoShape 16"/>
          <p:cNvSpPr>
            <a:spLocks noChangeArrowheads="1"/>
          </p:cNvSpPr>
          <p:nvPr/>
        </p:nvSpPr>
        <p:spPr bwMode="auto">
          <a:xfrm>
            <a:off x="827088" y="3429000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9" name="AutoShape 17"/>
          <p:cNvSpPr>
            <a:spLocks noChangeArrowheads="1"/>
          </p:cNvSpPr>
          <p:nvPr/>
        </p:nvSpPr>
        <p:spPr bwMode="auto">
          <a:xfrm>
            <a:off x="827088" y="40052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30" name="AutoShape 18"/>
          <p:cNvSpPr>
            <a:spLocks noChangeArrowheads="1"/>
          </p:cNvSpPr>
          <p:nvPr/>
        </p:nvSpPr>
        <p:spPr bwMode="auto">
          <a:xfrm>
            <a:off x="827088" y="46529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31" name="AutoShape 19"/>
          <p:cNvSpPr>
            <a:spLocks noChangeArrowheads="1"/>
          </p:cNvSpPr>
          <p:nvPr/>
        </p:nvSpPr>
        <p:spPr bwMode="auto">
          <a:xfrm>
            <a:off x="827088" y="522922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32" name="AutoShape 20"/>
          <p:cNvSpPr>
            <a:spLocks noChangeArrowheads="1"/>
          </p:cNvSpPr>
          <p:nvPr/>
        </p:nvSpPr>
        <p:spPr bwMode="auto">
          <a:xfrm>
            <a:off x="827088" y="580548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17" grpId="0"/>
      <p:bldP spid="115718" grpId="0"/>
      <p:bldP spid="115719" grpId="0"/>
      <p:bldP spid="115720" grpId="0"/>
      <p:bldP spid="115721" grpId="0"/>
      <p:bldP spid="115722" grpId="0"/>
      <p:bldP spid="115723" grpId="0"/>
      <p:bldP spid="115724" grpId="0"/>
      <p:bldP spid="115725" grpId="0" animBg="1"/>
      <p:bldP spid="115726" grpId="0" animBg="1"/>
      <p:bldP spid="115727" grpId="0" animBg="1"/>
      <p:bldP spid="115728" grpId="0" animBg="1"/>
      <p:bldP spid="115729" grpId="0" animBg="1"/>
      <p:bldP spid="115730" grpId="0" animBg="1"/>
      <p:bldP spid="115731" grpId="0" animBg="1"/>
      <p:bldP spid="1157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539750" y="1125538"/>
            <a:ext cx="3384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A pele é formada pela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4067175" y="549275"/>
            <a:ext cx="4679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Epiderme </a:t>
            </a:r>
            <a:r>
              <a:rPr lang="pt-PT" sz="2800">
                <a:latin typeface="Monotype Corsiva" pitchFamily="66" charset="0"/>
              </a:rPr>
              <a:t>– camada mais externa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4067175" y="1844675"/>
            <a:ext cx="2376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Derme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539750" y="3429000"/>
            <a:ext cx="81010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O suor é formado na pele, mais precisamente nas </a:t>
            </a: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glândulas sudoríparas</a:t>
            </a:r>
            <a:r>
              <a:rPr lang="pt-PT" sz="2800">
                <a:latin typeface="Monotype Corsiva" pitchFamily="66" charset="0"/>
              </a:rPr>
              <a:t> existentes na derme e é constituído por 99 % de água e 1 % de substâncias filtradas do sangue (ureia e cloreto de sódio).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539750" y="5157788"/>
            <a:ext cx="7273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O suor intervém na regulação da temperatura do corpo</a:t>
            </a:r>
            <a:r>
              <a:rPr lang="pt-PT" sz="2400">
                <a:latin typeface="Monotype Corsiva" pitchFamily="66" charset="0"/>
              </a:rPr>
              <a:t>.</a:t>
            </a:r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 flipV="1">
            <a:off x="3419475" y="908050"/>
            <a:ext cx="720725" cy="504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111627" name="Line 11"/>
          <p:cNvSpPr>
            <a:spLocks noChangeShapeType="1"/>
          </p:cNvSpPr>
          <p:nvPr/>
        </p:nvSpPr>
        <p:spPr bwMode="auto">
          <a:xfrm>
            <a:off x="3419475" y="1412875"/>
            <a:ext cx="647700" cy="5762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/>
      <p:bldP spid="111621" grpId="0"/>
      <p:bldP spid="111622" grpId="0"/>
      <p:bldP spid="111623" grpId="0"/>
      <p:bldP spid="111624" grpId="0"/>
      <p:bldP spid="111626" grpId="0" animBg="1"/>
      <p:bldP spid="1116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684213" y="1773238"/>
            <a:ext cx="331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112656" name="Text Box 16"/>
          <p:cNvSpPr txBox="1">
            <a:spLocks noChangeArrowheads="1"/>
          </p:cNvSpPr>
          <p:nvPr/>
        </p:nvSpPr>
        <p:spPr bwMode="auto">
          <a:xfrm>
            <a:off x="1403350" y="83661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>
                <a:latin typeface="Monotype Corsiva" pitchFamily="66" charset="0"/>
              </a:rPr>
              <a:t>Composição da urina</a:t>
            </a:r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5435600" y="836613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>
                <a:latin typeface="Monotype Corsiva" pitchFamily="66" charset="0"/>
              </a:rPr>
              <a:t>Composição do suor</a:t>
            </a:r>
          </a:p>
        </p:txBody>
      </p:sp>
      <p:sp>
        <p:nvSpPr>
          <p:cNvPr id="112668" name="Text Box 28"/>
          <p:cNvSpPr txBox="1">
            <a:spLocks noChangeArrowheads="1"/>
          </p:cNvSpPr>
          <p:nvPr/>
        </p:nvSpPr>
        <p:spPr bwMode="auto">
          <a:xfrm>
            <a:off x="1692275" y="4365625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Água</a:t>
            </a:r>
          </a:p>
        </p:txBody>
      </p:sp>
      <p:sp>
        <p:nvSpPr>
          <p:cNvPr id="112669" name="Text Box 29"/>
          <p:cNvSpPr txBox="1">
            <a:spLocks noChangeArrowheads="1"/>
          </p:cNvSpPr>
          <p:nvPr/>
        </p:nvSpPr>
        <p:spPr bwMode="auto">
          <a:xfrm>
            <a:off x="1692275" y="5157788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112670" name="Text Box 30"/>
          <p:cNvSpPr txBox="1">
            <a:spLocks noChangeArrowheads="1"/>
          </p:cNvSpPr>
          <p:nvPr/>
        </p:nvSpPr>
        <p:spPr bwMode="auto">
          <a:xfrm>
            <a:off x="1619250" y="5084763"/>
            <a:ext cx="640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Substâncias dissolvidas: cloreto de sódio, ácido úrico, ureia, outras</a:t>
            </a:r>
          </a:p>
        </p:txBody>
      </p:sp>
      <p:pic>
        <p:nvPicPr>
          <p:cNvPr id="112672" name="Picture 32" descr="Urina-n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628775"/>
            <a:ext cx="3765550" cy="2247900"/>
          </a:xfrm>
          <a:prstGeom prst="rect">
            <a:avLst/>
          </a:prstGeom>
          <a:noFill/>
        </p:spPr>
      </p:pic>
      <p:pic>
        <p:nvPicPr>
          <p:cNvPr id="112676" name="Picture 36" descr="Agu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4365625"/>
            <a:ext cx="406400" cy="352425"/>
          </a:xfrm>
          <a:prstGeom prst="rect">
            <a:avLst/>
          </a:prstGeom>
          <a:noFill/>
        </p:spPr>
      </p:pic>
      <p:pic>
        <p:nvPicPr>
          <p:cNvPr id="112678" name="Picture 38" descr="Substancias dissolvida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5084763"/>
            <a:ext cx="349250" cy="415925"/>
          </a:xfrm>
          <a:prstGeom prst="rect">
            <a:avLst/>
          </a:prstGeom>
          <a:noFill/>
        </p:spPr>
      </p:pic>
      <p:pic>
        <p:nvPicPr>
          <p:cNvPr id="112679" name="Picture 39" descr="Suor-nov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700213"/>
            <a:ext cx="3527425" cy="225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2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1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1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6" grpId="0"/>
      <p:bldP spid="112661" grpId="0"/>
      <p:bldP spid="112668" grpId="0"/>
      <p:bldP spid="1126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73238"/>
            <a:ext cx="3348038" cy="2233612"/>
          </a:xfrm>
        </p:spPr>
        <p:txBody>
          <a:bodyPr/>
          <a:lstStyle/>
          <a:p>
            <a:r>
              <a:rPr lang="pt-PT" sz="5400" b="1">
                <a:solidFill>
                  <a:srgbClr val="0000FF"/>
                </a:solidFill>
                <a:latin typeface="Monotype Corsiva" pitchFamily="66" charset="0"/>
              </a:rPr>
              <a:t>Sistema</a:t>
            </a:r>
            <a:br>
              <a:rPr lang="pt-PT" sz="5400" b="1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pt-PT" sz="5400" b="1">
                <a:solidFill>
                  <a:srgbClr val="0000FF"/>
                </a:solidFill>
                <a:latin typeface="Monotype Corsiva" pitchFamily="66" charset="0"/>
              </a:rPr>
              <a:t>Urinário</a:t>
            </a:r>
            <a:r>
              <a:rPr lang="pt-PT" sz="4800" b="1" i="1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pt-PT" sz="4800" b="1" i="1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pt-PT" sz="5400" b="1" i="1">
                <a:solidFill>
                  <a:srgbClr val="0000FF"/>
                </a:solidFill>
                <a:latin typeface="Monotype Corsiva" pitchFamily="66" charset="0"/>
              </a:rPr>
              <a:t>Humano</a:t>
            </a:r>
            <a:r>
              <a:rPr lang="pt-PT" sz="5400">
                <a:latin typeface="Comic Sans MS" pitchFamily="66" charset="0"/>
              </a:rPr>
              <a:t/>
            </a:r>
            <a:br>
              <a:rPr lang="pt-PT" sz="5400">
                <a:latin typeface="Comic Sans MS" pitchFamily="66" charset="0"/>
              </a:rPr>
            </a:br>
            <a:endParaRPr lang="pt-PT" sz="5400">
              <a:latin typeface="Comic Sans MS" pitchFamily="66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987675" y="350043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716463" y="1196975"/>
            <a:ext cx="2087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>
                <a:latin typeface="Comic Sans MS" pitchFamily="66" charset="0"/>
              </a:rPr>
              <a:t>Rim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643438" y="3284538"/>
            <a:ext cx="1944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200">
                <a:latin typeface="Comic Sans MS" pitchFamily="66" charset="0"/>
              </a:rPr>
              <a:t>Vias urinárias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7019925" y="3068638"/>
            <a:ext cx="2124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Ureteres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7019925" y="3716338"/>
            <a:ext cx="165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Bexiga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7019925" y="4437063"/>
            <a:ext cx="1655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Comic Sans MS" pitchFamily="66" charset="0"/>
              </a:rPr>
              <a:t>Uretra</a:t>
            </a: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V="1">
            <a:off x="3059113" y="1484313"/>
            <a:ext cx="1584325" cy="10080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3059113" y="2492375"/>
            <a:ext cx="1584325" cy="10080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 rot="10800000">
            <a:off x="6443663" y="3141663"/>
            <a:ext cx="217487" cy="1944687"/>
          </a:xfrm>
          <a:prstGeom prst="rightBrace">
            <a:avLst>
              <a:gd name="adj1" fmla="val 74514"/>
              <a:gd name="adj2" fmla="val 50042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690" name="AutoShape 18"/>
          <p:cNvSpPr>
            <a:spLocks noChangeArrowheads="1"/>
          </p:cNvSpPr>
          <p:nvPr/>
        </p:nvSpPr>
        <p:spPr bwMode="auto">
          <a:xfrm>
            <a:off x="6588125" y="3284538"/>
            <a:ext cx="360363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6588125" y="3860800"/>
            <a:ext cx="360363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6588125" y="4581525"/>
            <a:ext cx="360363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9" grpId="0"/>
      <p:bldP spid="28680" grpId="0"/>
      <p:bldP spid="28681" grpId="0"/>
      <p:bldP spid="28682" grpId="0"/>
      <p:bldP spid="28683" grpId="0"/>
      <p:bldP spid="28684" grpId="0" animBg="1"/>
      <p:bldP spid="28686" grpId="0" animBg="1"/>
      <p:bldP spid="28688" grpId="0" animBg="1"/>
      <p:bldP spid="28690" grpId="0" animBg="1"/>
      <p:bldP spid="28691" grpId="0" animBg="1"/>
      <p:bldP spid="286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051050" y="0"/>
            <a:ext cx="568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5400" b="1">
                <a:solidFill>
                  <a:srgbClr val="0066FF"/>
                </a:solidFill>
                <a:latin typeface="Monotype Corsiva" pitchFamily="66" charset="0"/>
              </a:rPr>
              <a:t>Sistema urinário </a:t>
            </a:r>
          </a:p>
        </p:txBody>
      </p:sp>
      <p:pic>
        <p:nvPicPr>
          <p:cNvPr id="4099" name="Picture 3" descr="s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836613"/>
            <a:ext cx="5321300" cy="5711825"/>
          </a:xfrm>
          <a:prstGeom prst="rect">
            <a:avLst/>
          </a:prstGeom>
          <a:noFill/>
        </p:spPr>
      </p:pic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39750" y="57340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u="sng">
                <a:latin typeface="Comic Sans MS" pitchFamily="66" charset="0"/>
              </a:rPr>
              <a:t>Bexiga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042988" y="263683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u="sng">
                <a:latin typeface="Comic Sans MS" pitchFamily="66" charset="0"/>
              </a:rPr>
              <a:t>Rim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39750" y="3357563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u="sng">
                <a:latin typeface="Comic Sans MS" pitchFamily="66" charset="0"/>
              </a:rPr>
              <a:t>Uréter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07950" y="3860800"/>
            <a:ext cx="1871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>
                <a:latin typeface="Comic Sans MS" pitchFamily="66" charset="0"/>
              </a:rPr>
              <a:t>Veia cava inferior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7380288" y="2781300"/>
            <a:ext cx="151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>
                <a:latin typeface="Comic Sans MS" pitchFamily="66" charset="0"/>
              </a:rPr>
              <a:t>Artéria renal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451725" y="2420938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u="sng">
                <a:latin typeface="Comic Sans MS" pitchFamily="66" charset="0"/>
              </a:rPr>
              <a:t>Rim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7272338" y="620713"/>
            <a:ext cx="18716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>
                <a:latin typeface="Comic Sans MS" pitchFamily="66" charset="0"/>
              </a:rPr>
              <a:t>Artéria aorta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451725" y="42926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>
                <a:latin typeface="Comic Sans MS" pitchFamily="66" charset="0"/>
              </a:rPr>
              <a:t>Veia renal</a:t>
            </a: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 rot="5400000">
            <a:off x="7235825" y="2997200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 rot="16200000">
            <a:off x="1835150" y="2781300"/>
            <a:ext cx="215900" cy="215900"/>
          </a:xfrm>
          <a:prstGeom prst="triangle">
            <a:avLst>
              <a:gd name="adj" fmla="val 36764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 rot="9344467">
            <a:off x="7429500" y="4154488"/>
            <a:ext cx="360363" cy="215900"/>
          </a:xfrm>
          <a:prstGeom prst="triangle">
            <a:avLst>
              <a:gd name="adj" fmla="val 65005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 rot="16200000">
            <a:off x="1763713" y="5876925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 rot="16200000">
            <a:off x="1835150" y="4005263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 rot="8587052">
            <a:off x="7524750" y="1052513"/>
            <a:ext cx="287338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 rot="5400000">
            <a:off x="7164388" y="2492375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 rot="-4876948">
            <a:off x="1763713" y="350043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 flipV="1">
            <a:off x="7308850" y="1052513"/>
            <a:ext cx="35877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>
            <a:off x="7308850" y="3644900"/>
            <a:ext cx="28733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8" grpId="0"/>
      <p:bldP spid="4109" grpId="0"/>
      <p:bldP spid="4110" grpId="0"/>
      <p:bldP spid="4111" grpId="0"/>
      <p:bldP spid="4112" grpId="0"/>
      <p:bldP spid="4113" grpId="0"/>
      <p:bldP spid="4114" grpId="0"/>
      <p:bldP spid="4115" grpId="0"/>
      <p:bldP spid="4117" grpId="0" animBg="1"/>
      <p:bldP spid="4119" grpId="0" animBg="1"/>
      <p:bldP spid="4122" grpId="0" animBg="1"/>
      <p:bldP spid="4123" grpId="0" animBg="1"/>
      <p:bldP spid="4124" grpId="0" animBg="1"/>
      <p:bldP spid="4125" grpId="0" animBg="1"/>
      <p:bldP spid="4126" grpId="0" animBg="1"/>
      <p:bldP spid="4127" grpId="0" animBg="1"/>
      <p:bldP spid="4129" grpId="0" animBg="1"/>
      <p:bldP spid="41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81375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4400" b="1">
                <a:solidFill>
                  <a:srgbClr val="CC0066"/>
                </a:solidFill>
                <a:latin typeface="Monotype Corsiva" pitchFamily="66" charset="0"/>
              </a:rPr>
              <a:t>Indique a via urinária que não está representada na imagem anterior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755650" y="2060575"/>
            <a:ext cx="806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A via urinária que não está representada é a </a:t>
            </a:r>
            <a:r>
              <a:rPr lang="pt-PT" sz="2400" b="1">
                <a:solidFill>
                  <a:srgbClr val="0066FF"/>
                </a:solidFill>
                <a:latin typeface="Comic Sans MS" pitchFamily="66" charset="0"/>
              </a:rPr>
              <a:t>uretra.</a:t>
            </a:r>
          </a:p>
        </p:txBody>
      </p:sp>
      <p:pic>
        <p:nvPicPr>
          <p:cNvPr id="5128" name="Picture 8" descr="bexiga pai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831"/>
          <a:stretch>
            <a:fillRect/>
          </a:stretch>
        </p:blipFill>
        <p:spPr bwMode="auto">
          <a:xfrm>
            <a:off x="3563938" y="3068638"/>
            <a:ext cx="1733550" cy="2263775"/>
          </a:xfrm>
          <a:prstGeom prst="rect">
            <a:avLst/>
          </a:prstGeom>
          <a:noFill/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292725" y="3644900"/>
            <a:ext cx="936625" cy="304800"/>
          </a:xfrm>
          <a:prstGeom prst="rect">
            <a:avLst/>
          </a:prstGeom>
          <a:solidFill>
            <a:srgbClr val="D3EBE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400">
                <a:latin typeface="Comic Sans MS" pitchFamily="66" charset="0"/>
              </a:rPr>
              <a:t>  Bexiga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172450" y="1412875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5132" name="Freeform 12"/>
          <p:cNvSpPr>
            <a:spLocks/>
          </p:cNvSpPr>
          <p:nvPr/>
        </p:nvSpPr>
        <p:spPr bwMode="auto">
          <a:xfrm>
            <a:off x="7989888" y="3724275"/>
            <a:ext cx="444500" cy="212725"/>
          </a:xfrm>
          <a:custGeom>
            <a:avLst/>
            <a:gdLst/>
            <a:ahLst/>
            <a:cxnLst>
              <a:cxn ang="0">
                <a:pos x="248" y="19"/>
              </a:cxn>
              <a:cxn ang="0">
                <a:pos x="115" y="0"/>
              </a:cxn>
              <a:cxn ang="0">
                <a:pos x="66" y="7"/>
              </a:cxn>
              <a:cxn ang="0">
                <a:pos x="18" y="19"/>
              </a:cxn>
              <a:cxn ang="0">
                <a:pos x="5" y="31"/>
              </a:cxn>
              <a:cxn ang="0">
                <a:pos x="54" y="122"/>
              </a:cxn>
              <a:cxn ang="0">
                <a:pos x="266" y="97"/>
              </a:cxn>
              <a:cxn ang="0">
                <a:pos x="266" y="31"/>
              </a:cxn>
              <a:cxn ang="0">
                <a:pos x="248" y="19"/>
              </a:cxn>
            </a:cxnLst>
            <a:rect l="0" t="0" r="r" b="b"/>
            <a:pathLst>
              <a:path w="280" h="134">
                <a:moveTo>
                  <a:pt x="248" y="19"/>
                </a:moveTo>
                <a:cubicBezTo>
                  <a:pt x="181" y="15"/>
                  <a:pt x="167" y="15"/>
                  <a:pt x="115" y="0"/>
                </a:cubicBezTo>
                <a:cubicBezTo>
                  <a:pt x="99" y="2"/>
                  <a:pt x="82" y="4"/>
                  <a:pt x="66" y="7"/>
                </a:cubicBezTo>
                <a:cubicBezTo>
                  <a:pt x="50" y="10"/>
                  <a:pt x="18" y="19"/>
                  <a:pt x="18" y="19"/>
                </a:cubicBezTo>
                <a:cubicBezTo>
                  <a:pt x="14" y="23"/>
                  <a:pt x="6" y="25"/>
                  <a:pt x="5" y="31"/>
                </a:cubicBezTo>
                <a:cubicBezTo>
                  <a:pt x="0" y="59"/>
                  <a:pt x="40" y="101"/>
                  <a:pt x="54" y="122"/>
                </a:cubicBezTo>
                <a:cubicBezTo>
                  <a:pt x="280" y="114"/>
                  <a:pt x="172" y="134"/>
                  <a:pt x="266" y="97"/>
                </a:cubicBezTo>
                <a:cubicBezTo>
                  <a:pt x="274" y="72"/>
                  <a:pt x="280" y="65"/>
                  <a:pt x="266" y="31"/>
                </a:cubicBezTo>
                <a:cubicBezTo>
                  <a:pt x="263" y="24"/>
                  <a:pt x="248" y="19"/>
                  <a:pt x="248" y="19"/>
                </a:cubicBezTo>
                <a:close/>
              </a:path>
            </a:pathLst>
          </a:custGeom>
          <a:solidFill>
            <a:srgbClr val="E9FCF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6659563" y="43656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5003800" y="4652963"/>
            <a:ext cx="792163" cy="366712"/>
          </a:xfrm>
          <a:prstGeom prst="rect">
            <a:avLst/>
          </a:prstGeom>
          <a:solidFill>
            <a:srgbClr val="D3EBE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4859338" y="4724400"/>
            <a:ext cx="1295400" cy="304800"/>
          </a:xfrm>
          <a:prstGeom prst="rect">
            <a:avLst/>
          </a:prstGeom>
          <a:solidFill>
            <a:srgbClr val="D3EBE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400">
                <a:latin typeface="Comic Sans MS" pitchFamily="66" charset="0"/>
              </a:rPr>
              <a:t>Uretra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  <p:bldP spid="5129" grpId="0" animBg="1"/>
      <p:bldP spid="51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urinari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61925"/>
            <a:ext cx="4248150" cy="6362700"/>
          </a:xfrm>
          <a:prstGeom prst="rect">
            <a:avLst/>
          </a:prstGeo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580063" y="2133600"/>
            <a:ext cx="31686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5400" b="1">
                <a:solidFill>
                  <a:srgbClr val="0066FF"/>
                </a:solidFill>
                <a:latin typeface="Monotype Corsiva" pitchFamily="66" charset="0"/>
              </a:rPr>
              <a:t>Sistema urinário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3" name="Text Box 93"/>
          <p:cNvSpPr txBox="1">
            <a:spLocks noChangeArrowheads="1"/>
          </p:cNvSpPr>
          <p:nvPr/>
        </p:nvSpPr>
        <p:spPr bwMode="auto">
          <a:xfrm>
            <a:off x="2195513" y="2852738"/>
            <a:ext cx="1152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30866" name="Text Box 146"/>
          <p:cNvSpPr txBox="1">
            <a:spLocks noChangeArrowheads="1"/>
          </p:cNvSpPr>
          <p:nvPr/>
        </p:nvSpPr>
        <p:spPr bwMode="auto">
          <a:xfrm>
            <a:off x="250825" y="260350"/>
            <a:ext cx="8642350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200" b="1">
                <a:solidFill>
                  <a:srgbClr val="003399"/>
                </a:solidFill>
                <a:latin typeface="Monotype Corsiva" pitchFamily="66" charset="0"/>
              </a:rPr>
              <a:t>Sistema Urinário</a:t>
            </a:r>
          </a:p>
        </p:txBody>
      </p:sp>
      <p:sp>
        <p:nvSpPr>
          <p:cNvPr id="30867" name="Text Box 147"/>
          <p:cNvSpPr txBox="1">
            <a:spLocks noChangeArrowheads="1"/>
          </p:cNvSpPr>
          <p:nvPr/>
        </p:nvSpPr>
        <p:spPr bwMode="auto">
          <a:xfrm>
            <a:off x="250825" y="836613"/>
            <a:ext cx="8642350" cy="54768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pt-PT" sz="2800" b="1">
                <a:solidFill>
                  <a:srgbClr val="003399"/>
                </a:solidFill>
                <a:latin typeface="Monotype Corsiva" pitchFamily="66" charset="0"/>
              </a:rPr>
              <a:t>	Constituinte</a:t>
            </a:r>
            <a:r>
              <a:rPr lang="pt-PT" sz="2800">
                <a:solidFill>
                  <a:srgbClr val="003399"/>
                </a:solidFill>
                <a:latin typeface="Monotype Corsiva" pitchFamily="66" charset="0"/>
              </a:rPr>
              <a:t> 				</a:t>
            </a:r>
            <a:r>
              <a:rPr lang="pt-PT" sz="2800" b="1">
                <a:solidFill>
                  <a:srgbClr val="003399"/>
                </a:solidFill>
                <a:latin typeface="Monotype Corsiva" pitchFamily="66" charset="0"/>
              </a:rPr>
              <a:t>Função</a:t>
            </a:r>
          </a:p>
        </p:txBody>
      </p:sp>
      <p:sp>
        <p:nvSpPr>
          <p:cNvPr id="30873" name="Text Box 153"/>
          <p:cNvSpPr txBox="1">
            <a:spLocks noChangeArrowheads="1"/>
          </p:cNvSpPr>
          <p:nvPr/>
        </p:nvSpPr>
        <p:spPr bwMode="auto">
          <a:xfrm>
            <a:off x="250825" y="1412875"/>
            <a:ext cx="1655763" cy="48053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endParaRPr lang="pt-PT" sz="2400"/>
          </a:p>
          <a:p>
            <a:pPr algn="ctr">
              <a:spcBef>
                <a:spcPct val="20000"/>
              </a:spcBef>
            </a:pPr>
            <a:r>
              <a:rPr lang="pt-PT" sz="2400" b="1">
                <a:latin typeface="Comic Sans MS" pitchFamily="66" charset="0"/>
              </a:rPr>
              <a:t>Rins</a:t>
            </a:r>
          </a:p>
          <a:p>
            <a:pPr>
              <a:spcBef>
                <a:spcPct val="50000"/>
              </a:spcBef>
            </a:pPr>
            <a:endParaRPr lang="pt-PT" sz="2400" b="1"/>
          </a:p>
          <a:p>
            <a:pPr>
              <a:spcBef>
                <a:spcPct val="50000"/>
              </a:spcBef>
            </a:pPr>
            <a:endParaRPr lang="pt-PT" sz="2400"/>
          </a:p>
          <a:p>
            <a:pPr>
              <a:spcBef>
                <a:spcPct val="50000"/>
              </a:spcBef>
            </a:pPr>
            <a:endParaRPr lang="pt-PT" sz="2400"/>
          </a:p>
          <a:p>
            <a:pPr algn="ctr"/>
            <a:r>
              <a:rPr lang="pt-PT" sz="2400" b="1">
                <a:latin typeface="Comic Sans MS" pitchFamily="66" charset="0"/>
              </a:rPr>
              <a:t>Vias </a:t>
            </a:r>
          </a:p>
          <a:p>
            <a:pPr algn="ctr"/>
            <a:r>
              <a:rPr lang="pt-PT" sz="2400" b="1">
                <a:latin typeface="Comic Sans MS" pitchFamily="66" charset="0"/>
              </a:rPr>
              <a:t>urinárias</a:t>
            </a:r>
          </a:p>
          <a:p>
            <a:pPr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pt-PT" sz="2400"/>
          </a:p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30876" name="Text Box 156"/>
          <p:cNvSpPr txBox="1">
            <a:spLocks noChangeArrowheads="1"/>
          </p:cNvSpPr>
          <p:nvPr/>
        </p:nvSpPr>
        <p:spPr bwMode="auto">
          <a:xfrm>
            <a:off x="1908175" y="1412875"/>
            <a:ext cx="1871663" cy="477678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Ureteres</a:t>
            </a:r>
          </a:p>
          <a:p>
            <a:pPr algn="ctr"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Bexiga</a:t>
            </a:r>
          </a:p>
          <a:p>
            <a:pPr algn="ctr">
              <a:spcBef>
                <a:spcPct val="50000"/>
              </a:spcBef>
            </a:pPr>
            <a:endParaRPr lang="pt-PT" sz="24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pt-PT" sz="2400">
                <a:latin typeface="Comic Sans MS" pitchFamily="66" charset="0"/>
              </a:rPr>
              <a:t>Uretra</a:t>
            </a:r>
          </a:p>
          <a:p>
            <a:pPr algn="ctr">
              <a:spcBef>
                <a:spcPct val="50000"/>
              </a:spcBef>
            </a:pPr>
            <a:endParaRPr lang="pt-PT" sz="2000">
              <a:latin typeface="Comic Sans MS" pitchFamily="66" charset="0"/>
            </a:endParaRPr>
          </a:p>
        </p:txBody>
      </p:sp>
      <p:sp>
        <p:nvSpPr>
          <p:cNvPr id="30885" name="Text Box 165"/>
          <p:cNvSpPr txBox="1">
            <a:spLocks noChangeArrowheads="1"/>
          </p:cNvSpPr>
          <p:nvPr/>
        </p:nvSpPr>
        <p:spPr bwMode="auto">
          <a:xfrm>
            <a:off x="3779838" y="1412875"/>
            <a:ext cx="5113337" cy="477678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pt-PT" sz="2400">
                <a:latin typeface="Comic Sans MS" pitchFamily="66" charset="0"/>
              </a:rPr>
              <a:t>Filtram o sangue e produzem urina</a:t>
            </a:r>
          </a:p>
          <a:p>
            <a:pPr>
              <a:spcBef>
                <a:spcPct val="2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r>
              <a:rPr lang="pt-PT" sz="2400">
                <a:latin typeface="Comic Sans MS" pitchFamily="66" charset="0"/>
              </a:rPr>
              <a:t>Condução da urina até à bexiga</a:t>
            </a:r>
          </a:p>
          <a:p>
            <a:pPr>
              <a:spcBef>
                <a:spcPct val="2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endParaRPr lang="pt-PT" sz="1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r>
              <a:rPr lang="pt-PT" sz="2400">
                <a:latin typeface="Comic Sans MS" pitchFamily="66" charset="0"/>
              </a:rPr>
              <a:t>Armazenamento de urina</a:t>
            </a:r>
          </a:p>
          <a:p>
            <a:pPr>
              <a:spcBef>
                <a:spcPct val="20000"/>
              </a:spcBef>
            </a:pPr>
            <a:endParaRPr lang="pt-PT" sz="2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endParaRPr lang="pt-PT" sz="1400">
              <a:latin typeface="Comic Sans MS" pitchFamily="66" charset="0"/>
            </a:endParaRPr>
          </a:p>
          <a:p>
            <a:pPr>
              <a:spcBef>
                <a:spcPct val="20000"/>
              </a:spcBef>
            </a:pPr>
            <a:r>
              <a:rPr lang="pt-PT" sz="2400">
                <a:latin typeface="Comic Sans MS" pitchFamily="66" charset="0"/>
              </a:rPr>
              <a:t>Condução da urina para o exterior</a:t>
            </a:r>
          </a:p>
          <a:p>
            <a:pPr>
              <a:spcBef>
                <a:spcPct val="50000"/>
              </a:spcBef>
            </a:pPr>
            <a:endParaRPr lang="pt-PT" sz="1200"/>
          </a:p>
        </p:txBody>
      </p:sp>
      <p:sp>
        <p:nvSpPr>
          <p:cNvPr id="30887" name="Line 167"/>
          <p:cNvSpPr>
            <a:spLocks noChangeShapeType="1"/>
          </p:cNvSpPr>
          <p:nvPr/>
        </p:nvSpPr>
        <p:spPr bwMode="auto">
          <a:xfrm>
            <a:off x="250825" y="2708275"/>
            <a:ext cx="864235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30889" name="Line 169"/>
          <p:cNvSpPr>
            <a:spLocks noChangeShapeType="1"/>
          </p:cNvSpPr>
          <p:nvPr/>
        </p:nvSpPr>
        <p:spPr bwMode="auto">
          <a:xfrm>
            <a:off x="1908175" y="3933825"/>
            <a:ext cx="6985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30890" name="Line 170"/>
          <p:cNvSpPr>
            <a:spLocks noChangeShapeType="1"/>
          </p:cNvSpPr>
          <p:nvPr/>
        </p:nvSpPr>
        <p:spPr bwMode="auto">
          <a:xfrm>
            <a:off x="1908175" y="5013325"/>
            <a:ext cx="6985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30891" name="Line 171"/>
          <p:cNvSpPr>
            <a:spLocks noChangeShapeType="1"/>
          </p:cNvSpPr>
          <p:nvPr/>
        </p:nvSpPr>
        <p:spPr bwMode="auto">
          <a:xfrm>
            <a:off x="3779838" y="908050"/>
            <a:ext cx="0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PT"/>
          </a:p>
        </p:txBody>
      </p:sp>
      <p:pic>
        <p:nvPicPr>
          <p:cNvPr id="30892" name="Picture 172" descr="icon rins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6F2"/>
              </a:clrFrom>
              <a:clrTo>
                <a:srgbClr val="F7F6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1628775"/>
            <a:ext cx="681037" cy="865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0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6" grpId="0" animBg="1"/>
      <p:bldP spid="30867" grpId="0" animBg="1"/>
      <p:bldP spid="30873" grpId="0" animBg="1"/>
      <p:bldP spid="30876" grpId="0" animBg="1"/>
      <p:bldP spid="30885" grpId="0" animBg="1"/>
      <p:bldP spid="30887" grpId="0" animBg="1"/>
      <p:bldP spid="30887" grpId="1" animBg="1"/>
      <p:bldP spid="30889" grpId="0" animBg="1"/>
      <p:bldP spid="30890" grpId="0" animBg="1"/>
      <p:bldP spid="308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692275" y="404813"/>
            <a:ext cx="6337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600" b="1">
                <a:solidFill>
                  <a:srgbClr val="0000FF"/>
                </a:solidFill>
                <a:latin typeface="Monotype Corsiva" pitchFamily="66" charset="0"/>
              </a:rPr>
              <a:t>Corte longitudinal de um rim</a:t>
            </a:r>
          </a:p>
        </p:txBody>
      </p:sp>
      <p:pic>
        <p:nvPicPr>
          <p:cNvPr id="120838" name="Picture 6" descr="Corte longitudinal de um rim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1557338"/>
            <a:ext cx="4751388" cy="4424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08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rteria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084763" cy="6324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619250" y="1196975"/>
            <a:ext cx="576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graphicFrame>
        <p:nvGraphicFramePr>
          <p:cNvPr id="116842" name="Group 106"/>
          <p:cNvGraphicFramePr>
            <a:graphicFrameLocks noGrp="1"/>
          </p:cNvGraphicFramePr>
          <p:nvPr>
            <p:ph/>
          </p:nvPr>
        </p:nvGraphicFramePr>
        <p:xfrm>
          <a:off x="1692275" y="333375"/>
          <a:ext cx="6059488" cy="6149914"/>
        </p:xfrm>
        <a:graphic>
          <a:graphicData uri="http://schemas.openxmlformats.org/drawingml/2006/table">
            <a:tbl>
              <a:tblPr/>
              <a:tblGrid>
                <a:gridCol w="2743200"/>
                <a:gridCol w="1658938"/>
                <a:gridCol w="1657350"/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Principais constituintes</a:t>
                      </a:r>
                      <a:endParaRPr kumimoji="0" 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Plasma (g/L)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Urina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(g/L)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Água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Sais minerais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7,06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9,54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Proteínas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Lípidos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Glícidos (Glicose)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Ureia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0,3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20-30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Ácido úrico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0,03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0,6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480</TotalTime>
  <Words>403</Words>
  <Application>Microsoft Office PowerPoint</Application>
  <PresentationFormat>Apresentação no Ecrã (4:3)</PresentationFormat>
  <Paragraphs>133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0" baseType="lpstr">
      <vt:lpstr>Arial</vt:lpstr>
      <vt:lpstr>Monotype Corsiva</vt:lpstr>
      <vt:lpstr>Comic Sans MS</vt:lpstr>
      <vt:lpstr>Modelo de apresentação predefinido</vt:lpstr>
      <vt:lpstr>Diapositivo 1</vt:lpstr>
      <vt:lpstr>Sistema Urinário Humano 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Margarida</dc:creator>
  <cp:lastModifiedBy>Patrícia</cp:lastModifiedBy>
  <cp:revision>252</cp:revision>
  <dcterms:created xsi:type="dcterms:W3CDTF">2003-04-05T17:42:24Z</dcterms:created>
  <dcterms:modified xsi:type="dcterms:W3CDTF">2011-03-21T21:04:27Z</dcterms:modified>
</cp:coreProperties>
</file>