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2" r:id="rId4"/>
    <p:sldId id="260" r:id="rId5"/>
    <p:sldId id="258" r:id="rId6"/>
    <p:sldId id="261" r:id="rId7"/>
    <p:sldId id="265" r:id="rId8"/>
    <p:sldId id="263" r:id="rId9"/>
    <p:sldId id="266" r:id="rId10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82" y="-1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CDC95-FCC1-4F11-8464-145B561827C2}" type="datetimeFigureOut">
              <a:rPr lang="pt-PT" smtClean="0"/>
              <a:pPr/>
              <a:t>21-03-2011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A9513-79E7-4762-9DFC-14A32F5472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3348038" y="260350"/>
            <a:ext cx="23034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5400" b="1" dirty="0">
                <a:solidFill>
                  <a:srgbClr val="0000FF"/>
                </a:solidFill>
                <a:latin typeface="Monotype Corsiva" pitchFamily="66" charset="0"/>
              </a:rPr>
              <a:t>Pele</a:t>
            </a: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971550" y="1125538"/>
            <a:ext cx="48244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 b="1" u="sng">
                <a:solidFill>
                  <a:srgbClr val="0000FF"/>
                </a:solidFill>
                <a:latin typeface="Monotype Corsiva" pitchFamily="66" charset="0"/>
              </a:rPr>
              <a:t>Pele</a:t>
            </a:r>
            <a:r>
              <a:rPr lang="pt-PT" sz="2800" b="1">
                <a:solidFill>
                  <a:srgbClr val="0000FF"/>
                </a:solidFill>
                <a:latin typeface="Monotype Corsiva" pitchFamily="66" charset="0"/>
              </a:rPr>
              <a:t>:</a:t>
            </a:r>
            <a:r>
              <a:rPr lang="pt-PT" sz="2800">
                <a:latin typeface="Monotype Corsiva" pitchFamily="66" charset="0"/>
              </a:rPr>
              <a:t> órgão que reveste o corpo.</a:t>
            </a:r>
          </a:p>
        </p:txBody>
      </p:sp>
      <p:pic>
        <p:nvPicPr>
          <p:cNvPr id="109583" name="Picture 15" descr="Pel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4F8"/>
              </a:clrFrom>
              <a:clrTo>
                <a:srgbClr val="F3F4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513" y="1989138"/>
            <a:ext cx="5014912" cy="3989387"/>
          </a:xfrm>
          <a:prstGeom prst="rect">
            <a:avLst/>
          </a:prstGeom>
          <a:noFill/>
        </p:spPr>
      </p:pic>
      <p:sp>
        <p:nvSpPr>
          <p:cNvPr id="109584" name="Text Box 16"/>
          <p:cNvSpPr txBox="1">
            <a:spLocks noChangeArrowheads="1"/>
          </p:cNvSpPr>
          <p:nvPr/>
        </p:nvSpPr>
        <p:spPr bwMode="auto">
          <a:xfrm>
            <a:off x="1042988" y="3357563"/>
            <a:ext cx="1296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Epiderme</a:t>
            </a:r>
          </a:p>
        </p:txBody>
      </p:sp>
      <p:sp>
        <p:nvSpPr>
          <p:cNvPr id="109585" name="Text Box 17"/>
          <p:cNvSpPr txBox="1">
            <a:spLocks noChangeArrowheads="1"/>
          </p:cNvSpPr>
          <p:nvPr/>
        </p:nvSpPr>
        <p:spPr bwMode="auto">
          <a:xfrm>
            <a:off x="1258888" y="4005263"/>
            <a:ext cx="1008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Derme</a:t>
            </a:r>
          </a:p>
        </p:txBody>
      </p:sp>
      <p:sp>
        <p:nvSpPr>
          <p:cNvPr id="109586" name="Text Box 18"/>
          <p:cNvSpPr txBox="1">
            <a:spLocks noChangeArrowheads="1"/>
          </p:cNvSpPr>
          <p:nvPr/>
        </p:nvSpPr>
        <p:spPr bwMode="auto">
          <a:xfrm>
            <a:off x="7308850" y="2420938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Pêlo</a:t>
            </a:r>
          </a:p>
        </p:txBody>
      </p:sp>
      <p:sp>
        <p:nvSpPr>
          <p:cNvPr id="109587" name="Text Box 19"/>
          <p:cNvSpPr txBox="1">
            <a:spLocks noChangeArrowheads="1"/>
          </p:cNvSpPr>
          <p:nvPr/>
        </p:nvSpPr>
        <p:spPr bwMode="auto">
          <a:xfrm>
            <a:off x="7235825" y="3213100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Poros</a:t>
            </a:r>
          </a:p>
        </p:txBody>
      </p:sp>
      <p:sp>
        <p:nvSpPr>
          <p:cNvPr id="109588" name="Text Box 20"/>
          <p:cNvSpPr txBox="1">
            <a:spLocks noChangeArrowheads="1"/>
          </p:cNvSpPr>
          <p:nvPr/>
        </p:nvSpPr>
        <p:spPr bwMode="auto">
          <a:xfrm>
            <a:off x="7235825" y="4724400"/>
            <a:ext cx="19081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Glândula </a:t>
            </a:r>
          </a:p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sudorípara</a:t>
            </a:r>
          </a:p>
        </p:txBody>
      </p:sp>
      <p:sp>
        <p:nvSpPr>
          <p:cNvPr id="109589" name="Text Box 21"/>
          <p:cNvSpPr txBox="1">
            <a:spLocks noChangeArrowheads="1"/>
          </p:cNvSpPr>
          <p:nvPr/>
        </p:nvSpPr>
        <p:spPr bwMode="auto">
          <a:xfrm>
            <a:off x="1403350" y="5229225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>
                <a:latin typeface="Monotype Corsiva" pitchFamily="66" charset="0"/>
              </a:rPr>
              <a:t>Artéria</a:t>
            </a:r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1547813" y="5661025"/>
            <a:ext cx="649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>
                <a:latin typeface="Monotype Corsiva" pitchFamily="66" charset="0"/>
              </a:rPr>
              <a:t>Veia</a:t>
            </a:r>
          </a:p>
        </p:txBody>
      </p:sp>
      <p:pic>
        <p:nvPicPr>
          <p:cNvPr id="12" name="Picture 8" descr="http://www.google.pt/url?source=imgres&amp;ct=img&amp;q=http://2.bp.blogspot.com/_weNdVc_5Y1Q/Spa17o6T3YI/AAAAAAAAAfA/3RCZIlWO72A/s200/1-mestre.jpg&amp;sa=X&amp;ei=zEB9TeqTJMi84Aads6jiBQ&amp;ved=0CAQQ8wc4DQ&amp;usg=AFQjCNE71hvfz4scU2dflmJ5uhihEe3gC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929322" y="0"/>
            <a:ext cx="166059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/>
      <p:bldP spid="109573" grpId="0"/>
      <p:bldP spid="109584" grpId="0"/>
      <p:bldP spid="109585" grpId="0"/>
      <p:bldP spid="109586" grpId="0"/>
      <p:bldP spid="109587" grpId="0"/>
      <p:bldP spid="109588" grpId="0"/>
      <p:bldP spid="109589" grpId="0"/>
      <p:bldP spid="1095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jcm.wiki.zoho.com/attach/1.1/pele/pe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6431" y="357166"/>
            <a:ext cx="4487569" cy="428628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282" y="714356"/>
            <a:ext cx="4429156" cy="3096344"/>
          </a:xfrm>
        </p:spPr>
        <p:txBody>
          <a:bodyPr>
            <a:normAutofit fontScale="90000"/>
          </a:bodyPr>
          <a:lstStyle/>
          <a:p>
            <a:pPr algn="l"/>
            <a:r>
              <a:rPr lang="pt-PT" sz="2700" b="1" dirty="0" smtClean="0">
                <a:solidFill>
                  <a:schemeClr val="tx1"/>
                </a:solidFill>
              </a:rPr>
              <a:t/>
            </a:r>
            <a:br>
              <a:rPr lang="pt-PT" sz="2700" b="1" dirty="0" smtClean="0">
                <a:solidFill>
                  <a:schemeClr val="tx1"/>
                </a:solidFill>
              </a:rPr>
            </a:br>
            <a:r>
              <a:rPr lang="pt-PT" sz="2700" dirty="0" smtClean="0">
                <a:solidFill>
                  <a:schemeClr val="tx1"/>
                </a:solidFill>
              </a:rPr>
              <a:t>A pele é o maior órgão do corpo humano, sendo constituída por duas camadas: a epiderme, camada mais superficial, e a derme, camada mais profunda e espessa.</a:t>
            </a:r>
            <a:br>
              <a:rPr lang="pt-PT" sz="2700" dirty="0" smtClean="0">
                <a:solidFill>
                  <a:schemeClr val="tx1"/>
                </a:solidFill>
              </a:rPr>
            </a:b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57158" y="4786322"/>
            <a:ext cx="7632848" cy="1660744"/>
          </a:xfrm>
        </p:spPr>
        <p:txBody>
          <a:bodyPr>
            <a:noAutofit/>
          </a:bodyPr>
          <a:lstStyle/>
          <a:p>
            <a:pPr algn="just"/>
            <a:r>
              <a:rPr lang="pt-PT" sz="2000" dirty="0" smtClean="0">
                <a:solidFill>
                  <a:schemeClr val="tx1"/>
                </a:solidFill>
              </a:rPr>
              <a:t>Além </a:t>
            </a:r>
            <a:r>
              <a:rPr lang="pt-PT" sz="2000" dirty="0">
                <a:solidFill>
                  <a:schemeClr val="tx1"/>
                </a:solidFill>
              </a:rPr>
              <a:t>de ter função protectora e de regulação da temperatura, a pele tem também função excretora. Através de estruturas existentes na derme - as </a:t>
            </a:r>
            <a:r>
              <a:rPr lang="pt-PT" sz="2000" b="1" dirty="0">
                <a:solidFill>
                  <a:schemeClr val="tx1"/>
                </a:solidFill>
              </a:rPr>
              <a:t>glândulas </a:t>
            </a:r>
            <a:r>
              <a:rPr lang="pt-PT" sz="2000" b="1" dirty="0" err="1">
                <a:solidFill>
                  <a:schemeClr val="tx1"/>
                </a:solidFill>
              </a:rPr>
              <a:t>sudoríparas</a:t>
            </a:r>
            <a:r>
              <a:rPr lang="pt-PT" sz="2000" dirty="0">
                <a:solidFill>
                  <a:schemeClr val="tx1"/>
                </a:solidFill>
              </a:rPr>
              <a:t> - ocorre a filtração do sangue e a formação do </a:t>
            </a:r>
            <a:r>
              <a:rPr lang="pt-PT" sz="2000" u="sng" dirty="0">
                <a:solidFill>
                  <a:schemeClr val="tx1"/>
                </a:solidFill>
              </a:rPr>
              <a:t>suor</a:t>
            </a:r>
            <a:r>
              <a:rPr lang="pt-PT" sz="2000" dirty="0">
                <a:solidFill>
                  <a:schemeClr val="tx1"/>
                </a:solidFill>
              </a:rPr>
              <a:t>, através do qual é expulso para o exterior substâncias nocivas ao organismo</a:t>
            </a:r>
          </a:p>
          <a:p>
            <a:endParaRPr lang="pt-PT" sz="1050" dirty="0"/>
          </a:p>
        </p:txBody>
      </p:sp>
      <p:pic>
        <p:nvPicPr>
          <p:cNvPr id="7170" name="Picture 2" descr="http://4.bp.blogspot.com/__lL6Nidp1aA/SmL4YWgSWMI/AAAAAAAADpI/9lY0ZfF_GR8/s400/Duvid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928934"/>
            <a:ext cx="1362067" cy="1833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539750" y="1125538"/>
            <a:ext cx="3384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A pele é formada pela</a:t>
            </a:r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4067175" y="549275"/>
            <a:ext cx="4679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 b="1">
                <a:solidFill>
                  <a:srgbClr val="0000FF"/>
                </a:solidFill>
                <a:latin typeface="Monotype Corsiva" pitchFamily="66" charset="0"/>
              </a:rPr>
              <a:t>Epiderme </a:t>
            </a:r>
            <a:r>
              <a:rPr lang="pt-PT" sz="2800">
                <a:latin typeface="Monotype Corsiva" pitchFamily="66" charset="0"/>
              </a:rPr>
              <a:t>– camada mais externa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4067175" y="1844675"/>
            <a:ext cx="2376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 b="1">
                <a:solidFill>
                  <a:srgbClr val="0000FF"/>
                </a:solidFill>
                <a:latin typeface="Monotype Corsiva" pitchFamily="66" charset="0"/>
              </a:rPr>
              <a:t>Derme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539750" y="3429000"/>
            <a:ext cx="81010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O suor é formado na pele, mais precisamente nas </a:t>
            </a:r>
            <a:r>
              <a:rPr lang="pt-PT" sz="2800" b="1">
                <a:solidFill>
                  <a:srgbClr val="0000FF"/>
                </a:solidFill>
                <a:latin typeface="Monotype Corsiva" pitchFamily="66" charset="0"/>
              </a:rPr>
              <a:t>glândulas sudoríparas</a:t>
            </a:r>
            <a:r>
              <a:rPr lang="pt-PT" sz="2800">
                <a:latin typeface="Monotype Corsiva" pitchFamily="66" charset="0"/>
              </a:rPr>
              <a:t> existentes na derme e é constituído por 99 % de água e 1 % de substâncias filtradas do sangue (ureia e cloreto de sódio).</a:t>
            </a: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539750" y="5157788"/>
            <a:ext cx="7273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O suor intervém na regulação da temperatura do corpo</a:t>
            </a:r>
            <a:r>
              <a:rPr lang="pt-PT" sz="2400">
                <a:latin typeface="Monotype Corsiva" pitchFamily="66" charset="0"/>
              </a:rPr>
              <a:t>.</a:t>
            </a:r>
          </a:p>
        </p:txBody>
      </p:sp>
      <p:sp>
        <p:nvSpPr>
          <p:cNvPr id="111626" name="Line 10"/>
          <p:cNvSpPr>
            <a:spLocks noChangeShapeType="1"/>
          </p:cNvSpPr>
          <p:nvPr/>
        </p:nvSpPr>
        <p:spPr bwMode="auto">
          <a:xfrm flipV="1">
            <a:off x="3419475" y="908050"/>
            <a:ext cx="720725" cy="5048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111627" name="Line 11"/>
          <p:cNvSpPr>
            <a:spLocks noChangeShapeType="1"/>
          </p:cNvSpPr>
          <p:nvPr/>
        </p:nvSpPr>
        <p:spPr bwMode="auto">
          <a:xfrm>
            <a:off x="3419475" y="1412875"/>
            <a:ext cx="647700" cy="57626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pic>
        <p:nvPicPr>
          <p:cNvPr id="6146" name="Picture 2" descr="http://1.bp.blogspot.com/_tLmk6oqIEyA/SdufJpoBGyI/AAAAAAAAAFM/xycObPIWsxM/s320/D%C3%BAvid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928670"/>
            <a:ext cx="2400300" cy="2533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1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/>
      <p:bldP spid="111621" grpId="0"/>
      <p:bldP spid="111622" grpId="0"/>
      <p:bldP spid="111623" grpId="0"/>
      <p:bldP spid="111624" grpId="0"/>
      <p:bldP spid="111626" grpId="0" animBg="1"/>
      <p:bldP spid="1116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1116013" y="2276475"/>
            <a:ext cx="15113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3600">
                <a:latin typeface="Monotype Corsiva" pitchFamily="66" charset="0"/>
              </a:rPr>
              <a:t>Funções da pele</a:t>
            </a:r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3851275" y="126841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Excreção</a:t>
            </a: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3851275" y="2060575"/>
            <a:ext cx="3600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Regulação da temperatura</a:t>
            </a:r>
          </a:p>
        </p:txBody>
      </p:sp>
      <p:sp>
        <p:nvSpPr>
          <p:cNvPr id="118791" name="Text Box 7"/>
          <p:cNvSpPr txBox="1">
            <a:spLocks noChangeArrowheads="1"/>
          </p:cNvSpPr>
          <p:nvPr/>
        </p:nvSpPr>
        <p:spPr bwMode="auto">
          <a:xfrm>
            <a:off x="3924300" y="2852738"/>
            <a:ext cx="3313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Defesa contra micróbios</a:t>
            </a: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995738" y="3716338"/>
            <a:ext cx="36718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Controlo do fluxo de sangue</a:t>
            </a: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3924300" y="4437063"/>
            <a:ext cx="4787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800">
                <a:latin typeface="Monotype Corsiva" pitchFamily="66" charset="0"/>
              </a:rPr>
              <a:t>Captação de sensações de calor, frio, pressão, dor e tacto</a:t>
            </a:r>
          </a:p>
        </p:txBody>
      </p:sp>
      <p:sp>
        <p:nvSpPr>
          <p:cNvPr id="118794" name="AutoShape 10"/>
          <p:cNvSpPr>
            <a:spLocks/>
          </p:cNvSpPr>
          <p:nvPr/>
        </p:nvSpPr>
        <p:spPr bwMode="auto">
          <a:xfrm>
            <a:off x="2916238" y="1052513"/>
            <a:ext cx="503237" cy="4464050"/>
          </a:xfrm>
          <a:prstGeom prst="leftBrace">
            <a:avLst>
              <a:gd name="adj1" fmla="val 73922"/>
              <a:gd name="adj2" fmla="val 50000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8795" name="AutoShape 11"/>
          <p:cNvSpPr>
            <a:spLocks noChangeArrowheads="1"/>
          </p:cNvSpPr>
          <p:nvPr/>
        </p:nvSpPr>
        <p:spPr bwMode="auto">
          <a:xfrm>
            <a:off x="3419475" y="1412875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8796" name="AutoShape 12"/>
          <p:cNvSpPr>
            <a:spLocks noChangeArrowheads="1"/>
          </p:cNvSpPr>
          <p:nvPr/>
        </p:nvSpPr>
        <p:spPr bwMode="auto">
          <a:xfrm>
            <a:off x="3419475" y="2276475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8797" name="AutoShape 13"/>
          <p:cNvSpPr>
            <a:spLocks noChangeArrowheads="1"/>
          </p:cNvSpPr>
          <p:nvPr/>
        </p:nvSpPr>
        <p:spPr bwMode="auto">
          <a:xfrm>
            <a:off x="3419475" y="2997200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8798" name="AutoShape 14"/>
          <p:cNvSpPr>
            <a:spLocks noChangeArrowheads="1"/>
          </p:cNvSpPr>
          <p:nvPr/>
        </p:nvSpPr>
        <p:spPr bwMode="auto">
          <a:xfrm>
            <a:off x="3419475" y="3789363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8799" name="AutoShape 15"/>
          <p:cNvSpPr>
            <a:spLocks noChangeArrowheads="1"/>
          </p:cNvSpPr>
          <p:nvPr/>
        </p:nvSpPr>
        <p:spPr bwMode="auto">
          <a:xfrm>
            <a:off x="3348038" y="4581525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pic>
        <p:nvPicPr>
          <p:cNvPr id="4098" name="Picture 2" descr="jothermo.gif (2457 bytes)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488" y="1357298"/>
            <a:ext cx="1714512" cy="3539638"/>
          </a:xfrm>
          <a:prstGeom prst="rect">
            <a:avLst/>
          </a:prstGeom>
          <a:noFill/>
        </p:spPr>
      </p:pic>
      <p:pic>
        <p:nvPicPr>
          <p:cNvPr id="4099" name="Picture 3" descr="http://www.bestgraph.com/gifs/ecole/eleve_prof/eleve_prof-0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00372"/>
            <a:ext cx="1571636" cy="1571636"/>
          </a:xfrm>
          <a:prstGeom prst="rect">
            <a:avLst/>
          </a:prstGeom>
          <a:noFill/>
        </p:spPr>
      </p:pic>
      <p:pic>
        <p:nvPicPr>
          <p:cNvPr id="4103" name="Picture 7" descr="com frio e cachec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762632" y="857232"/>
            <a:ext cx="1309694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18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18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118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118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118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5" dur="80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6" dur="80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80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" grpId="0"/>
      <p:bldP spid="118789" grpId="0"/>
      <p:bldP spid="118790" grpId="0"/>
      <p:bldP spid="118791" grpId="0"/>
      <p:bldP spid="118792" grpId="0"/>
      <p:bldP spid="118793" grpId="0"/>
      <p:bldP spid="118794" grpId="0" animBg="1"/>
      <p:bldP spid="118795" grpId="0" animBg="1"/>
      <p:bldP spid="118796" grpId="0" animBg="1"/>
      <p:bldP spid="118797" grpId="0" animBg="1"/>
      <p:bldP spid="118798" grpId="0" animBg="1"/>
      <p:bldP spid="1187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ufmt.br/bionet/curiosidades/15.09.04/suo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68A6EF"/>
              </a:clrFrom>
              <a:clrTo>
                <a:srgbClr val="68A6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28604"/>
            <a:ext cx="6858048" cy="5990938"/>
          </a:xfrm>
          <a:prstGeom prst="rect">
            <a:avLst/>
          </a:prstGeom>
          <a:noFill/>
        </p:spPr>
      </p:pic>
      <p:pic>
        <p:nvPicPr>
          <p:cNvPr id="4" name="Picture 2" descr="http://www.google.pt/url?source=imgres&amp;ct=img&amp;q=http://www.planetadeagostini.pt/uploads/fasciculos/168_Personagens_psi.jpg&amp;sa=X&amp;ei=a0F9TdXZL-KS4gaenNz3BQ&amp;ved=0CAQQ8wc4DA&amp;usg=AFQjCNG7y4VVnHrk-SvSzB36EAZnQ86C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357298"/>
            <a:ext cx="25082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476375" y="333375"/>
            <a:ext cx="68405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4800" b="1">
                <a:solidFill>
                  <a:srgbClr val="0000FF"/>
                </a:solidFill>
                <a:latin typeface="Monotype Corsiva" pitchFamily="66" charset="0"/>
              </a:rPr>
              <a:t>A saúde da pele</a:t>
            </a:r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1258888" y="1268413"/>
            <a:ext cx="669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Monotype Corsiva" pitchFamily="66" charset="0"/>
              </a:rPr>
              <a:t>Beber água com regularidade e de forma equilibrada</a:t>
            </a:r>
          </a:p>
        </p:txBody>
      </p:sp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1285852" y="2571744"/>
            <a:ext cx="676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dirty="0">
                <a:latin typeface="Monotype Corsiva" pitchFamily="66" charset="0"/>
              </a:rPr>
              <a:t>Manter uma alimentação equilibrada</a:t>
            </a: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1357290" y="3286124"/>
            <a:ext cx="6626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dirty="0">
                <a:latin typeface="Monotype Corsiva" pitchFamily="66" charset="0"/>
              </a:rPr>
              <a:t>Dormir bem e fazer exercício e caminhadas regularmente</a:t>
            </a:r>
          </a:p>
        </p:txBody>
      </p:sp>
      <p:sp>
        <p:nvSpPr>
          <p:cNvPr id="115725" name="AutoShape 13"/>
          <p:cNvSpPr>
            <a:spLocks noChangeArrowheads="1"/>
          </p:cNvSpPr>
          <p:nvPr/>
        </p:nvSpPr>
        <p:spPr bwMode="auto">
          <a:xfrm>
            <a:off x="827088" y="1341438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5726" name="AutoShape 14"/>
          <p:cNvSpPr>
            <a:spLocks noChangeArrowheads="1"/>
          </p:cNvSpPr>
          <p:nvPr/>
        </p:nvSpPr>
        <p:spPr bwMode="auto">
          <a:xfrm>
            <a:off x="827088" y="1989138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5727" name="AutoShape 15"/>
          <p:cNvSpPr>
            <a:spLocks noChangeArrowheads="1"/>
          </p:cNvSpPr>
          <p:nvPr/>
        </p:nvSpPr>
        <p:spPr bwMode="auto">
          <a:xfrm>
            <a:off x="827088" y="2636838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1" name="AutoShape 15"/>
          <p:cNvSpPr>
            <a:spLocks noChangeArrowheads="1"/>
          </p:cNvSpPr>
          <p:nvPr/>
        </p:nvSpPr>
        <p:spPr bwMode="auto">
          <a:xfrm>
            <a:off x="857224" y="3357562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1214414" y="1928802"/>
            <a:ext cx="3241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dirty="0">
                <a:latin typeface="Monotype Corsiva" pitchFamily="66" charset="0"/>
              </a:rPr>
              <a:t>Evitar as bebidas alcoólicas</a:t>
            </a:r>
          </a:p>
        </p:txBody>
      </p:sp>
      <p:pic>
        <p:nvPicPr>
          <p:cNvPr id="3082" name="Picture 10" descr="http://gfelinawebsite28.vilabol.uol.com.br/bebidas/09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643050"/>
            <a:ext cx="1785950" cy="1428760"/>
          </a:xfrm>
          <a:prstGeom prst="rect">
            <a:avLst/>
          </a:prstGeom>
          <a:noFill/>
        </p:spPr>
      </p:pic>
      <p:pic>
        <p:nvPicPr>
          <p:cNvPr id="3084" name="Picture 12" descr="http://gfelinawebsite47.vilabol.uol.com.br/legumes/0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786190"/>
            <a:ext cx="2319344" cy="2287572"/>
          </a:xfrm>
          <a:prstGeom prst="rect">
            <a:avLst/>
          </a:prstGeom>
          <a:noFill/>
        </p:spPr>
      </p:pic>
      <p:pic>
        <p:nvPicPr>
          <p:cNvPr id="3086" name="Picture 14" descr="http://gfelinawebsite158.vilabol.uol.com.br/criancas/39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929066"/>
            <a:ext cx="1928818" cy="2411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4" dur="80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5" dur="80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80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/>
      <p:bldP spid="115717" grpId="0"/>
      <p:bldP spid="115718" grpId="0"/>
      <p:bldP spid="115719" grpId="0"/>
      <p:bldP spid="115725" grpId="0" animBg="1"/>
      <p:bldP spid="115726" grpId="0" animBg="1"/>
      <p:bldP spid="115727" grpId="0" animBg="1"/>
      <p:bldP spid="21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476375" y="333375"/>
            <a:ext cx="68405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4800" b="1">
                <a:solidFill>
                  <a:srgbClr val="0000FF"/>
                </a:solidFill>
                <a:latin typeface="Monotype Corsiva" pitchFamily="66" charset="0"/>
              </a:rPr>
              <a:t>A saúde da pele</a:t>
            </a: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1428728" y="1357298"/>
            <a:ext cx="633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dirty="0">
                <a:latin typeface="Monotype Corsiva" pitchFamily="66" charset="0"/>
              </a:rPr>
              <a:t>Lavar a pele usando sabão ou sabonete de pH neutro</a:t>
            </a:r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1428728" y="2428868"/>
            <a:ext cx="2735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dirty="0">
                <a:latin typeface="Monotype Corsiva" pitchFamily="66" charset="0"/>
              </a:rPr>
              <a:t>Não fumar</a:t>
            </a:r>
          </a:p>
        </p:txBody>
      </p:sp>
      <p:sp>
        <p:nvSpPr>
          <p:cNvPr id="115724" name="Text Box 12"/>
          <p:cNvSpPr txBox="1">
            <a:spLocks noChangeArrowheads="1"/>
          </p:cNvSpPr>
          <p:nvPr/>
        </p:nvSpPr>
        <p:spPr bwMode="auto">
          <a:xfrm>
            <a:off x="1357290" y="3429000"/>
            <a:ext cx="2879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dirty="0">
                <a:latin typeface="Monotype Corsiva" pitchFamily="66" charset="0"/>
              </a:rPr>
              <a:t>Evitar zonas de poluição</a:t>
            </a:r>
          </a:p>
        </p:txBody>
      </p:sp>
      <p:sp>
        <p:nvSpPr>
          <p:cNvPr id="115728" name="AutoShape 16"/>
          <p:cNvSpPr>
            <a:spLocks noChangeArrowheads="1"/>
          </p:cNvSpPr>
          <p:nvPr/>
        </p:nvSpPr>
        <p:spPr bwMode="auto">
          <a:xfrm>
            <a:off x="928662" y="1500174"/>
            <a:ext cx="431800" cy="287338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5730" name="AutoShape 18"/>
          <p:cNvSpPr>
            <a:spLocks noChangeArrowheads="1"/>
          </p:cNvSpPr>
          <p:nvPr/>
        </p:nvSpPr>
        <p:spPr bwMode="auto">
          <a:xfrm>
            <a:off x="928662" y="2500306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sp>
        <p:nvSpPr>
          <p:cNvPr id="115732" name="AutoShape 20"/>
          <p:cNvSpPr>
            <a:spLocks noChangeArrowheads="1"/>
          </p:cNvSpPr>
          <p:nvPr/>
        </p:nvSpPr>
        <p:spPr bwMode="auto">
          <a:xfrm>
            <a:off x="857224" y="3500438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  <p:pic>
        <p:nvPicPr>
          <p:cNvPr id="20" name="Picture 2" descr="http://3.bp.blogspot.com/_j1YaIEjD-Sg/TBDvdBl0AkI/AAAAAAAAAD0/Y2QQryt2oPg/s1600/babyshowe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7" y="1857364"/>
            <a:ext cx="2447480" cy="2286016"/>
          </a:xfrm>
          <a:prstGeom prst="rect">
            <a:avLst/>
          </a:prstGeom>
          <a:noFill/>
        </p:spPr>
      </p:pic>
      <p:pic>
        <p:nvPicPr>
          <p:cNvPr id="22530" name="Picture 2" descr="http://4.bp.blogspot.com/_2N5PJD1SDwA/SiJs4CGni9I/AAAAAAAAEGM/acqExzM2qQM/s400/Dia+Internacional+sem+fum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5000636"/>
            <a:ext cx="1795167" cy="1391255"/>
          </a:xfrm>
          <a:prstGeom prst="rect">
            <a:avLst/>
          </a:prstGeom>
          <a:noFill/>
        </p:spPr>
      </p:pic>
      <p:pic>
        <p:nvPicPr>
          <p:cNvPr id="22532" name="Picture 4" descr="http://www.helenocbx.kit.net/gifs/gifsdesenhoanimado/cbx-desenhos%20(69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5000635"/>
            <a:ext cx="2286016" cy="1531631"/>
          </a:xfrm>
          <a:prstGeom prst="rect">
            <a:avLst/>
          </a:prstGeom>
          <a:noFill/>
        </p:spPr>
      </p:pic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1357290" y="4429132"/>
            <a:ext cx="7559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dirty="0">
                <a:latin typeface="Monotype Corsiva" pitchFamily="66" charset="0"/>
              </a:rPr>
              <a:t>Em caso de exposição solar, usar protector solar</a:t>
            </a:r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auto">
          <a:xfrm>
            <a:off x="857224" y="4500570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5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5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5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5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/>
      <p:bldP spid="115720" grpId="0"/>
      <p:bldP spid="115722" grpId="0"/>
      <p:bldP spid="115724" grpId="0"/>
      <p:bldP spid="115728" grpId="0" animBg="1"/>
      <p:bldP spid="115730" grpId="0" animBg="1"/>
      <p:bldP spid="115732" grpId="0" animBg="1"/>
      <p:bldP spid="23" grpId="0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684213" y="1773238"/>
            <a:ext cx="3311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/>
          </a:p>
        </p:txBody>
      </p:sp>
      <p:sp>
        <p:nvSpPr>
          <p:cNvPr id="112656" name="Text Box 16"/>
          <p:cNvSpPr txBox="1">
            <a:spLocks noChangeArrowheads="1"/>
          </p:cNvSpPr>
          <p:nvPr/>
        </p:nvSpPr>
        <p:spPr bwMode="auto">
          <a:xfrm>
            <a:off x="1403350" y="836613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>
                <a:latin typeface="Monotype Corsiva" pitchFamily="66" charset="0"/>
              </a:rPr>
              <a:t>Composição da urina</a:t>
            </a:r>
          </a:p>
        </p:txBody>
      </p:sp>
      <p:sp>
        <p:nvSpPr>
          <p:cNvPr id="112661" name="Text Box 21"/>
          <p:cNvSpPr txBox="1">
            <a:spLocks noChangeArrowheads="1"/>
          </p:cNvSpPr>
          <p:nvPr/>
        </p:nvSpPr>
        <p:spPr bwMode="auto">
          <a:xfrm>
            <a:off x="5435600" y="836613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PT" sz="2400" b="1">
                <a:latin typeface="Monotype Corsiva" pitchFamily="66" charset="0"/>
              </a:rPr>
              <a:t>Composição do suor</a:t>
            </a:r>
          </a:p>
        </p:txBody>
      </p:sp>
      <p:sp>
        <p:nvSpPr>
          <p:cNvPr id="112668" name="Text Box 28"/>
          <p:cNvSpPr txBox="1">
            <a:spLocks noChangeArrowheads="1"/>
          </p:cNvSpPr>
          <p:nvPr/>
        </p:nvSpPr>
        <p:spPr bwMode="auto">
          <a:xfrm>
            <a:off x="1692275" y="4365625"/>
            <a:ext cx="1439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>
                <a:latin typeface="Monotype Corsiva" pitchFamily="66" charset="0"/>
              </a:rPr>
              <a:t>Água</a:t>
            </a:r>
          </a:p>
        </p:txBody>
      </p:sp>
      <p:sp>
        <p:nvSpPr>
          <p:cNvPr id="112669" name="Text Box 29"/>
          <p:cNvSpPr txBox="1">
            <a:spLocks noChangeArrowheads="1"/>
          </p:cNvSpPr>
          <p:nvPr/>
        </p:nvSpPr>
        <p:spPr bwMode="auto">
          <a:xfrm>
            <a:off x="1692275" y="5157788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PT"/>
          </a:p>
        </p:txBody>
      </p:sp>
      <p:sp>
        <p:nvSpPr>
          <p:cNvPr id="112670" name="Text Box 30"/>
          <p:cNvSpPr txBox="1">
            <a:spLocks noChangeArrowheads="1"/>
          </p:cNvSpPr>
          <p:nvPr/>
        </p:nvSpPr>
        <p:spPr bwMode="auto">
          <a:xfrm>
            <a:off x="1619250" y="5084763"/>
            <a:ext cx="6408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000">
                <a:latin typeface="Monotype Corsiva" pitchFamily="66" charset="0"/>
              </a:rPr>
              <a:t>Substâncias dissolvidas: cloreto de sódio, ácido úrico, ureia, outras</a:t>
            </a:r>
          </a:p>
        </p:txBody>
      </p:sp>
      <p:pic>
        <p:nvPicPr>
          <p:cNvPr id="112672" name="Picture 32" descr="Urina-n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1628775"/>
            <a:ext cx="3765550" cy="2247900"/>
          </a:xfrm>
          <a:prstGeom prst="rect">
            <a:avLst/>
          </a:prstGeom>
          <a:noFill/>
        </p:spPr>
      </p:pic>
      <p:pic>
        <p:nvPicPr>
          <p:cNvPr id="112676" name="Picture 36" descr="Agu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4365625"/>
            <a:ext cx="406400" cy="352425"/>
          </a:xfrm>
          <a:prstGeom prst="rect">
            <a:avLst/>
          </a:prstGeom>
          <a:noFill/>
        </p:spPr>
      </p:pic>
      <p:pic>
        <p:nvPicPr>
          <p:cNvPr id="112678" name="Picture 38" descr="Substancias dissolvida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5084763"/>
            <a:ext cx="349250" cy="415925"/>
          </a:xfrm>
          <a:prstGeom prst="rect">
            <a:avLst/>
          </a:prstGeom>
          <a:noFill/>
        </p:spPr>
      </p:pic>
      <p:pic>
        <p:nvPicPr>
          <p:cNvPr id="112679" name="Picture 39" descr="Suor-nov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1700213"/>
            <a:ext cx="3527425" cy="2257425"/>
          </a:xfrm>
          <a:prstGeom prst="rect">
            <a:avLst/>
          </a:prstGeom>
          <a:noFill/>
        </p:spPr>
      </p:pic>
      <p:pic>
        <p:nvPicPr>
          <p:cNvPr id="12" name="Picture 5" descr="http://www.google.pt/url?source=imgres&amp;ct=img&amp;q=http://i37.tinypic.com/2q9yt1h.gif&amp;sa=X&amp;ei=A0N9Te7XEI-D4QaF45zgBQ&amp;ved=0CAQQ8wc&amp;usg=AFQjCNFl2Ru5JhCl9mbTX2yhi-tM6P-T9w"/>
          <p:cNvPicPr>
            <a:picLocks noChangeAspect="1" noChangeArrowheads="1"/>
          </p:cNvPicPr>
          <p:nvPr/>
        </p:nvPicPr>
        <p:blipFill>
          <a:blip r:embed="rId6" cstate="print"/>
          <a:srcRect l="49530" b="28539"/>
          <a:stretch>
            <a:fillRect/>
          </a:stretch>
        </p:blipFill>
        <p:spPr bwMode="auto">
          <a:xfrm>
            <a:off x="4000496" y="571480"/>
            <a:ext cx="1524297" cy="149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2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12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12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12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6" grpId="0"/>
      <p:bldP spid="112661" grpId="0"/>
      <p:bldP spid="112668" grpId="0"/>
      <p:bldP spid="1126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prof2000.pt/users/cfaeca/lc/BONECO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89326"/>
            <a:ext cx="5500726" cy="6240070"/>
          </a:xfrm>
          <a:prstGeom prst="rect">
            <a:avLst/>
          </a:prstGeom>
          <a:noFill/>
        </p:spPr>
      </p:pic>
      <p:sp>
        <p:nvSpPr>
          <p:cNvPr id="8" name="Rectângulo 7"/>
          <p:cNvSpPr/>
          <p:nvPr/>
        </p:nvSpPr>
        <p:spPr>
          <a:xfrm>
            <a:off x="3000364" y="428604"/>
            <a:ext cx="8572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pt-PT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4572000" y="428604"/>
            <a:ext cx="8572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endParaRPr lang="pt-PT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6143636" y="857232"/>
            <a:ext cx="8572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  <a:endParaRPr lang="pt-PT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236</Words>
  <Application>Microsoft Office PowerPoint</Application>
  <PresentationFormat>Apresentação no Ecrã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0" baseType="lpstr">
      <vt:lpstr>Tema do Office</vt:lpstr>
      <vt:lpstr>Diapositivo 1</vt:lpstr>
      <vt:lpstr> A pele é o maior órgão do corpo humano, sendo constituída por duas camadas: a epiderme, camada mais superficial, e a derme, camada mais profunda e espessa. 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pele é o maior órgão do corpo humano, sendo constituída por duas camadas: a epiderme, camada mais superficial, e a derme, camada mais profunda e espessa.</dc:title>
  <dc:creator>Ricardo</dc:creator>
  <cp:lastModifiedBy>Patrícia</cp:lastModifiedBy>
  <cp:revision>13</cp:revision>
  <dcterms:created xsi:type="dcterms:W3CDTF">2011-03-21T20:29:10Z</dcterms:created>
  <dcterms:modified xsi:type="dcterms:W3CDTF">2011-03-21T23:20:06Z</dcterms:modified>
</cp:coreProperties>
</file>