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1" r:id="rId10"/>
    <p:sldId id="262" r:id="rId11"/>
    <p:sldId id="266" r:id="rId12"/>
    <p:sldId id="267" r:id="rId1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660066"/>
    <a:srgbClr val="0000FF"/>
    <a:srgbClr val="663300"/>
    <a:srgbClr val="FF6600"/>
    <a:srgbClr val="FFCC00"/>
    <a:srgbClr val="FF0066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A6E73-2458-4899-AF0F-ED3603DDFF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4478E-F9A6-4CE8-AA1C-16F8041A6A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B106C-33E7-4BCE-936F-B114BD9F34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868C7-8855-4E75-8965-B7B4745D0E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EBF4C-D862-4040-8158-E0FA0ECB1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BDA20-36D9-4376-A9FE-ADE93AE30F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93673-0ED3-4956-AABE-652C6C4C25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D7DA6-8AB1-44B3-92C4-F6697477F9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2DEDB-799B-4822-A14D-2A4A3A5CF5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36E69-B4CE-4F78-A621-66FD402532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9091C-BCC3-488F-9EF3-B6B45B6CAE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C3AF407-4A7A-47BC-90E7-7C107A3A3A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.jpe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45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12" Type="http://schemas.openxmlformats.org/officeDocument/2006/relationships/image" Target="../media/image31.png"/><Relationship Id="rId2" Type="http://schemas.openxmlformats.org/officeDocument/2006/relationships/image" Target="../media/image1.jpe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7.png"/><Relationship Id="rId5" Type="http://schemas.openxmlformats.org/officeDocument/2006/relationships/image" Target="../media/image15.png"/><Relationship Id="rId15" Type="http://schemas.openxmlformats.org/officeDocument/2006/relationships/image" Target="../media/image28.png"/><Relationship Id="rId10" Type="http://schemas.openxmlformats.org/officeDocument/2006/relationships/image" Target="../media/image14.png"/><Relationship Id="rId4" Type="http://schemas.openxmlformats.org/officeDocument/2006/relationships/image" Target="../media/image24.png"/><Relationship Id="rId9" Type="http://schemas.openxmlformats.org/officeDocument/2006/relationships/image" Target="../media/image17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2.png"/><Relationship Id="rId21" Type="http://schemas.openxmlformats.org/officeDocument/2006/relationships/image" Target="../media/image28.pn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1.jpeg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1.png"/><Relationship Id="rId5" Type="http://schemas.openxmlformats.org/officeDocument/2006/relationships/image" Target="../media/image14.png"/><Relationship Id="rId15" Type="http://schemas.openxmlformats.org/officeDocument/2006/relationships/image" Target="../media/image22.png"/><Relationship Id="rId10" Type="http://schemas.openxmlformats.org/officeDocument/2006/relationships/image" Target="../media/image18.png"/><Relationship Id="rId19" Type="http://schemas.openxmlformats.org/officeDocument/2006/relationships/image" Target="../media/image26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7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763713" y="1700213"/>
            <a:ext cx="6048375" cy="252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66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A Cor</a:t>
            </a:r>
          </a:p>
        </p:txBody>
      </p:sp>
      <p:pic>
        <p:nvPicPr>
          <p:cNvPr id="2051" name="Picture 6" descr="Paleta c pince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650" y="55165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Line 7"/>
          <p:cNvSpPr>
            <a:spLocks noChangeShapeType="1"/>
          </p:cNvSpPr>
          <p:nvPr/>
        </p:nvSpPr>
        <p:spPr bwMode="auto">
          <a:xfrm>
            <a:off x="395288" y="6165850"/>
            <a:ext cx="7129462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4"/>
          <p:cNvSpPr>
            <a:spLocks noChangeShapeType="1"/>
          </p:cNvSpPr>
          <p:nvPr/>
        </p:nvSpPr>
        <p:spPr bwMode="auto">
          <a:xfrm>
            <a:off x="395288" y="6165850"/>
            <a:ext cx="7129462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1267" name="Picture 5" descr="Paleta c pince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703262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1116013" y="549275"/>
            <a:ext cx="68421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Cores Frias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900113" y="2060575"/>
            <a:ext cx="76327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 b="1"/>
              <a:t>Transmitem a sensação de frio:</a:t>
            </a:r>
            <a:r>
              <a:rPr lang="pt-PT" sz="2000"/>
              <a:t> </a:t>
            </a:r>
          </a:p>
          <a:p>
            <a:pPr>
              <a:spcBef>
                <a:spcPct val="50000"/>
              </a:spcBef>
            </a:pPr>
            <a:r>
              <a:rPr lang="pt-PT" sz="2000"/>
              <a:t>- </a:t>
            </a:r>
            <a:r>
              <a:rPr lang="pt-PT" sz="2000" b="1">
                <a:solidFill>
                  <a:srgbClr val="0000FF"/>
                </a:solidFill>
              </a:rPr>
              <a:t>azuis</a:t>
            </a:r>
            <a:r>
              <a:rPr lang="pt-PT" sz="2000"/>
              <a:t>, </a:t>
            </a:r>
            <a:r>
              <a:rPr lang="pt-PT" sz="2000" b="1">
                <a:solidFill>
                  <a:srgbClr val="009900"/>
                </a:solidFill>
              </a:rPr>
              <a:t>verdes</a:t>
            </a:r>
            <a:r>
              <a:rPr lang="pt-PT" sz="2000"/>
              <a:t> e </a:t>
            </a:r>
            <a:r>
              <a:rPr lang="pt-PT" sz="2000" b="1">
                <a:solidFill>
                  <a:srgbClr val="660066"/>
                </a:solidFill>
              </a:rPr>
              <a:t>violetas</a:t>
            </a:r>
            <a:r>
              <a:rPr lang="pt-PT" sz="2000"/>
              <a:t>. </a:t>
            </a:r>
          </a:p>
        </p:txBody>
      </p:sp>
      <p:pic>
        <p:nvPicPr>
          <p:cNvPr id="8200" name="Picture 8" descr="4354flores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068638"/>
            <a:ext cx="1843088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fria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1500" y="3068638"/>
            <a:ext cx="1727200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florest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3068638"/>
            <a:ext cx="2068513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fria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550" y="4581525"/>
            <a:ext cx="1728788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2" descr="fria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9700" y="4652963"/>
            <a:ext cx="1512888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3" descr="fria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388" y="3068638"/>
            <a:ext cx="1641475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155" decel="100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155" decel="100000"/>
                                        <p:tgtEl>
                                          <p:spTgt spid="82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155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5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155" decel="100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155" decel="100000"/>
                                        <p:tgtEl>
                                          <p:spTgt spid="820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1155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1155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5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155" decel="100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155" decel="100000"/>
                                        <p:tgtEl>
                                          <p:spTgt spid="820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1155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1155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0"/>
                            </p:stCondLst>
                            <p:childTnLst>
                              <p:par>
                                <p:cTn id="48" presetID="5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155" decel="100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155" decel="100000"/>
                                        <p:tgtEl>
                                          <p:spTgt spid="82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1155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1155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9500"/>
                            </p:stCondLst>
                            <p:childTnLst>
                              <p:par>
                                <p:cTn id="58" presetID="5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155" decel="100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1155" decel="100000"/>
                                        <p:tgtEl>
                                          <p:spTgt spid="82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1155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1155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000"/>
                            </p:stCondLst>
                            <p:childTnLst>
                              <p:par>
                                <p:cTn id="68" presetID="5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155" decel="100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1155" decel="100000"/>
                                        <p:tgtEl>
                                          <p:spTgt spid="82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1155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1155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  <p:bldP spid="81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1116013" y="549275"/>
            <a:ext cx="68421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Simbologia da Cor</a:t>
            </a:r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611188" y="2133600"/>
            <a:ext cx="1079500" cy="10207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827088" y="2492375"/>
            <a:ext cx="244475" cy="1936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PT" sz="2800" b="1"/>
              <a:t>.</a:t>
            </a:r>
          </a:p>
        </p:txBody>
      </p:sp>
      <p:sp>
        <p:nvSpPr>
          <p:cNvPr id="12295" name="Oval 7"/>
          <p:cNvSpPr>
            <a:spLocks noChangeArrowheads="1"/>
          </p:cNvSpPr>
          <p:nvPr/>
        </p:nvSpPr>
        <p:spPr bwMode="auto">
          <a:xfrm>
            <a:off x="1187450" y="2492375"/>
            <a:ext cx="244475" cy="1936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PT" sz="2800" b="1"/>
              <a:t>.</a:t>
            </a:r>
          </a:p>
        </p:txBody>
      </p:sp>
      <p:sp>
        <p:nvSpPr>
          <p:cNvPr id="12296" name="Arc 8"/>
          <p:cNvSpPr>
            <a:spLocks/>
          </p:cNvSpPr>
          <p:nvPr/>
        </p:nvSpPr>
        <p:spPr bwMode="auto">
          <a:xfrm rot="6184410">
            <a:off x="989013" y="2547938"/>
            <a:ext cx="363537" cy="541337"/>
          </a:xfrm>
          <a:custGeom>
            <a:avLst/>
            <a:gdLst>
              <a:gd name="T0" fmla="*/ 102985 w 21600"/>
              <a:gd name="T1" fmla="*/ 0 h 38392"/>
              <a:gd name="T2" fmla="*/ 208899 w 21600"/>
              <a:gd name="T3" fmla="*/ 541337 h 38392"/>
              <a:gd name="T4" fmla="*/ 0 w 21600"/>
              <a:gd name="T5" fmla="*/ 292087 h 38392"/>
              <a:gd name="T6" fmla="*/ 0 60000 65536"/>
              <a:gd name="T7" fmla="*/ 0 60000 65536"/>
              <a:gd name="T8" fmla="*/ 0 60000 65536"/>
              <a:gd name="T9" fmla="*/ 0 w 21600"/>
              <a:gd name="T10" fmla="*/ 0 h 38392"/>
              <a:gd name="T11" fmla="*/ 21600 w 21600"/>
              <a:gd name="T12" fmla="*/ 38392 h 383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8392" fill="none" extrusionOk="0">
                <a:moveTo>
                  <a:pt x="6119" y="-1"/>
                </a:moveTo>
                <a:cubicBezTo>
                  <a:pt x="15299" y="2711"/>
                  <a:pt x="21600" y="11142"/>
                  <a:pt x="21600" y="20715"/>
                </a:cubicBezTo>
                <a:cubicBezTo>
                  <a:pt x="21600" y="27752"/>
                  <a:pt x="18171" y="34348"/>
                  <a:pt x="12412" y="38392"/>
                </a:cubicBezTo>
              </a:path>
              <a:path w="21600" h="38392" stroke="0" extrusionOk="0">
                <a:moveTo>
                  <a:pt x="6119" y="-1"/>
                </a:moveTo>
                <a:cubicBezTo>
                  <a:pt x="15299" y="2711"/>
                  <a:pt x="21600" y="11142"/>
                  <a:pt x="21600" y="20715"/>
                </a:cubicBezTo>
                <a:cubicBezTo>
                  <a:pt x="21600" y="27752"/>
                  <a:pt x="18171" y="34348"/>
                  <a:pt x="12412" y="38392"/>
                </a:cubicBezTo>
                <a:lnTo>
                  <a:pt x="0" y="20715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12297" name="WordArt 9"/>
          <p:cNvSpPr>
            <a:spLocks noChangeArrowheads="1" noChangeShapeType="1" noTextEdit="1"/>
          </p:cNvSpPr>
          <p:nvPr/>
        </p:nvSpPr>
        <p:spPr bwMode="auto">
          <a:xfrm>
            <a:off x="611188" y="3213100"/>
            <a:ext cx="1079500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Branco</a:t>
            </a:r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auto">
          <a:xfrm>
            <a:off x="1835150" y="1857375"/>
            <a:ext cx="1450975" cy="1284288"/>
          </a:xfrm>
          <a:prstGeom prst="cloudCallout">
            <a:avLst>
              <a:gd name="adj1" fmla="val -78421"/>
              <a:gd name="adj2" fmla="val -2980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pt-PT" b="1"/>
              <a:t>Pureza</a:t>
            </a:r>
          </a:p>
          <a:p>
            <a:pPr algn="ctr"/>
            <a:r>
              <a:rPr lang="pt-PT" b="1"/>
              <a:t>Paz</a:t>
            </a:r>
          </a:p>
          <a:p>
            <a:pPr algn="ctr"/>
            <a:r>
              <a:rPr lang="pt-PT" b="1"/>
              <a:t>Calma</a:t>
            </a:r>
          </a:p>
        </p:txBody>
      </p:sp>
      <p:pic>
        <p:nvPicPr>
          <p:cNvPr id="12301" name="Picture 13" descr="Pret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827088" y="4005263"/>
            <a:ext cx="122396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2" name="WordArt 14"/>
          <p:cNvSpPr>
            <a:spLocks noChangeArrowheads="1" noChangeShapeType="1" noTextEdit="1"/>
          </p:cNvSpPr>
          <p:nvPr/>
        </p:nvSpPr>
        <p:spPr bwMode="auto">
          <a:xfrm>
            <a:off x="827088" y="5229225"/>
            <a:ext cx="1008062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Preto</a:t>
            </a:r>
          </a:p>
        </p:txBody>
      </p:sp>
      <p:sp>
        <p:nvSpPr>
          <p:cNvPr id="12303" name="AutoShape 15"/>
          <p:cNvSpPr>
            <a:spLocks noChangeArrowheads="1"/>
          </p:cNvSpPr>
          <p:nvPr/>
        </p:nvSpPr>
        <p:spPr bwMode="auto">
          <a:xfrm>
            <a:off x="2051050" y="4581525"/>
            <a:ext cx="1663700" cy="1296988"/>
          </a:xfrm>
          <a:prstGeom prst="cloudCallout">
            <a:avLst>
              <a:gd name="adj1" fmla="val -57120"/>
              <a:gd name="adj2" fmla="val -71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pt-PT" b="1"/>
              <a:t>Tristeza</a:t>
            </a:r>
          </a:p>
          <a:p>
            <a:pPr algn="ctr"/>
            <a:r>
              <a:rPr lang="pt-PT" b="1"/>
              <a:t>Luto</a:t>
            </a:r>
          </a:p>
          <a:p>
            <a:pPr algn="ctr"/>
            <a:r>
              <a:rPr lang="pt-PT" b="1"/>
              <a:t>Mistério</a:t>
            </a:r>
          </a:p>
        </p:txBody>
      </p:sp>
      <p:pic>
        <p:nvPicPr>
          <p:cNvPr id="12304" name="Picture 16" descr="Verd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3492500" y="2341563"/>
            <a:ext cx="1008063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5" name="WordArt 17"/>
          <p:cNvSpPr>
            <a:spLocks noChangeArrowheads="1" noChangeShapeType="1" noTextEdit="1"/>
          </p:cNvSpPr>
          <p:nvPr/>
        </p:nvSpPr>
        <p:spPr bwMode="auto">
          <a:xfrm>
            <a:off x="3419475" y="3213100"/>
            <a:ext cx="1047750" cy="24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Arial Black"/>
              </a:rPr>
              <a:t>Verde</a:t>
            </a:r>
          </a:p>
        </p:txBody>
      </p:sp>
      <p:sp>
        <p:nvSpPr>
          <p:cNvPr id="12306" name="AutoShape 18"/>
          <p:cNvSpPr>
            <a:spLocks noChangeArrowheads="1"/>
          </p:cNvSpPr>
          <p:nvPr/>
        </p:nvSpPr>
        <p:spPr bwMode="auto">
          <a:xfrm>
            <a:off x="4787900" y="1773238"/>
            <a:ext cx="2087563" cy="1008062"/>
          </a:xfrm>
          <a:prstGeom prst="cloudCallout">
            <a:avLst>
              <a:gd name="adj1" fmla="val -70685"/>
              <a:gd name="adj2" fmla="val 17718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pt-PT" b="1"/>
              <a:t>Esperança</a:t>
            </a:r>
          </a:p>
          <a:p>
            <a:pPr algn="ctr"/>
            <a:r>
              <a:rPr lang="pt-PT" b="1"/>
              <a:t>Frescor</a:t>
            </a:r>
          </a:p>
        </p:txBody>
      </p:sp>
      <p:pic>
        <p:nvPicPr>
          <p:cNvPr id="12307" name="Picture 19" descr="Azul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41" t="14583" r="45572" b="38194"/>
          <a:stretch>
            <a:fillRect/>
          </a:stretch>
        </p:blipFill>
        <p:spPr bwMode="auto">
          <a:xfrm>
            <a:off x="7019925" y="4508500"/>
            <a:ext cx="11874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8" name="WordArt 20"/>
          <p:cNvSpPr>
            <a:spLocks noChangeArrowheads="1" noChangeShapeType="1" noTextEdit="1"/>
          </p:cNvSpPr>
          <p:nvPr/>
        </p:nvSpPr>
        <p:spPr bwMode="auto">
          <a:xfrm>
            <a:off x="6588125" y="5734050"/>
            <a:ext cx="936625" cy="24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 Black"/>
              </a:rPr>
              <a:t>Azul</a:t>
            </a:r>
          </a:p>
        </p:txBody>
      </p:sp>
      <p:sp>
        <p:nvSpPr>
          <p:cNvPr id="12309" name="AutoShape 21"/>
          <p:cNvSpPr>
            <a:spLocks noChangeArrowheads="1"/>
          </p:cNvSpPr>
          <p:nvPr/>
        </p:nvSpPr>
        <p:spPr bwMode="auto">
          <a:xfrm>
            <a:off x="6286500" y="3789363"/>
            <a:ext cx="2678113" cy="863600"/>
          </a:xfrm>
          <a:prstGeom prst="cloudCallout">
            <a:avLst>
              <a:gd name="adj1" fmla="val 8250"/>
              <a:gd name="adj2" fmla="val 80699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pt-PT" b="1"/>
              <a:t>Tranquilidade</a:t>
            </a:r>
          </a:p>
          <a:p>
            <a:pPr algn="ctr"/>
            <a:r>
              <a:rPr lang="pt-PT" b="1"/>
              <a:t>Sonho</a:t>
            </a:r>
          </a:p>
        </p:txBody>
      </p:sp>
      <p:sp>
        <p:nvSpPr>
          <p:cNvPr id="2" name="Line 22"/>
          <p:cNvSpPr>
            <a:spLocks noChangeShapeType="1"/>
          </p:cNvSpPr>
          <p:nvPr/>
        </p:nvSpPr>
        <p:spPr bwMode="auto">
          <a:xfrm>
            <a:off x="395288" y="6165850"/>
            <a:ext cx="7129462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3" name="Picture 23" descr="Paleta c pincel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703262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2" name="Picture 24" descr="vermelho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4211638" y="4724400"/>
            <a:ext cx="1081087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3" name="WordArt 25"/>
          <p:cNvSpPr>
            <a:spLocks noChangeArrowheads="1" noChangeShapeType="1" noTextEdit="1"/>
          </p:cNvSpPr>
          <p:nvPr/>
        </p:nvSpPr>
        <p:spPr bwMode="auto">
          <a:xfrm>
            <a:off x="4140200" y="5734050"/>
            <a:ext cx="1295400" cy="24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Vermelho</a:t>
            </a:r>
          </a:p>
        </p:txBody>
      </p:sp>
      <p:sp>
        <p:nvSpPr>
          <p:cNvPr id="12314" name="AutoShape 26"/>
          <p:cNvSpPr>
            <a:spLocks noChangeArrowheads="1"/>
          </p:cNvSpPr>
          <p:nvPr/>
        </p:nvSpPr>
        <p:spPr bwMode="auto">
          <a:xfrm>
            <a:off x="4572000" y="3429000"/>
            <a:ext cx="1584325" cy="1152525"/>
          </a:xfrm>
          <a:prstGeom prst="cloudCallout">
            <a:avLst>
              <a:gd name="adj1" fmla="val -15130"/>
              <a:gd name="adj2" fmla="val 79065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pt-PT" b="1"/>
              <a:t>Alegria</a:t>
            </a:r>
          </a:p>
          <a:p>
            <a:pPr algn="ctr"/>
            <a:r>
              <a:rPr lang="pt-PT" b="1"/>
              <a:t>Paixão</a:t>
            </a:r>
          </a:p>
          <a:p>
            <a:pPr algn="ctr"/>
            <a:r>
              <a:rPr lang="pt-PT" b="1"/>
              <a:t>Perigo</a:t>
            </a:r>
          </a:p>
        </p:txBody>
      </p:sp>
      <p:pic>
        <p:nvPicPr>
          <p:cNvPr id="12315" name="Picture 27" descr="amarelo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41" t="20486" r="45572" b="40147"/>
          <a:stretch>
            <a:fillRect/>
          </a:stretch>
        </p:blipFill>
        <p:spPr bwMode="auto">
          <a:xfrm>
            <a:off x="6588125" y="2565400"/>
            <a:ext cx="1081088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6" name="WordArt 28"/>
          <p:cNvSpPr>
            <a:spLocks noChangeArrowheads="1" noChangeShapeType="1" noTextEdit="1"/>
          </p:cNvSpPr>
          <p:nvPr/>
        </p:nvSpPr>
        <p:spPr bwMode="auto">
          <a:xfrm>
            <a:off x="7596188" y="3068638"/>
            <a:ext cx="1008062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Amarelo</a:t>
            </a:r>
          </a:p>
        </p:txBody>
      </p:sp>
      <p:sp>
        <p:nvSpPr>
          <p:cNvPr id="12317" name="AutoShape 29"/>
          <p:cNvSpPr>
            <a:spLocks noChangeArrowheads="1"/>
          </p:cNvSpPr>
          <p:nvPr/>
        </p:nvSpPr>
        <p:spPr bwMode="auto">
          <a:xfrm>
            <a:off x="7596188" y="1844675"/>
            <a:ext cx="1222375" cy="792163"/>
          </a:xfrm>
          <a:prstGeom prst="cloudCallout">
            <a:avLst>
              <a:gd name="adj1" fmla="val -52856"/>
              <a:gd name="adj2" fmla="val 6823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pt-PT" b="1"/>
              <a:t>Calor</a:t>
            </a:r>
          </a:p>
          <a:p>
            <a:pPr algn="ctr"/>
            <a:r>
              <a:rPr lang="pt-PT" b="1"/>
              <a:t>Luz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3" grpId="0" animBg="1"/>
      <p:bldP spid="12294" grpId="0" animBg="1"/>
      <p:bldP spid="12295" grpId="0" animBg="1"/>
      <p:bldP spid="12296" grpId="0" animBg="1"/>
      <p:bldP spid="12297" grpId="0" animBg="1"/>
      <p:bldP spid="12300" grpId="0" animBg="1"/>
      <p:bldP spid="12302" grpId="0" animBg="1"/>
      <p:bldP spid="12303" grpId="0" animBg="1"/>
      <p:bldP spid="12305" grpId="0" animBg="1"/>
      <p:bldP spid="12306" grpId="0" animBg="1"/>
      <p:bldP spid="12308" grpId="0" animBg="1"/>
      <p:bldP spid="12309" grpId="0" animBg="1"/>
      <p:bldP spid="12313" grpId="0" animBg="1"/>
      <p:bldP spid="12314" grpId="0" animBg="1"/>
      <p:bldP spid="12316" grpId="0" animBg="1"/>
      <p:bldP spid="123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5" name="Oval 23"/>
          <p:cNvSpPr>
            <a:spLocks noChangeArrowheads="1"/>
          </p:cNvSpPr>
          <p:nvPr/>
        </p:nvSpPr>
        <p:spPr bwMode="auto">
          <a:xfrm>
            <a:off x="1258888" y="3860800"/>
            <a:ext cx="1009650" cy="9366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13330" name="AutoShape 18"/>
          <p:cNvSpPr>
            <a:spLocks noChangeArrowheads="1"/>
          </p:cNvSpPr>
          <p:nvPr/>
        </p:nvSpPr>
        <p:spPr bwMode="auto">
          <a:xfrm>
            <a:off x="2987675" y="476250"/>
            <a:ext cx="4968875" cy="1439863"/>
          </a:xfrm>
          <a:prstGeom prst="wedgeEllipseCallout">
            <a:avLst>
              <a:gd name="adj1" fmla="val 32745"/>
              <a:gd name="adj2" fmla="val 11526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329" name="AutoShape 17"/>
          <p:cNvSpPr>
            <a:spLocks noChangeArrowheads="1"/>
          </p:cNvSpPr>
          <p:nvPr/>
        </p:nvSpPr>
        <p:spPr bwMode="auto">
          <a:xfrm>
            <a:off x="2411413" y="476250"/>
            <a:ext cx="5257800" cy="1512888"/>
          </a:xfrm>
          <a:prstGeom prst="wedgeEllipseCallout">
            <a:avLst>
              <a:gd name="adj1" fmla="val 10509"/>
              <a:gd name="adj2" fmla="val 11117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328" name="AutoShape 16"/>
          <p:cNvSpPr>
            <a:spLocks noChangeArrowheads="1"/>
          </p:cNvSpPr>
          <p:nvPr/>
        </p:nvSpPr>
        <p:spPr bwMode="auto">
          <a:xfrm>
            <a:off x="2339975" y="476250"/>
            <a:ext cx="5184775" cy="1439863"/>
          </a:xfrm>
          <a:prstGeom prst="wedgeEllipseCallout">
            <a:avLst>
              <a:gd name="adj1" fmla="val -24037"/>
              <a:gd name="adj2" fmla="val 13037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318" name="Line 4"/>
          <p:cNvSpPr>
            <a:spLocks noChangeShapeType="1"/>
          </p:cNvSpPr>
          <p:nvPr/>
        </p:nvSpPr>
        <p:spPr bwMode="auto">
          <a:xfrm>
            <a:off x="395288" y="6165850"/>
            <a:ext cx="7129462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3319" name="Picture 5" descr="Paleta c pince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703262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" descr="Laranj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41" t="20486" r="45573" b="38194"/>
          <a:stretch>
            <a:fillRect/>
          </a:stretch>
        </p:blipFill>
        <p:spPr bwMode="auto">
          <a:xfrm>
            <a:off x="4140200" y="3141663"/>
            <a:ext cx="9366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azul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2916238" y="4508500"/>
            <a:ext cx="935037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Magenta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38194"/>
          <a:stretch>
            <a:fillRect/>
          </a:stretch>
        </p:blipFill>
        <p:spPr bwMode="auto">
          <a:xfrm>
            <a:off x="2627313" y="3357563"/>
            <a:ext cx="9366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verd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1835150" y="5026025"/>
            <a:ext cx="10080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 descr="Azul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41" t="14583" r="45572" b="38194"/>
          <a:stretch>
            <a:fillRect/>
          </a:stretch>
        </p:blipFill>
        <p:spPr bwMode="auto">
          <a:xfrm>
            <a:off x="7380288" y="2924175"/>
            <a:ext cx="8572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1" descr="violeta escuro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7038" b="38194"/>
          <a:stretch>
            <a:fillRect/>
          </a:stretch>
        </p:blipFill>
        <p:spPr bwMode="auto">
          <a:xfrm>
            <a:off x="4284663" y="5084763"/>
            <a:ext cx="935037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2" descr="amarelo 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41" t="20486" r="45572" b="40147"/>
          <a:stretch>
            <a:fillRect/>
          </a:stretch>
        </p:blipFill>
        <p:spPr bwMode="auto">
          <a:xfrm>
            <a:off x="755650" y="2781300"/>
            <a:ext cx="9366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13" descr="laranja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7812088" y="3933825"/>
            <a:ext cx="8636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14" descr="Verde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5651500" y="4652963"/>
            <a:ext cx="10795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7" name="AutoShape 15"/>
          <p:cNvSpPr>
            <a:spLocks noChangeArrowheads="1"/>
          </p:cNvSpPr>
          <p:nvPr/>
        </p:nvSpPr>
        <p:spPr bwMode="auto">
          <a:xfrm>
            <a:off x="1042988" y="260350"/>
            <a:ext cx="7129462" cy="1944688"/>
          </a:xfrm>
          <a:prstGeom prst="wedgeEllipseCallout">
            <a:avLst>
              <a:gd name="adj1" fmla="val -33056"/>
              <a:gd name="adj2" fmla="val 8804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331" name="WordArt 19"/>
          <p:cNvSpPr>
            <a:spLocks noChangeArrowheads="1" noChangeShapeType="1" noTextEdit="1"/>
          </p:cNvSpPr>
          <p:nvPr/>
        </p:nvSpPr>
        <p:spPr bwMode="auto">
          <a:xfrm>
            <a:off x="2339975" y="836613"/>
            <a:ext cx="446405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Fim!!!</a:t>
            </a:r>
          </a:p>
        </p:txBody>
      </p:sp>
      <p:sp>
        <p:nvSpPr>
          <p:cNvPr id="13332" name="Oval 20"/>
          <p:cNvSpPr>
            <a:spLocks noChangeArrowheads="1"/>
          </p:cNvSpPr>
          <p:nvPr/>
        </p:nvSpPr>
        <p:spPr bwMode="auto">
          <a:xfrm>
            <a:off x="1908175" y="4076700"/>
            <a:ext cx="301625" cy="266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PT" sz="2800" b="1"/>
              <a:t>.</a:t>
            </a:r>
          </a:p>
        </p:txBody>
      </p:sp>
      <p:sp>
        <p:nvSpPr>
          <p:cNvPr id="13333" name="Oval 21"/>
          <p:cNvSpPr>
            <a:spLocks noChangeArrowheads="1"/>
          </p:cNvSpPr>
          <p:nvPr/>
        </p:nvSpPr>
        <p:spPr bwMode="auto">
          <a:xfrm>
            <a:off x="1476375" y="4076700"/>
            <a:ext cx="276225" cy="266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PT" sz="2800" b="1"/>
              <a:t>.</a:t>
            </a:r>
          </a:p>
        </p:txBody>
      </p:sp>
      <p:sp>
        <p:nvSpPr>
          <p:cNvPr id="13334" name="Arc 22"/>
          <p:cNvSpPr>
            <a:spLocks/>
          </p:cNvSpPr>
          <p:nvPr/>
        </p:nvSpPr>
        <p:spPr bwMode="auto">
          <a:xfrm rot="6184410">
            <a:off x="1639094" y="4199731"/>
            <a:ext cx="377825" cy="531813"/>
          </a:xfrm>
          <a:custGeom>
            <a:avLst/>
            <a:gdLst>
              <a:gd name="T0" fmla="*/ 107033 w 21600"/>
              <a:gd name="T1" fmla="*/ 0 h 37805"/>
              <a:gd name="T2" fmla="*/ 231050 w 21600"/>
              <a:gd name="T3" fmla="*/ 531813 h 37805"/>
              <a:gd name="T4" fmla="*/ 0 w 21600"/>
              <a:gd name="T5" fmla="*/ 291403 h 37805"/>
              <a:gd name="T6" fmla="*/ 0 60000 65536"/>
              <a:gd name="T7" fmla="*/ 0 60000 65536"/>
              <a:gd name="T8" fmla="*/ 0 60000 65536"/>
              <a:gd name="T9" fmla="*/ 0 w 21600"/>
              <a:gd name="T10" fmla="*/ 0 h 37805"/>
              <a:gd name="T11" fmla="*/ 21600 w 21600"/>
              <a:gd name="T12" fmla="*/ 37805 h 378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7805" fill="none" extrusionOk="0">
                <a:moveTo>
                  <a:pt x="6119" y="-1"/>
                </a:moveTo>
                <a:cubicBezTo>
                  <a:pt x="15299" y="2711"/>
                  <a:pt x="21600" y="11142"/>
                  <a:pt x="21600" y="20715"/>
                </a:cubicBezTo>
                <a:cubicBezTo>
                  <a:pt x="21600" y="27403"/>
                  <a:pt x="18501" y="33714"/>
                  <a:pt x="13209" y="37805"/>
                </a:cubicBezTo>
              </a:path>
              <a:path w="21600" h="37805" stroke="0" extrusionOk="0">
                <a:moveTo>
                  <a:pt x="6119" y="-1"/>
                </a:moveTo>
                <a:cubicBezTo>
                  <a:pt x="15299" y="2711"/>
                  <a:pt x="21600" y="11142"/>
                  <a:pt x="21600" y="20715"/>
                </a:cubicBezTo>
                <a:cubicBezTo>
                  <a:pt x="21600" y="27403"/>
                  <a:pt x="18501" y="33714"/>
                  <a:pt x="13209" y="37805"/>
                </a:cubicBezTo>
                <a:lnTo>
                  <a:pt x="0" y="20715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pic>
        <p:nvPicPr>
          <p:cNvPr id="13336" name="Picture 24" descr="Preto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38194"/>
          <a:stretch>
            <a:fillRect/>
          </a:stretch>
        </p:blipFill>
        <p:spPr bwMode="auto">
          <a:xfrm>
            <a:off x="6948488" y="4797425"/>
            <a:ext cx="8651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7" name="Picture 25" descr="Cinzento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41" t="20486" r="45573" b="40147"/>
          <a:stretch>
            <a:fillRect/>
          </a:stretch>
        </p:blipFill>
        <p:spPr bwMode="auto">
          <a:xfrm>
            <a:off x="3995738" y="4076700"/>
            <a:ext cx="10080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8" name="Picture 26" descr="vermelho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6443663" y="3644900"/>
            <a:ext cx="1008062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9" name="Picture 27" descr="verde 4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7038" b="40147"/>
          <a:stretch>
            <a:fillRect/>
          </a:stretch>
        </p:blipFill>
        <p:spPr bwMode="auto">
          <a:xfrm>
            <a:off x="5364163" y="3357563"/>
            <a:ext cx="79216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Picture 28" descr="castanho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0486" r="45573" b="40147"/>
          <a:stretch>
            <a:fillRect/>
          </a:stretch>
        </p:blipFill>
        <p:spPr bwMode="auto">
          <a:xfrm>
            <a:off x="611188" y="4868863"/>
            <a:ext cx="935037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9"/>
          <p:cNvSpPr txBox="1">
            <a:spLocks noChangeArrowheads="1"/>
          </p:cNvSpPr>
          <p:nvPr/>
        </p:nvSpPr>
        <p:spPr bwMode="auto">
          <a:xfrm>
            <a:off x="7740650" y="6453188"/>
            <a:ext cx="12239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000">
                <a:solidFill>
                  <a:schemeClr val="bg2"/>
                </a:solidFill>
                <a:latin typeface="Berlin Sans FB Demi" pitchFamily="34" charset="0"/>
              </a:rPr>
              <a:t>Margarida Rosa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7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000"/>
                            </p:stCondLst>
                            <p:childTnLst>
                              <p:par>
                                <p:cTn id="13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5" grpId="0" animBg="1"/>
      <p:bldP spid="13330" grpId="0" animBg="1"/>
      <p:bldP spid="13329" grpId="0" animBg="1"/>
      <p:bldP spid="13328" grpId="0" animBg="1"/>
      <p:bldP spid="13327" grpId="0" animBg="1"/>
      <p:bldP spid="13331" grpId="0" animBg="1"/>
      <p:bldP spid="13332" grpId="0" animBg="1"/>
      <p:bldP spid="13333" grpId="0" animBg="1"/>
      <p:bldP spid="133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060575"/>
            <a:ext cx="8229600" cy="1143000"/>
          </a:xfrm>
        </p:spPr>
        <p:txBody>
          <a:bodyPr/>
          <a:lstStyle/>
          <a:p>
            <a:pPr eaLnBrk="1" hangingPunct="1"/>
            <a:r>
              <a:rPr lang="pt-PT" sz="2400" b="1" smtClean="0"/>
              <a:t>São as cores que existem em estado mais puro.</a:t>
            </a: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116013" y="549275"/>
            <a:ext cx="68421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FF"/>
                    </a:gs>
                    <a:gs pos="50000">
                      <a:srgbClr val="FF0066"/>
                    </a:gs>
                    <a:gs pos="100000">
                      <a:srgbClr val="0000FF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Cores Primárias</a:t>
            </a:r>
          </a:p>
        </p:txBody>
      </p:sp>
      <p:pic>
        <p:nvPicPr>
          <p:cNvPr id="3081" name="Picture 9" descr="Amarel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1476375" y="3500438"/>
            <a:ext cx="15113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 descr="Magent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3708400" y="3500438"/>
            <a:ext cx="15113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 descr="Azul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16536" r="45573" b="40147"/>
          <a:stretch>
            <a:fillRect/>
          </a:stretch>
        </p:blipFill>
        <p:spPr bwMode="auto">
          <a:xfrm>
            <a:off x="6011863" y="3284538"/>
            <a:ext cx="15113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Line 15"/>
          <p:cNvSpPr>
            <a:spLocks noChangeShapeType="1"/>
          </p:cNvSpPr>
          <p:nvPr/>
        </p:nvSpPr>
        <p:spPr bwMode="auto">
          <a:xfrm>
            <a:off x="395288" y="6165850"/>
            <a:ext cx="7129462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3080" name="Picture 16" descr="Paleta c pincel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703262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9" name="WordArt 17"/>
          <p:cNvSpPr>
            <a:spLocks noChangeArrowheads="1" noChangeShapeType="1" noTextEdit="1"/>
          </p:cNvSpPr>
          <p:nvPr/>
        </p:nvSpPr>
        <p:spPr bwMode="auto">
          <a:xfrm>
            <a:off x="1619250" y="5157788"/>
            <a:ext cx="1120775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Amarelo</a:t>
            </a:r>
          </a:p>
        </p:txBody>
      </p:sp>
      <p:sp>
        <p:nvSpPr>
          <p:cNvPr id="3090" name="WordArt 18"/>
          <p:cNvSpPr>
            <a:spLocks noChangeArrowheads="1" noChangeShapeType="1" noTextEdit="1"/>
          </p:cNvSpPr>
          <p:nvPr/>
        </p:nvSpPr>
        <p:spPr bwMode="auto">
          <a:xfrm>
            <a:off x="6156325" y="5157788"/>
            <a:ext cx="1223963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 Black"/>
              </a:rPr>
              <a:t>Azul ciano</a:t>
            </a:r>
          </a:p>
        </p:txBody>
      </p:sp>
      <p:sp>
        <p:nvSpPr>
          <p:cNvPr id="3091" name="WordArt 19"/>
          <p:cNvSpPr>
            <a:spLocks noChangeArrowheads="1" noChangeShapeType="1" noTextEdit="1"/>
          </p:cNvSpPr>
          <p:nvPr/>
        </p:nvSpPr>
        <p:spPr bwMode="auto">
          <a:xfrm>
            <a:off x="3851275" y="5157788"/>
            <a:ext cx="1225550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Arial Black"/>
              </a:rPr>
              <a:t>Magenta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6" grpId="0" animBg="1"/>
      <p:bldP spid="3089" grpId="0" animBg="1"/>
      <p:bldP spid="3090" grpId="0" animBg="1"/>
      <p:bldP spid="309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1116013" y="549275"/>
            <a:ext cx="68421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66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9900"/>
                    </a:gs>
                    <a:gs pos="50000">
                      <a:srgbClr val="FF6600"/>
                    </a:gs>
                    <a:gs pos="100000">
                      <a:srgbClr val="009900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Cores Secundárias</a:t>
            </a:r>
          </a:p>
        </p:txBody>
      </p:sp>
      <p:pic>
        <p:nvPicPr>
          <p:cNvPr id="4101" name="Picture 5" descr="Amarel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35222" b="40147"/>
          <a:stretch>
            <a:fillRect/>
          </a:stretch>
        </p:blipFill>
        <p:spPr bwMode="auto">
          <a:xfrm>
            <a:off x="1403350" y="2565400"/>
            <a:ext cx="15113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Magent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621" t="22440" r="45573" b="38194"/>
          <a:stretch>
            <a:fillRect/>
          </a:stretch>
        </p:blipFill>
        <p:spPr bwMode="auto">
          <a:xfrm>
            <a:off x="2700338" y="2565400"/>
            <a:ext cx="158432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4572000" y="2781300"/>
            <a:ext cx="504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600"/>
              <a:t>=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2627313" y="2708275"/>
            <a:ext cx="504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600"/>
              <a:t>+</a:t>
            </a:r>
          </a:p>
        </p:txBody>
      </p:sp>
      <p:pic>
        <p:nvPicPr>
          <p:cNvPr id="4105" name="Picture 9" descr="Verd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5364163" y="3860800"/>
            <a:ext cx="10795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Amarel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35222" b="40147"/>
          <a:stretch>
            <a:fillRect/>
          </a:stretch>
        </p:blipFill>
        <p:spPr bwMode="auto">
          <a:xfrm>
            <a:off x="1403350" y="3789363"/>
            <a:ext cx="15113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 descr="Azul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551" t="16536" r="45573" b="38194"/>
          <a:stretch>
            <a:fillRect/>
          </a:stretch>
        </p:blipFill>
        <p:spPr bwMode="auto">
          <a:xfrm>
            <a:off x="2843213" y="3644900"/>
            <a:ext cx="1441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2627313" y="3933825"/>
            <a:ext cx="504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600"/>
              <a:t>+</a:t>
            </a: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627313" y="5084763"/>
            <a:ext cx="504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600"/>
              <a:t>+</a:t>
            </a:r>
          </a:p>
        </p:txBody>
      </p:sp>
      <p:sp>
        <p:nvSpPr>
          <p:cNvPr id="4108" name="Text Box 14"/>
          <p:cNvSpPr txBox="1">
            <a:spLocks noChangeArrowheads="1"/>
          </p:cNvSpPr>
          <p:nvPr/>
        </p:nvSpPr>
        <p:spPr bwMode="auto">
          <a:xfrm>
            <a:off x="4572000" y="4005263"/>
            <a:ext cx="504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600"/>
              <a:t>=</a:t>
            </a:r>
          </a:p>
        </p:txBody>
      </p:sp>
      <p:sp>
        <p:nvSpPr>
          <p:cNvPr id="4109" name="Text Box 15"/>
          <p:cNvSpPr txBox="1">
            <a:spLocks noChangeArrowheads="1"/>
          </p:cNvSpPr>
          <p:nvPr/>
        </p:nvSpPr>
        <p:spPr bwMode="auto">
          <a:xfrm>
            <a:off x="4572000" y="5157788"/>
            <a:ext cx="504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600"/>
              <a:t>=</a:t>
            </a:r>
          </a:p>
        </p:txBody>
      </p:sp>
      <p:pic>
        <p:nvPicPr>
          <p:cNvPr id="4112" name="Picture 16" descr="Violeta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5364163" y="5013325"/>
            <a:ext cx="1081087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Magenta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573" t="22440" r="11621" b="38194"/>
          <a:stretch>
            <a:fillRect/>
          </a:stretch>
        </p:blipFill>
        <p:spPr bwMode="auto">
          <a:xfrm>
            <a:off x="1403350" y="4941888"/>
            <a:ext cx="158432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18" descr="Azul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551" t="16536" r="45573" b="38194"/>
          <a:stretch>
            <a:fillRect/>
          </a:stretch>
        </p:blipFill>
        <p:spPr bwMode="auto">
          <a:xfrm>
            <a:off x="2843213" y="4797425"/>
            <a:ext cx="1441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19" descr="Laranja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435" t="20845" r="45413" b="38799"/>
          <a:stretch>
            <a:fillRect/>
          </a:stretch>
        </p:blipFill>
        <p:spPr bwMode="auto">
          <a:xfrm>
            <a:off x="5292725" y="2565400"/>
            <a:ext cx="1150938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755650" y="2060575"/>
            <a:ext cx="7777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 b="1"/>
              <a:t>Obtêm-se misturando, em partes iguais, duas cores primárias.</a:t>
            </a:r>
          </a:p>
        </p:txBody>
      </p:sp>
      <p:sp>
        <p:nvSpPr>
          <p:cNvPr id="6" name="Line 24"/>
          <p:cNvSpPr>
            <a:spLocks noChangeShapeType="1"/>
          </p:cNvSpPr>
          <p:nvPr/>
        </p:nvSpPr>
        <p:spPr bwMode="auto">
          <a:xfrm>
            <a:off x="395288" y="6165850"/>
            <a:ext cx="7129462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4116" name="Picture 25" descr="Paleta c pincel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703262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2" name="WordArt 26"/>
          <p:cNvSpPr>
            <a:spLocks noChangeArrowheads="1" noChangeShapeType="1" noTextEdit="1"/>
          </p:cNvSpPr>
          <p:nvPr/>
        </p:nvSpPr>
        <p:spPr bwMode="auto">
          <a:xfrm>
            <a:off x="6588125" y="2924175"/>
            <a:ext cx="1152525" cy="38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Arial Black"/>
              </a:rPr>
              <a:t>Laranja</a:t>
            </a:r>
          </a:p>
        </p:txBody>
      </p:sp>
      <p:sp>
        <p:nvSpPr>
          <p:cNvPr id="4123" name="WordArt 27"/>
          <p:cNvSpPr>
            <a:spLocks noChangeArrowheads="1" noChangeShapeType="1" noTextEdit="1"/>
          </p:cNvSpPr>
          <p:nvPr/>
        </p:nvSpPr>
        <p:spPr bwMode="auto">
          <a:xfrm>
            <a:off x="6588125" y="5373688"/>
            <a:ext cx="1047750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Arial Black"/>
              </a:rPr>
              <a:t>Violeta</a:t>
            </a:r>
          </a:p>
        </p:txBody>
      </p:sp>
      <p:sp>
        <p:nvSpPr>
          <p:cNvPr id="4124" name="WordArt 28"/>
          <p:cNvSpPr>
            <a:spLocks noChangeArrowheads="1" noChangeShapeType="1" noTextEdit="1"/>
          </p:cNvSpPr>
          <p:nvPr/>
        </p:nvSpPr>
        <p:spPr bwMode="auto">
          <a:xfrm>
            <a:off x="6588125" y="4221163"/>
            <a:ext cx="1047750" cy="24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Arial Black"/>
              </a:rPr>
              <a:t>Verde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19" grpId="0"/>
      <p:bldP spid="4122" grpId="0" animBg="1"/>
      <p:bldP spid="4123" grpId="0" animBg="1"/>
      <p:bldP spid="41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aleta c pince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703262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Line 5"/>
          <p:cNvSpPr>
            <a:spLocks noChangeShapeType="1"/>
          </p:cNvSpPr>
          <p:nvPr/>
        </p:nvSpPr>
        <p:spPr bwMode="auto">
          <a:xfrm>
            <a:off x="395288" y="6165850"/>
            <a:ext cx="7129462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1116013" y="549275"/>
            <a:ext cx="68421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66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Cores Intermédias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042988" y="2060575"/>
            <a:ext cx="68405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40000"/>
              </a:lnSpc>
              <a:spcBef>
                <a:spcPct val="50000"/>
              </a:spcBef>
            </a:pPr>
            <a:r>
              <a:rPr lang="pt-PT" sz="2000" b="1"/>
              <a:t>Obtêm-se através da mistura de duas cores primárias variando as quantidades.</a:t>
            </a:r>
          </a:p>
        </p:txBody>
      </p:sp>
      <p:pic>
        <p:nvPicPr>
          <p:cNvPr id="5135" name="Picture 15" descr="azul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6732588" y="4941888"/>
            <a:ext cx="720725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Picture 18" descr="vermelho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4211638" y="3429000"/>
            <a:ext cx="790575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3" name="Picture 23" descr="laranja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1619250" y="3573463"/>
            <a:ext cx="863600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9" name="Picture 39" descr="Violeta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056" t="22815" r="44722" b="38593"/>
          <a:stretch>
            <a:fillRect/>
          </a:stretch>
        </p:blipFill>
        <p:spPr bwMode="auto">
          <a:xfrm>
            <a:off x="6804025" y="2924175"/>
            <a:ext cx="9366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0" name="Picture 40" descr="Magenta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38194"/>
          <a:stretch>
            <a:fillRect/>
          </a:stretch>
        </p:blipFill>
        <p:spPr bwMode="auto">
          <a:xfrm>
            <a:off x="5940425" y="3141663"/>
            <a:ext cx="9366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1" name="Picture 41" descr="Azul 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41" t="14583" r="45572" b="38194"/>
          <a:stretch>
            <a:fillRect/>
          </a:stretch>
        </p:blipFill>
        <p:spPr bwMode="auto">
          <a:xfrm>
            <a:off x="6011863" y="5084763"/>
            <a:ext cx="857250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2" name="Picture 42" descr="amarelo 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41" t="20486" r="45572" b="40147"/>
          <a:stretch>
            <a:fillRect/>
          </a:stretch>
        </p:blipFill>
        <p:spPr bwMode="auto">
          <a:xfrm>
            <a:off x="827088" y="2852738"/>
            <a:ext cx="9366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3" name="Picture 43" descr="vermelho escuro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7038" b="40147"/>
          <a:stretch>
            <a:fillRect/>
          </a:stretch>
        </p:blipFill>
        <p:spPr bwMode="auto">
          <a:xfrm>
            <a:off x="5003800" y="3429000"/>
            <a:ext cx="935038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4" name="Picture 44" descr="Laranja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41" t="20486" r="45573" b="38194"/>
          <a:stretch>
            <a:fillRect/>
          </a:stretch>
        </p:blipFill>
        <p:spPr bwMode="auto">
          <a:xfrm>
            <a:off x="2484438" y="3284538"/>
            <a:ext cx="9366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7" name="Picture 47" descr="laranja 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3348038" y="3068638"/>
            <a:ext cx="7889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9" name="Picture 49" descr="violeta escuro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7038" b="38194"/>
          <a:stretch>
            <a:fillRect/>
          </a:stretch>
        </p:blipFill>
        <p:spPr bwMode="auto">
          <a:xfrm>
            <a:off x="7596188" y="3357563"/>
            <a:ext cx="935037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0" name="Picture 50" descr="violeta escuro1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7235825" y="4221163"/>
            <a:ext cx="10795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1" name="Picture 51" descr="azul 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7038" b="40147"/>
          <a:stretch>
            <a:fillRect/>
          </a:stretch>
        </p:blipFill>
        <p:spPr bwMode="auto">
          <a:xfrm>
            <a:off x="5076825" y="5157788"/>
            <a:ext cx="935038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2" name="Picture 52" descr="azul 6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2" b="40147"/>
          <a:stretch>
            <a:fillRect/>
          </a:stretch>
        </p:blipFill>
        <p:spPr bwMode="auto">
          <a:xfrm>
            <a:off x="4284663" y="4724400"/>
            <a:ext cx="935037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3" name="Picture 53" descr="azul 7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3492500" y="5157788"/>
            <a:ext cx="935038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4" name="Picture 54" descr="verde 1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2843213" y="4724400"/>
            <a:ext cx="865187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5" name="Picture 55" descr="verde 2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7038" b="40147"/>
          <a:stretch>
            <a:fillRect/>
          </a:stretch>
        </p:blipFill>
        <p:spPr bwMode="auto">
          <a:xfrm>
            <a:off x="2195513" y="5300663"/>
            <a:ext cx="7905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6" name="Picture 56" descr="verde 3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1476375" y="4813300"/>
            <a:ext cx="862013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7" name="Picture 57" descr="verde 4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7038" b="40147"/>
          <a:stretch>
            <a:fillRect/>
          </a:stretch>
        </p:blipFill>
        <p:spPr bwMode="auto">
          <a:xfrm>
            <a:off x="611188" y="4652963"/>
            <a:ext cx="79216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8" name="Picture 58" descr="verde limão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468313" y="3789363"/>
            <a:ext cx="8636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7500"/>
                            </p:stCondLst>
                            <p:childTnLst>
                              <p:par>
                                <p:cTn id="13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9500"/>
                            </p:stCondLst>
                            <p:childTnLst>
                              <p:par>
                                <p:cTn id="17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1500"/>
                            </p:stCondLst>
                            <p:childTnLst>
                              <p:par>
                                <p:cTn id="20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12500"/>
                            </p:stCondLst>
                            <p:childTnLst>
                              <p:par>
                                <p:cTn id="22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24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14500"/>
                            </p:stCondLst>
                            <p:childTnLst>
                              <p:par>
                                <p:cTn id="25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5500"/>
                            </p:stCondLst>
                            <p:childTnLst>
                              <p:par>
                                <p:cTn id="27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16500"/>
                            </p:stCondLst>
                            <p:childTnLst>
                              <p:par>
                                <p:cTn id="29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17500"/>
                            </p:stCondLst>
                            <p:childTnLst>
                              <p:par>
                                <p:cTn id="30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18500"/>
                            </p:stCondLst>
                            <p:childTnLst>
                              <p:par>
                                <p:cTn id="3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19500"/>
                            </p:stCondLst>
                            <p:childTnLst>
                              <p:par>
                                <p:cTn id="34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  <p:bldP spid="5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1" name="Oval 27"/>
          <p:cNvSpPr>
            <a:spLocks noChangeArrowheads="1"/>
          </p:cNvSpPr>
          <p:nvPr/>
        </p:nvSpPr>
        <p:spPr bwMode="auto">
          <a:xfrm>
            <a:off x="1143000" y="3716338"/>
            <a:ext cx="1295400" cy="12366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6147" name="Line 4"/>
          <p:cNvSpPr>
            <a:spLocks noChangeShapeType="1"/>
          </p:cNvSpPr>
          <p:nvPr/>
        </p:nvSpPr>
        <p:spPr bwMode="auto">
          <a:xfrm>
            <a:off x="395288" y="6165850"/>
            <a:ext cx="7129462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6148" name="Picture 5" descr="Paleta c pince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703262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1116013" y="549275"/>
            <a:ext cx="68421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pt-PT" sz="3600" kern="1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1"/>
                    </a:gs>
                    <a:gs pos="50000">
                      <a:schemeClr val="bg1"/>
                    </a:gs>
                    <a:gs pos="100000">
                      <a:schemeClr val="tx1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 ____  ______</a:t>
            </a:r>
          </a:p>
        </p:txBody>
      </p:sp>
      <p:pic>
        <p:nvPicPr>
          <p:cNvPr id="6155" name="Picture 11" descr="Cinzento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621" t="22440" r="33757" b="38194"/>
          <a:stretch>
            <a:fillRect/>
          </a:stretch>
        </p:blipFill>
        <p:spPr bwMode="auto">
          <a:xfrm>
            <a:off x="3203575" y="3573463"/>
            <a:ext cx="26638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2" descr="Preto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38194"/>
          <a:stretch>
            <a:fillRect/>
          </a:stretch>
        </p:blipFill>
        <p:spPr bwMode="auto">
          <a:xfrm>
            <a:off x="6300788" y="3573463"/>
            <a:ext cx="15113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2" name="AutoShape 18"/>
          <p:cNvSpPr>
            <a:spLocks noChangeArrowheads="1"/>
          </p:cNvSpPr>
          <p:nvPr/>
        </p:nvSpPr>
        <p:spPr bwMode="auto">
          <a:xfrm rot="5400000">
            <a:off x="5237162" y="1898651"/>
            <a:ext cx="1331913" cy="2087562"/>
          </a:xfrm>
          <a:prstGeom prst="wedgeEllipseCallout">
            <a:avLst>
              <a:gd name="adj1" fmla="val 79319"/>
              <a:gd name="adj2" fmla="val -2270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/>
          <a:lstStyle/>
          <a:p>
            <a:pPr algn="ctr"/>
            <a:r>
              <a:rPr lang="pt-PT" b="1"/>
              <a:t>Sirvo para escurecer uma cor.</a:t>
            </a: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5400000">
            <a:off x="2609850" y="2078038"/>
            <a:ext cx="1331913" cy="1728787"/>
          </a:xfrm>
          <a:prstGeom prst="wedgeEllipseCallout">
            <a:avLst>
              <a:gd name="adj1" fmla="val 85042"/>
              <a:gd name="adj2" fmla="val 4816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/>
          <a:lstStyle/>
          <a:p>
            <a:pPr algn="ctr"/>
            <a:r>
              <a:rPr lang="pt-PT" b="1"/>
              <a:t>Sirvo para clarear uma cor.</a:t>
            </a:r>
          </a:p>
        </p:txBody>
      </p:sp>
      <p:sp>
        <p:nvSpPr>
          <p:cNvPr id="6165" name="Oval 21"/>
          <p:cNvSpPr>
            <a:spLocks noChangeArrowheads="1"/>
          </p:cNvSpPr>
          <p:nvPr/>
        </p:nvSpPr>
        <p:spPr bwMode="auto">
          <a:xfrm>
            <a:off x="1447800" y="4038600"/>
            <a:ext cx="304800" cy="304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PT" sz="2800" b="1"/>
              <a:t>.</a:t>
            </a:r>
          </a:p>
        </p:txBody>
      </p:sp>
      <p:sp>
        <p:nvSpPr>
          <p:cNvPr id="6167" name="Oval 23"/>
          <p:cNvSpPr>
            <a:spLocks noChangeArrowheads="1"/>
          </p:cNvSpPr>
          <p:nvPr/>
        </p:nvSpPr>
        <p:spPr bwMode="auto">
          <a:xfrm>
            <a:off x="1905000" y="4038600"/>
            <a:ext cx="304800" cy="304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PT" sz="2800" b="1"/>
              <a:t>.</a:t>
            </a:r>
          </a:p>
        </p:txBody>
      </p:sp>
      <p:sp>
        <p:nvSpPr>
          <p:cNvPr id="6170" name="Arc 26"/>
          <p:cNvSpPr>
            <a:spLocks/>
          </p:cNvSpPr>
          <p:nvPr/>
        </p:nvSpPr>
        <p:spPr bwMode="auto">
          <a:xfrm rot="6184410">
            <a:off x="1539081" y="4264819"/>
            <a:ext cx="530225" cy="541338"/>
          </a:xfrm>
          <a:custGeom>
            <a:avLst/>
            <a:gdLst>
              <a:gd name="T0" fmla="*/ 150206 w 21600"/>
              <a:gd name="T1" fmla="*/ 0 h 38392"/>
              <a:gd name="T2" fmla="*/ 304683 w 21600"/>
              <a:gd name="T3" fmla="*/ 541338 h 38392"/>
              <a:gd name="T4" fmla="*/ 0 w 21600"/>
              <a:gd name="T5" fmla="*/ 292087 h 38392"/>
              <a:gd name="T6" fmla="*/ 0 60000 65536"/>
              <a:gd name="T7" fmla="*/ 0 60000 65536"/>
              <a:gd name="T8" fmla="*/ 0 60000 65536"/>
              <a:gd name="T9" fmla="*/ 0 w 21600"/>
              <a:gd name="T10" fmla="*/ 0 h 38392"/>
              <a:gd name="T11" fmla="*/ 21600 w 21600"/>
              <a:gd name="T12" fmla="*/ 38392 h 383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8392" fill="none" extrusionOk="0">
                <a:moveTo>
                  <a:pt x="6119" y="-1"/>
                </a:moveTo>
                <a:cubicBezTo>
                  <a:pt x="15299" y="2711"/>
                  <a:pt x="21600" y="11142"/>
                  <a:pt x="21600" y="20715"/>
                </a:cubicBezTo>
                <a:cubicBezTo>
                  <a:pt x="21600" y="27752"/>
                  <a:pt x="18171" y="34348"/>
                  <a:pt x="12412" y="38392"/>
                </a:cubicBezTo>
              </a:path>
              <a:path w="21600" h="38392" stroke="0" extrusionOk="0">
                <a:moveTo>
                  <a:pt x="6119" y="-1"/>
                </a:moveTo>
                <a:cubicBezTo>
                  <a:pt x="15299" y="2711"/>
                  <a:pt x="21600" y="11142"/>
                  <a:pt x="21600" y="20715"/>
                </a:cubicBezTo>
                <a:cubicBezTo>
                  <a:pt x="21600" y="27752"/>
                  <a:pt x="18171" y="34348"/>
                  <a:pt x="12412" y="38392"/>
                </a:cubicBezTo>
                <a:lnTo>
                  <a:pt x="0" y="20715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6172" name="Line 28"/>
          <p:cNvSpPr>
            <a:spLocks noChangeShapeType="1"/>
          </p:cNvSpPr>
          <p:nvPr/>
        </p:nvSpPr>
        <p:spPr bwMode="auto">
          <a:xfrm>
            <a:off x="2438400" y="4267200"/>
            <a:ext cx="9144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6173" name="Line 29"/>
          <p:cNvSpPr>
            <a:spLocks noChangeShapeType="1"/>
          </p:cNvSpPr>
          <p:nvPr/>
        </p:nvSpPr>
        <p:spPr bwMode="auto">
          <a:xfrm flipH="1">
            <a:off x="5715000" y="4221163"/>
            <a:ext cx="657225" cy="4270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6174" name="WordArt 30"/>
          <p:cNvSpPr>
            <a:spLocks noChangeArrowheads="1" noChangeShapeType="1" noTextEdit="1"/>
          </p:cNvSpPr>
          <p:nvPr/>
        </p:nvSpPr>
        <p:spPr bwMode="auto">
          <a:xfrm>
            <a:off x="1187450" y="5157788"/>
            <a:ext cx="1296988" cy="38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Branco</a:t>
            </a:r>
          </a:p>
        </p:txBody>
      </p:sp>
      <p:sp>
        <p:nvSpPr>
          <p:cNvPr id="6175" name="WordArt 31"/>
          <p:cNvSpPr>
            <a:spLocks noChangeArrowheads="1" noChangeShapeType="1" noTextEdit="1"/>
          </p:cNvSpPr>
          <p:nvPr/>
        </p:nvSpPr>
        <p:spPr bwMode="auto">
          <a:xfrm>
            <a:off x="6443663" y="5157788"/>
            <a:ext cx="1152525" cy="38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Preto</a:t>
            </a:r>
          </a:p>
        </p:txBody>
      </p:sp>
      <p:sp>
        <p:nvSpPr>
          <p:cNvPr id="6176" name="WordArt 32"/>
          <p:cNvSpPr>
            <a:spLocks noChangeArrowheads="1" noChangeShapeType="1" noTextEdit="1"/>
          </p:cNvSpPr>
          <p:nvPr/>
        </p:nvSpPr>
        <p:spPr bwMode="auto">
          <a:xfrm>
            <a:off x="3851275" y="5157788"/>
            <a:ext cx="1368425" cy="38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 Black"/>
              </a:rPr>
              <a:t>Cinzento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1" grpId="0" animBg="1"/>
      <p:bldP spid="6162" grpId="0" animBg="1"/>
      <p:bldP spid="6163" grpId="0" animBg="1"/>
      <p:bldP spid="6165" grpId="0" animBg="1"/>
      <p:bldP spid="6167" grpId="0" animBg="1"/>
      <p:bldP spid="6170" grpId="0" animBg="1"/>
      <p:bldP spid="6172" grpId="0" animBg="1"/>
      <p:bldP spid="6173" grpId="0" animBg="1"/>
      <p:bldP spid="6174" grpId="0" animBg="1"/>
      <p:bldP spid="6175" grpId="0" animBg="1"/>
      <p:bldP spid="61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Paleta c pince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703262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Line 6"/>
          <p:cNvSpPr>
            <a:spLocks noChangeShapeType="1"/>
          </p:cNvSpPr>
          <p:nvPr/>
        </p:nvSpPr>
        <p:spPr bwMode="auto">
          <a:xfrm>
            <a:off x="395288" y="6165850"/>
            <a:ext cx="7129462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1116013" y="549275"/>
            <a:ext cx="68421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Cores Complementares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827088" y="1989138"/>
            <a:ext cx="75612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40000"/>
              </a:lnSpc>
              <a:spcBef>
                <a:spcPct val="50000"/>
              </a:spcBef>
            </a:pPr>
            <a:r>
              <a:rPr lang="pt-PT" sz="2000" b="1"/>
              <a:t>A cor complementar de uma cor primária é a cor secundária obtida pela mistura das outras duas cores primárias. </a:t>
            </a:r>
          </a:p>
        </p:txBody>
      </p:sp>
      <p:pic>
        <p:nvPicPr>
          <p:cNvPr id="9225" name="Picture 9" descr="amarelo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41" t="20486" r="45572" b="40147"/>
          <a:stretch>
            <a:fillRect/>
          </a:stretch>
        </p:blipFill>
        <p:spPr bwMode="auto">
          <a:xfrm>
            <a:off x="1476375" y="3213100"/>
            <a:ext cx="11525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0" descr="Azul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41" t="14583" r="45572" b="38194"/>
          <a:stretch>
            <a:fillRect/>
          </a:stretch>
        </p:blipFill>
        <p:spPr bwMode="auto">
          <a:xfrm>
            <a:off x="3563938" y="2997200"/>
            <a:ext cx="11874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1" descr="Magenta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38194"/>
          <a:stretch>
            <a:fillRect/>
          </a:stretch>
        </p:blipFill>
        <p:spPr bwMode="auto">
          <a:xfrm>
            <a:off x="5580063" y="3213100"/>
            <a:ext cx="10795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13" descr="Violeta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1547813" y="4797425"/>
            <a:ext cx="1081087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14" descr="Verde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8" t="22440" r="45573" b="40147"/>
          <a:stretch>
            <a:fillRect/>
          </a:stretch>
        </p:blipFill>
        <p:spPr bwMode="auto">
          <a:xfrm>
            <a:off x="5643563" y="4857750"/>
            <a:ext cx="10795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15" descr="Laranja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435" t="20845" r="45413" b="38799"/>
          <a:stretch>
            <a:fillRect/>
          </a:stretch>
        </p:blipFill>
        <p:spPr bwMode="auto">
          <a:xfrm>
            <a:off x="3563938" y="4797425"/>
            <a:ext cx="1150937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Line 16"/>
          <p:cNvSpPr>
            <a:spLocks noChangeShapeType="1"/>
          </p:cNvSpPr>
          <p:nvPr/>
        </p:nvSpPr>
        <p:spPr bwMode="auto">
          <a:xfrm>
            <a:off x="2051050" y="4292600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>
            <a:off x="6084888" y="4292600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>
            <a:off x="4140200" y="4292600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9235" name="WordArt 19"/>
          <p:cNvSpPr>
            <a:spLocks noChangeArrowheads="1" noChangeShapeType="1" noTextEdit="1"/>
          </p:cNvSpPr>
          <p:nvPr/>
        </p:nvSpPr>
        <p:spPr bwMode="auto">
          <a:xfrm>
            <a:off x="3348038" y="5157788"/>
            <a:ext cx="1582737" cy="963612"/>
          </a:xfrm>
          <a:prstGeom prst="rect">
            <a:avLst/>
          </a:prstGeom>
        </p:spPr>
        <p:txBody>
          <a:bodyPr wrap="none" fromWordArt="1">
            <a:prstTxWarp prst="textArchDownPour">
              <a:avLst>
                <a:gd name="adj1" fmla="val 0"/>
                <a:gd name="adj2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Arial Black"/>
              </a:rPr>
              <a:t>Laranja</a:t>
            </a:r>
          </a:p>
        </p:txBody>
      </p:sp>
      <p:sp>
        <p:nvSpPr>
          <p:cNvPr id="9236" name="WordArt 20"/>
          <p:cNvSpPr>
            <a:spLocks noChangeArrowheads="1" noChangeShapeType="1" noTextEdit="1"/>
          </p:cNvSpPr>
          <p:nvPr/>
        </p:nvSpPr>
        <p:spPr bwMode="auto">
          <a:xfrm>
            <a:off x="5286375" y="5214938"/>
            <a:ext cx="1643063" cy="857250"/>
          </a:xfrm>
          <a:prstGeom prst="rect">
            <a:avLst/>
          </a:prstGeom>
        </p:spPr>
        <p:txBody>
          <a:bodyPr wrap="none" fromWordArt="1">
            <a:prstTxWarp prst="textArchDownPour">
              <a:avLst>
                <a:gd name="adj1" fmla="val 0"/>
                <a:gd name="adj2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Arial Black"/>
              </a:rPr>
              <a:t>Verde</a:t>
            </a:r>
          </a:p>
        </p:txBody>
      </p:sp>
      <p:sp>
        <p:nvSpPr>
          <p:cNvPr id="9237" name="WordArt 21"/>
          <p:cNvSpPr>
            <a:spLocks noChangeArrowheads="1" noChangeShapeType="1" noTextEdit="1"/>
          </p:cNvSpPr>
          <p:nvPr/>
        </p:nvSpPr>
        <p:spPr bwMode="auto">
          <a:xfrm>
            <a:off x="1331913" y="5229225"/>
            <a:ext cx="1439862" cy="819150"/>
          </a:xfrm>
          <a:prstGeom prst="rect">
            <a:avLst/>
          </a:prstGeom>
        </p:spPr>
        <p:txBody>
          <a:bodyPr wrap="none" fromWordArt="1">
            <a:prstTxWarp prst="textArchDownPour">
              <a:avLst>
                <a:gd name="adj1" fmla="val 0"/>
                <a:gd name="adj2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Arial Black"/>
              </a:rPr>
              <a:t>Violeta</a:t>
            </a:r>
          </a:p>
        </p:txBody>
      </p:sp>
      <p:sp>
        <p:nvSpPr>
          <p:cNvPr id="9238" name="WordArt 22"/>
          <p:cNvSpPr>
            <a:spLocks noChangeArrowheads="1" noChangeShapeType="1" noTextEdit="1"/>
          </p:cNvSpPr>
          <p:nvPr/>
        </p:nvSpPr>
        <p:spPr bwMode="auto">
          <a:xfrm>
            <a:off x="1187450" y="2997200"/>
            <a:ext cx="1728788" cy="936625"/>
          </a:xfrm>
          <a:prstGeom prst="rect">
            <a:avLst/>
          </a:prstGeom>
        </p:spPr>
        <p:txBody>
          <a:bodyPr wrap="none" fromWordArt="1">
            <a:prstTxWarp prst="textArchUpPour">
              <a:avLst>
                <a:gd name="adj1" fmla="val 10800004"/>
                <a:gd name="adj2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Amarelo</a:t>
            </a:r>
          </a:p>
        </p:txBody>
      </p:sp>
      <p:sp>
        <p:nvSpPr>
          <p:cNvPr id="9239" name="WordArt 23"/>
          <p:cNvSpPr>
            <a:spLocks noChangeArrowheads="1" noChangeShapeType="1" noTextEdit="1"/>
          </p:cNvSpPr>
          <p:nvPr/>
        </p:nvSpPr>
        <p:spPr bwMode="auto">
          <a:xfrm>
            <a:off x="5364163" y="2924175"/>
            <a:ext cx="1584325" cy="1008063"/>
          </a:xfrm>
          <a:prstGeom prst="rect">
            <a:avLst/>
          </a:prstGeom>
        </p:spPr>
        <p:txBody>
          <a:bodyPr wrap="none" fromWordArt="1">
            <a:prstTxWarp prst="textArchUpPour">
              <a:avLst>
                <a:gd name="adj1" fmla="val 10800004"/>
                <a:gd name="adj2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Arial Black"/>
              </a:rPr>
              <a:t>Magenta</a:t>
            </a:r>
          </a:p>
        </p:txBody>
      </p:sp>
      <p:sp>
        <p:nvSpPr>
          <p:cNvPr id="9240" name="WordArt 24"/>
          <p:cNvSpPr>
            <a:spLocks noChangeArrowheads="1" noChangeShapeType="1" noTextEdit="1"/>
          </p:cNvSpPr>
          <p:nvPr/>
        </p:nvSpPr>
        <p:spPr bwMode="auto">
          <a:xfrm>
            <a:off x="3276600" y="2997200"/>
            <a:ext cx="1871663" cy="792163"/>
          </a:xfrm>
          <a:prstGeom prst="rect">
            <a:avLst/>
          </a:prstGeom>
        </p:spPr>
        <p:txBody>
          <a:bodyPr wrap="none" fromWordArt="1">
            <a:prstTxWarp prst="textArchUpPour">
              <a:avLst>
                <a:gd name="adj1" fmla="val 10800004"/>
                <a:gd name="adj2" fmla="val 50000"/>
              </a:avLst>
            </a:prstTxWarp>
          </a:bodyPr>
          <a:lstStyle/>
          <a:p>
            <a:pPr algn="ctr"/>
            <a:r>
              <a:rPr lang="pt-PT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 Black"/>
              </a:rPr>
              <a:t>Azul ciano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4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000"/>
                            </p:stCondLst>
                            <p:childTnLst>
                              <p:par>
                                <p:cTn id="150" presetID="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000"/>
                            </p:stCondLst>
                            <p:childTnLst>
                              <p:par>
                                <p:cTn id="153" presetID="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ID="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000"/>
                            </p:stCondLst>
                            <p:childTnLst>
                              <p:par>
                                <p:cTn id="162" presetID="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/>
      <p:bldP spid="9224" grpId="0"/>
      <p:bldP spid="9232" grpId="0" animBg="1"/>
      <p:bldP spid="9233" grpId="0" animBg="1"/>
      <p:bldP spid="9234" grpId="0" animBg="1"/>
      <p:bldP spid="9235" grpId="0" animBg="1"/>
      <p:bldP spid="9235" grpId="1" animBg="1"/>
      <p:bldP spid="9236" grpId="0" animBg="1"/>
      <p:bldP spid="9236" grpId="1" animBg="1"/>
      <p:bldP spid="9237" grpId="0" animBg="1"/>
      <p:bldP spid="9237" grpId="1" animBg="1"/>
      <p:bldP spid="9238" grpId="0" animBg="1"/>
      <p:bldP spid="9238" grpId="1" animBg="1"/>
      <p:bldP spid="9239" grpId="0" animBg="1"/>
      <p:bldP spid="9239" grpId="1" animBg="1"/>
      <p:bldP spid="9240" grpId="0" animBg="1"/>
      <p:bldP spid="924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4"/>
          <p:cNvSpPr>
            <a:spLocks noChangeShapeType="1"/>
          </p:cNvSpPr>
          <p:nvPr/>
        </p:nvSpPr>
        <p:spPr bwMode="auto">
          <a:xfrm>
            <a:off x="395288" y="6165850"/>
            <a:ext cx="7129462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8195" name="Picture 5" descr="Paleta c pince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703262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39750" y="1916113"/>
            <a:ext cx="82089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pt-PT" sz="2000" b="1"/>
              <a:t>1º - Fixa o olhar no centro do quadrado da esquerda por 1 minuto.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pt-PT" sz="2000" b="1"/>
              <a:t>2º - Agora olha para o quadrado branco ao lado. Que cor vês?</a:t>
            </a:r>
          </a:p>
        </p:txBody>
      </p:sp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1116013" y="549275"/>
            <a:ext cx="68421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Experimenta!</a:t>
            </a:r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1476375" y="3284538"/>
            <a:ext cx="2159000" cy="215900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5219700" y="3284538"/>
            <a:ext cx="2159000" cy="2159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8200" name="Line 10"/>
          <p:cNvSpPr>
            <a:spLocks noChangeShapeType="1"/>
          </p:cNvSpPr>
          <p:nvPr/>
        </p:nvSpPr>
        <p:spPr bwMode="auto">
          <a:xfrm>
            <a:off x="3924300" y="4221163"/>
            <a:ext cx="10080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1476375" y="3284538"/>
            <a:ext cx="2159000" cy="21590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1476375" y="3284538"/>
            <a:ext cx="2159000" cy="2159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  <p:bldP spid="10247" grpId="0" animBg="1"/>
      <p:bldP spid="10257" grpId="0" animBg="1"/>
      <p:bldP spid="102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4"/>
          <p:cNvSpPr>
            <a:spLocks noChangeShapeType="1"/>
          </p:cNvSpPr>
          <p:nvPr/>
        </p:nvSpPr>
        <p:spPr bwMode="auto">
          <a:xfrm>
            <a:off x="395288" y="6165850"/>
            <a:ext cx="7129462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9219" name="Picture 5" descr="Paleta c pince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703262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1116013" y="549275"/>
            <a:ext cx="68421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Expressividade</a:t>
            </a:r>
          </a:p>
        </p:txBody>
      </p:sp>
      <p:sp>
        <p:nvSpPr>
          <p:cNvPr id="11271" name="WordArt 7"/>
          <p:cNvSpPr>
            <a:spLocks noChangeArrowheads="1" noChangeShapeType="1" noTextEdit="1"/>
          </p:cNvSpPr>
          <p:nvPr/>
        </p:nvSpPr>
        <p:spPr bwMode="auto">
          <a:xfrm>
            <a:off x="1042988" y="3789363"/>
            <a:ext cx="68421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Cor</a:t>
            </a:r>
          </a:p>
        </p:txBody>
      </p:sp>
      <p:sp>
        <p:nvSpPr>
          <p:cNvPr id="11272" name="WordArt 8"/>
          <p:cNvSpPr>
            <a:spLocks noChangeArrowheads="1" noChangeShapeType="1" noTextEdit="1"/>
          </p:cNvSpPr>
          <p:nvPr/>
        </p:nvSpPr>
        <p:spPr bwMode="auto">
          <a:xfrm>
            <a:off x="3492500" y="2492375"/>
            <a:ext cx="20875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71" grpId="0" animBg="1"/>
      <p:bldP spid="112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4"/>
          <p:cNvSpPr>
            <a:spLocks noChangeShapeType="1"/>
          </p:cNvSpPr>
          <p:nvPr/>
        </p:nvSpPr>
        <p:spPr bwMode="auto">
          <a:xfrm>
            <a:off x="395288" y="6165850"/>
            <a:ext cx="7129462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0243" name="Picture 5" descr="Paleta c pince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703262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1116013" y="549275"/>
            <a:ext cx="68421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8575">
                  <a:solidFill>
                    <a:srgbClr val="8A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EAEAEA"/>
                  </a:outerShdw>
                </a:effectLst>
                <a:latin typeface="Arial Black"/>
              </a:rPr>
              <a:t>Cores Quentes</a:t>
            </a:r>
          </a:p>
        </p:txBody>
      </p:sp>
      <p:pic>
        <p:nvPicPr>
          <p:cNvPr id="7175" name="Picture 7" descr="%7B96ccc393-25c8-4104-b352-3263e38db4db%7D_fal%20f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997200"/>
            <a:ext cx="2166938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900113" y="2060575"/>
            <a:ext cx="76327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 b="1"/>
              <a:t>Transmitem a sensação de calor:</a:t>
            </a:r>
            <a:r>
              <a:rPr lang="pt-PT" sz="2000"/>
              <a:t> </a:t>
            </a:r>
          </a:p>
          <a:p>
            <a:pPr>
              <a:spcBef>
                <a:spcPct val="50000"/>
              </a:spcBef>
            </a:pPr>
            <a:r>
              <a:rPr lang="pt-PT" sz="2000"/>
              <a:t>- </a:t>
            </a:r>
            <a:r>
              <a:rPr lang="pt-PT" sz="2000" b="1">
                <a:solidFill>
                  <a:srgbClr val="C00000"/>
                </a:solidFill>
              </a:rPr>
              <a:t>vermelhos</a:t>
            </a:r>
            <a:r>
              <a:rPr lang="pt-PT" sz="2000"/>
              <a:t>, </a:t>
            </a:r>
            <a:r>
              <a:rPr lang="pt-PT" sz="2000" b="1">
                <a:solidFill>
                  <a:srgbClr val="FFCC00"/>
                </a:solidFill>
              </a:rPr>
              <a:t>amarelos</a:t>
            </a:r>
            <a:r>
              <a:rPr lang="pt-PT" sz="2000"/>
              <a:t>, </a:t>
            </a:r>
            <a:r>
              <a:rPr lang="pt-PT" sz="2000" b="1">
                <a:solidFill>
                  <a:srgbClr val="FF6600"/>
                </a:solidFill>
              </a:rPr>
              <a:t>laranjas</a:t>
            </a:r>
            <a:r>
              <a:rPr lang="pt-PT" sz="2000"/>
              <a:t> e </a:t>
            </a:r>
            <a:r>
              <a:rPr lang="pt-PT" sz="2000" b="1">
                <a:solidFill>
                  <a:srgbClr val="663300"/>
                </a:solidFill>
              </a:rPr>
              <a:t>castanhos</a:t>
            </a:r>
            <a:r>
              <a:rPr lang="pt-PT" sz="2000"/>
              <a:t>. </a:t>
            </a:r>
          </a:p>
        </p:txBody>
      </p:sp>
      <p:pic>
        <p:nvPicPr>
          <p:cNvPr id="7177" name="Picture 9" descr="quente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2997200"/>
            <a:ext cx="180181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CaminhadaVermelhoAmarel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2997200"/>
            <a:ext cx="1663700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 descr="quent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363" y="2997200"/>
            <a:ext cx="1731962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 descr="658597199_88609a7c4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175" y="4652963"/>
            <a:ext cx="2095500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13" descr="quente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63713" y="4724400"/>
            <a:ext cx="17018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68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155" decel="100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155" decel="100000"/>
                                        <p:tgtEl>
                                          <p:spTgt spid="71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155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680"/>
                            </p:stCondLst>
                            <p:childTnLst>
                              <p:par>
                                <p:cTn id="2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155" decel="100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155" decel="100000"/>
                                        <p:tgtEl>
                                          <p:spTgt spid="71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1155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1155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680"/>
                            </p:stCondLst>
                            <p:childTnLst>
                              <p:par>
                                <p:cTn id="3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155" decel="100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155" decel="100000"/>
                                        <p:tgtEl>
                                          <p:spTgt spid="718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1155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1155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680"/>
                            </p:stCondLst>
                            <p:childTnLst>
                              <p:par>
                                <p:cTn id="4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155" decel="100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155" decel="100000"/>
                                        <p:tgtEl>
                                          <p:spTgt spid="71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1155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1155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680"/>
                            </p:stCondLst>
                            <p:childTnLst>
                              <p:par>
                                <p:cTn id="5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71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7680"/>
                            </p:stCondLst>
                            <p:childTnLst>
                              <p:par>
                                <p:cTn id="6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717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6" grpId="0"/>
    </p:bldLst>
  </p:timing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o de apresentação predefini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202</Words>
  <Application>Microsoft Office PowerPoint</Application>
  <PresentationFormat>Apresentação na tela (4:3)</PresentationFormat>
  <Paragraphs>75</Paragraphs>
  <Slides>12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6" baseType="lpstr">
      <vt:lpstr>Arial</vt:lpstr>
      <vt:lpstr>Calibri</vt:lpstr>
      <vt:lpstr>Berlin Sans FB Demi</vt:lpstr>
      <vt:lpstr>Modelo de apresentação predefinido</vt:lpstr>
      <vt:lpstr>Slide 1</vt:lpstr>
      <vt:lpstr>São as cores que existem em estado mais puro.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Utilizador</dc:creator>
  <cp:lastModifiedBy>Bunny</cp:lastModifiedBy>
  <cp:revision>40</cp:revision>
  <dcterms:created xsi:type="dcterms:W3CDTF">2008-11-17T16:50:42Z</dcterms:created>
  <dcterms:modified xsi:type="dcterms:W3CDTF">2020-03-18T11:11:22Z</dcterms:modified>
</cp:coreProperties>
</file>