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61" r:id="rId5"/>
    <p:sldId id="260" r:id="rId6"/>
    <p:sldId id="262" r:id="rId7"/>
    <p:sldId id="265" r:id="rId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8D743-6B8A-4EFD-BD56-8EA77E4B4212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4222D9-37A3-4B1E-9411-31D3DD349339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309590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222D9-37A3-4B1E-9411-31D3DD349339}" type="slidenum">
              <a:rPr lang="pt-PT" smtClean="0"/>
              <a:pPr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758157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PT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1" name="Rectângu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â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â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â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â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5" name="Conexão rect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Posição de Conteú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27F1082-0DBB-4832-B8CA-EEE9D8430AAC}" type="datetimeFigureOut">
              <a:rPr lang="pt-PT" smtClean="0"/>
              <a:pPr/>
              <a:t>13/09/2015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FA34AA-411F-4B1B-ADCA-4FFBAA139D71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28" name="Conexão rect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xão rect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pt-PT" sz="5400" dirty="0" smtClean="0"/>
              <a:t>O Pão de cada dia</a:t>
            </a:r>
            <a:endParaRPr lang="pt-PT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09492"/>
            <a:ext cx="3960440" cy="296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3800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66328"/>
          </a:xfrm>
        </p:spPr>
        <p:txBody>
          <a:bodyPr/>
          <a:lstStyle/>
          <a:p>
            <a:r>
              <a:rPr lang="pt-PT" dirty="0" smtClean="0"/>
              <a:t>Qual é a minha refeição preferida?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PT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969228"/>
            <a:ext cx="3447256" cy="258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57728"/>
            <a:ext cx="2876598" cy="2608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7" y="957729"/>
            <a:ext cx="3307415" cy="247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442" y="4063312"/>
            <a:ext cx="3723412" cy="2437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2679" y="3566169"/>
            <a:ext cx="5240664" cy="293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35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66328"/>
          </a:xfrm>
        </p:spPr>
        <p:txBody>
          <a:bodyPr/>
          <a:lstStyle/>
          <a:p>
            <a:r>
              <a:rPr lang="pt-PT" dirty="0" smtClean="0"/>
              <a:t>As </a:t>
            </a:r>
            <a:r>
              <a:rPr lang="pt-PT" b="1" dirty="0" smtClean="0">
                <a:solidFill>
                  <a:srgbClr val="FF0000"/>
                </a:solidFill>
              </a:rPr>
              <a:t>razões da fome </a:t>
            </a:r>
            <a:r>
              <a:rPr lang="pt-PT" dirty="0" smtClean="0"/>
              <a:t>no mundo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PT" dirty="0" smtClean="0"/>
              <a:t>Nunca se produziu tanta riqueza nem tantos alimentos como hoje e, no entanto, porque é que morrem tantas pessoas à fome no mundo?</a:t>
            </a:r>
            <a:endParaRPr lang="pt-P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390554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3623"/>
            <a:ext cx="2874573" cy="431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96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38336"/>
          </a:xfrm>
        </p:spPr>
        <p:txBody>
          <a:bodyPr/>
          <a:lstStyle/>
          <a:p>
            <a:pPr algn="ctr"/>
            <a:r>
              <a:rPr lang="pt-PT" dirty="0" smtClean="0"/>
              <a:t>Causas da fome </a:t>
            </a:r>
            <a:r>
              <a:rPr lang="pt-PT" sz="2000" dirty="0" smtClean="0"/>
              <a:t>(MA 163-167)</a:t>
            </a:r>
            <a:endParaRPr lang="pt-PT" sz="2000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1299397063"/>
              </p:ext>
            </p:extLst>
          </p:nvPr>
        </p:nvGraphicFramePr>
        <p:xfrm>
          <a:off x="457200" y="1219200"/>
          <a:ext cx="8229600" cy="485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605901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PT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PT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PT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pt-PT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Causas naturais</a:t>
                      </a:r>
                    </a:p>
                    <a:p>
                      <a:pPr algn="ctr"/>
                      <a:endParaRPr lang="pt-PT" b="1" dirty="0" smtClean="0"/>
                    </a:p>
                    <a:p>
                      <a:pPr algn="ctr"/>
                      <a:endParaRPr lang="pt-PT" b="1" dirty="0" smtClean="0"/>
                    </a:p>
                    <a:p>
                      <a:pPr algn="ctr"/>
                      <a:r>
                        <a:rPr lang="pt-PT" b="1" dirty="0" smtClean="0"/>
                        <a:t>2</a:t>
                      </a:r>
                      <a:r>
                        <a:rPr lang="pt-PT" dirty="0" smtClean="0"/>
                        <a:t> – Responsabilidade </a:t>
                      </a:r>
                    </a:p>
                    <a:p>
                      <a:pPr algn="ctr"/>
                      <a:r>
                        <a:rPr lang="pt-PT" dirty="0" smtClean="0"/>
                        <a:t>do homem</a:t>
                      </a:r>
                    </a:p>
                    <a:p>
                      <a:pPr algn="ctr"/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a)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Guerra entre as populações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b)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Grandes inundações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c)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Conflitos armados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d)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Terramotos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e)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Cidades sitiadas sem acesso a bens de consumo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f)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Desertificação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g)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Egoísmo e ambição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h)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Especulação de preços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i)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Seca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j)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Precariedade laboral</a:t>
                      </a:r>
                    </a:p>
                    <a:p>
                      <a:pPr algn="l"/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BoldCond"/>
                        </a:rPr>
                        <a:t>k) </a:t>
                      </a:r>
                      <a:r>
                        <a:rPr lang="pt-PT" sz="2400" b="0" i="0" u="none" strike="noStrike" baseline="0" dirty="0" smtClean="0">
                          <a:solidFill>
                            <a:srgbClr val="000000"/>
                          </a:solidFill>
                          <a:latin typeface="lveticaNeue-LightCond"/>
                        </a:rPr>
                        <a:t>Trabalho mal remunerado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92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251520" y="116632"/>
            <a:ext cx="8640960" cy="612068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pt-PT" sz="2900" dirty="0" smtClean="0">
                <a:solidFill>
                  <a:srgbClr val="000000"/>
                </a:solidFill>
                <a:latin typeface="lveticaNeue-BoldCond"/>
              </a:rPr>
              <a:t>Com a ajuda do teu colega de mesa, procura as respostas (MA 152-158)</a:t>
            </a:r>
          </a:p>
          <a:p>
            <a:pPr marL="0" indent="0">
              <a:buNone/>
            </a:pPr>
            <a:endParaRPr lang="pt-PT" sz="1100" dirty="0" smtClean="0">
              <a:solidFill>
                <a:srgbClr val="000000"/>
              </a:solidFill>
              <a:latin typeface="lveticaNeue-Bold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1.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Grupo social com o qual Jesus entrou muitas vezes em conflito devido à excessiva importância que davam aos ritos de purificação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. (8)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2.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Conjunto de livros sagrados nos quais os alimentos são considerados uma bênção e uma dádiva de Deus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. (6)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3.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Significado da maçã nas representações de Adão e Eva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. (6)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4.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Este produto está presente nos sacramentos do 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Baptismo,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do Crisma, da Ordem e da Unção dos Enfermos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. (6)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5.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Significado da expressão «leite e mel» na Bíblia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. (5)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PT" sz="3300" dirty="0" smtClean="0">
                <a:solidFill>
                  <a:srgbClr val="000000"/>
                </a:solidFill>
                <a:latin typeface="lveticaNeue-BoldCond"/>
              </a:rPr>
              <a:t>6. </a:t>
            </a:r>
            <a:r>
              <a:rPr lang="pt-PT" sz="3300" dirty="0">
                <a:solidFill>
                  <a:srgbClr val="000000"/>
                </a:solidFill>
                <a:latin typeface="lveticaNeue-LightCond"/>
              </a:rPr>
              <a:t>Denominação do alimento caído do céu para saciar o povo hebreu </a:t>
            </a:r>
            <a:r>
              <a:rPr lang="pt-PT" sz="3300" dirty="0" smtClean="0">
                <a:solidFill>
                  <a:srgbClr val="000000"/>
                </a:solidFill>
                <a:latin typeface="lveticaNeue-LightCond"/>
              </a:rPr>
              <a:t>no deserto. (8 – 2 palavras)</a:t>
            </a:r>
            <a:endParaRPr lang="pt-PT" sz="3300" dirty="0">
              <a:solidFill>
                <a:srgbClr val="000000"/>
              </a:solidFill>
              <a:latin typeface="lveticaNeue-LightCond"/>
            </a:endParaRPr>
          </a:p>
          <a:p>
            <a:endParaRPr lang="pt-P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576404"/>
            <a:ext cx="1576785" cy="217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968828"/>
            <a:ext cx="1944216" cy="1778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8137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8424936" cy="5824304"/>
          </a:xfrm>
        </p:spPr>
        <p:txBody>
          <a:bodyPr/>
          <a:lstStyle/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7.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Nos Evangelhos, ele é o novo maná. (10 – 2 palavras)</a:t>
            </a:r>
          </a:p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8. </a:t>
            </a:r>
            <a:r>
              <a:rPr lang="pt-PT" sz="2400" dirty="0" smtClean="0">
                <a:solidFill>
                  <a:srgbClr val="000000"/>
                </a:solidFill>
                <a:latin typeface="lveticaNeue-LightCond"/>
              </a:rPr>
              <a:t>Oração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que Jesus ensinou e que faz referência ao pão quotidiano. (8 – 2 palavras)</a:t>
            </a:r>
          </a:p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9.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Na tradição bíblica, este produto representa a alegria. (5)</a:t>
            </a:r>
          </a:p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10.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Livro em que a terra prometida é descrita como um lugar abundante em alimento. (7)</a:t>
            </a:r>
          </a:p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11.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Árvore que, segundo a tradição, se identifica com a árvore bíblica do conhecimento do bem e do mal. (8)</a:t>
            </a:r>
          </a:p>
          <a:p>
            <a:pPr marL="0" lvl="0" indent="0">
              <a:lnSpc>
                <a:spcPct val="120000"/>
              </a:lnSpc>
              <a:buClr>
                <a:srgbClr val="727CA3"/>
              </a:buClr>
              <a:buNone/>
            </a:pPr>
            <a:r>
              <a:rPr lang="pt-PT" sz="2400" dirty="0" smtClean="0">
                <a:solidFill>
                  <a:srgbClr val="000000"/>
                </a:solidFill>
                <a:latin typeface="lveticaNeue-BoldCond"/>
              </a:rPr>
              <a:t>12. </a:t>
            </a:r>
            <a:r>
              <a:rPr lang="pt-PT" sz="2400" dirty="0">
                <a:solidFill>
                  <a:srgbClr val="000000"/>
                </a:solidFill>
                <a:latin typeface="lveticaNeue-LightCond"/>
              </a:rPr>
              <a:t>Significado da maçã quando associada ao menino Jesus e a Maria. (6)</a:t>
            </a:r>
          </a:p>
          <a:p>
            <a:endParaRPr lang="pt-P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7" y="4729226"/>
            <a:ext cx="2016224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29225"/>
            <a:ext cx="3045687" cy="1940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322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pt-PT" dirty="0">
                <a:solidFill>
                  <a:srgbClr val="464653"/>
                </a:solidFill>
              </a:rPr>
              <a:t>Pessoas </a:t>
            </a:r>
            <a:r>
              <a:rPr lang="pt-PT" dirty="0" smtClean="0">
                <a:solidFill>
                  <a:srgbClr val="464653"/>
                </a:solidFill>
              </a:rPr>
              <a:t>e instituições que </a:t>
            </a:r>
            <a:r>
              <a:rPr lang="pt-PT" dirty="0">
                <a:solidFill>
                  <a:srgbClr val="464653"/>
                </a:solidFill>
              </a:rPr>
              <a:t>fazem a diferença </a:t>
            </a:r>
            <a:r>
              <a:rPr lang="pt-PT" sz="1800" dirty="0">
                <a:solidFill>
                  <a:srgbClr val="464653"/>
                </a:solidFill>
              </a:rPr>
              <a:t>(</a:t>
            </a:r>
            <a:r>
              <a:rPr lang="pt-PT" sz="1800" dirty="0" smtClean="0">
                <a:solidFill>
                  <a:srgbClr val="464653"/>
                </a:solidFill>
              </a:rPr>
              <a:t>MA174-179</a:t>
            </a:r>
            <a:r>
              <a:rPr lang="pt-PT" sz="1800" dirty="0">
                <a:solidFill>
                  <a:srgbClr val="464653"/>
                </a:solidFill>
              </a:rPr>
              <a:t>)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PT" dirty="0" smtClean="0"/>
              <a:t>Cáritas</a:t>
            </a:r>
          </a:p>
          <a:p>
            <a:r>
              <a:rPr lang="pt-PT" dirty="0" smtClean="0"/>
              <a:t>FAO</a:t>
            </a:r>
          </a:p>
          <a:p>
            <a:r>
              <a:rPr lang="pt-PT" dirty="0" smtClean="0"/>
              <a:t>Banco Alimentar</a:t>
            </a:r>
          </a:p>
          <a:p>
            <a:r>
              <a:rPr lang="pt-PT" dirty="0" smtClean="0"/>
              <a:t>ONU</a:t>
            </a:r>
            <a:endParaRPr lang="pt-P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881" y="3284984"/>
            <a:ext cx="403764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84984"/>
            <a:ext cx="2592288" cy="3368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799753"/>
            <a:ext cx="1971675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176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m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126</TotalTime>
  <Words>387</Words>
  <Application>Microsoft Office PowerPoint</Application>
  <PresentationFormat>Apresentação no Ecrã (4:3)</PresentationFormat>
  <Paragraphs>43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7</vt:i4>
      </vt:variant>
    </vt:vector>
  </HeadingPairs>
  <TitlesOfParts>
    <vt:vector size="8" baseType="lpstr">
      <vt:lpstr>Origem</vt:lpstr>
      <vt:lpstr>O Pão de cada dia</vt:lpstr>
      <vt:lpstr>Qual é a minha refeição preferida?</vt:lpstr>
      <vt:lpstr>As razões da fome no mundo</vt:lpstr>
      <vt:lpstr>Causas da fome (MA 163-167)</vt:lpstr>
      <vt:lpstr>Diapositivo 5</vt:lpstr>
      <vt:lpstr>Diapositivo 6</vt:lpstr>
      <vt:lpstr>Pessoas e instituições que fazem a diferença (MA174-179)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Pão de cada dia</dc:title>
  <dc:creator>Trabalho</dc:creator>
  <cp:lastModifiedBy>Sony</cp:lastModifiedBy>
  <cp:revision>8</cp:revision>
  <dcterms:created xsi:type="dcterms:W3CDTF">2012-04-03T13:21:42Z</dcterms:created>
  <dcterms:modified xsi:type="dcterms:W3CDTF">2015-09-13T16:18:30Z</dcterms:modified>
</cp:coreProperties>
</file>