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66" r:id="rId4"/>
    <p:sldId id="258" r:id="rId5"/>
    <p:sldId id="260" r:id="rId6"/>
    <p:sldId id="267" r:id="rId7"/>
    <p:sldId id="268" r:id="rId8"/>
    <p:sldId id="274" r:id="rId9"/>
    <p:sldId id="269" r:id="rId10"/>
    <p:sldId id="272" r:id="rId11"/>
    <p:sldId id="270" r:id="rId12"/>
    <p:sldId id="271" r:id="rId13"/>
    <p:sldId id="273" r:id="rId14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D5F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7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82B46A-78FC-43E7-82B6-EAAB83647CC9}" type="datetimeFigureOut">
              <a:rPr lang="pt-PT" smtClean="0"/>
              <a:t>17-04-2012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BA0510-1479-4BB3-A8AD-B6567B5365BA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140055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BA0510-1479-4BB3-A8AD-B6567B5365BA}" type="slidenum">
              <a:rPr lang="pt-PT" smtClean="0"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419109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0CABB9-EC4B-4489-9304-C97B5B901499}" type="datetimeFigureOut">
              <a:rPr lang="fr-FR"/>
              <a:pPr>
                <a:defRPr/>
              </a:pPr>
              <a:t>17/04/2012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49056-F335-42B9-A88A-836199B86302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822039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30114B-58DE-49EB-9F61-7975B8EAB43E}" type="datetimeFigureOut">
              <a:rPr lang="fr-FR"/>
              <a:pPr>
                <a:defRPr/>
              </a:pPr>
              <a:t>17/04/2012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C4F9DB-34CE-4C19-8149-288EE0C236E4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5849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053D2-B473-4370-8468-6CBF9FF9169A}" type="datetimeFigureOut">
              <a:rPr lang="fr-FR"/>
              <a:pPr>
                <a:defRPr/>
              </a:pPr>
              <a:t>17/04/2012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DF28B-0A6A-4485-93C5-CCB64CA758E6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97854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FC2494-0484-4C6D-BC90-62742D717779}" type="datetimeFigureOut">
              <a:rPr lang="fr-FR"/>
              <a:pPr>
                <a:defRPr/>
              </a:pPr>
              <a:t>17/04/2012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A0FA81-8F90-420E-A775-98FE03232AB1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6982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BAB9F-C52C-46E1-B7F3-3CDA9F946EAE}" type="datetimeFigureOut">
              <a:rPr lang="fr-FR"/>
              <a:pPr>
                <a:defRPr/>
              </a:pPr>
              <a:t>17/04/2012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995583-D08E-4184-B2D9-73A6CAD3AA48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2909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fr-FR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95BF0F-486E-45F4-BFBD-14EED78CE60C}" type="datetimeFigureOut">
              <a:rPr lang="fr-FR"/>
              <a:pPr>
                <a:defRPr/>
              </a:pPr>
              <a:t>17/04/2012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18759-92DF-46C2-B9C7-AB9F8ECDB610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8915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fr-FR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32DE9E-1A5F-4EB4-8987-3A473A8E05F0}" type="datetimeFigureOut">
              <a:rPr lang="fr-FR"/>
              <a:pPr>
                <a:defRPr/>
              </a:pPr>
              <a:t>17/04/2012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EA2AD0-95E4-4E7F-8497-0475B8C982F6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12238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fr-FR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ACB28-8368-4A3D-A3A4-193D8BBC87EC}" type="datetimeFigureOut">
              <a:rPr lang="fr-FR"/>
              <a:pPr>
                <a:defRPr/>
              </a:pPr>
              <a:t>17/04/2012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7F0DF-30C1-4708-BC00-2F4B65AB7B0D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9961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CB3F72-13A1-4949-894C-E3BF13C7524F}" type="datetimeFigureOut">
              <a:rPr lang="fr-FR"/>
              <a:pPr>
                <a:defRPr/>
              </a:pPr>
              <a:t>17/04/2012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2016C-D6AE-483F-8150-23A4C2521FE3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666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43282A-70B6-4997-BB4A-D8F2C17AEC6F}" type="datetimeFigureOut">
              <a:rPr lang="fr-FR"/>
              <a:pPr>
                <a:defRPr/>
              </a:pPr>
              <a:t>17/04/2012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A63664-912A-46A0-8F2B-98A9BFDAD0CC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705796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pt-PT" noProof="0" smtClean="0"/>
              <a:t>Clique no ícone para adicionar uma imagem</a:t>
            </a:r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1F9C3B-9F0B-414D-9E57-77D3D20957C4}" type="datetimeFigureOut">
              <a:rPr lang="fr-FR"/>
              <a:pPr>
                <a:defRPr/>
              </a:pPr>
              <a:t>17/04/2012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3CDDCB-8A95-4899-A068-7EB885D8C0E9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2906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42F4963-8698-48A2-A0F3-70E70EFF9A17}" type="datetimeFigureOut">
              <a:rPr lang="fr-FR"/>
              <a:pPr>
                <a:defRPr/>
              </a:pPr>
              <a:t>17/04/2012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2EE249A-8F28-4969-B175-E3452E061EFF}" type="slidenum">
              <a:rPr lang="fr-FR"/>
              <a:pPr>
                <a:defRPr/>
              </a:pPr>
              <a:t>‹nº›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re 1"/>
          <p:cNvSpPr>
            <a:spLocks noGrp="1"/>
          </p:cNvSpPr>
          <p:nvPr>
            <p:ph type="ctrTitle"/>
          </p:nvPr>
        </p:nvSpPr>
        <p:spPr>
          <a:xfrm>
            <a:off x="685800" y="2276873"/>
            <a:ext cx="7772400" cy="185697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fr-FR" sz="4800" dirty="0" smtClean="0">
                <a:solidFill>
                  <a:srgbClr val="D5FBFF"/>
                </a:solidFill>
                <a:latin typeface="Franklin Gothic Medium Cond" pitchFamily="34" charset="0"/>
              </a:rPr>
              <a:t>A Família, </a:t>
            </a:r>
            <a:r>
              <a:rPr lang="fr-FR" sz="4800" dirty="0" err="1" smtClean="0">
                <a:solidFill>
                  <a:srgbClr val="D5FBFF"/>
                </a:solidFill>
                <a:latin typeface="Franklin Gothic Medium Cond" pitchFamily="34" charset="0"/>
              </a:rPr>
              <a:t>Comunidade</a:t>
            </a:r>
            <a:r>
              <a:rPr lang="fr-FR" sz="4800" dirty="0" smtClean="0">
                <a:solidFill>
                  <a:srgbClr val="D5FBFF"/>
                </a:solidFill>
                <a:latin typeface="Franklin Gothic Medium Cond" pitchFamily="34" charset="0"/>
              </a:rPr>
              <a:t> de </a:t>
            </a:r>
            <a:r>
              <a:rPr lang="fr-FR" sz="4800" dirty="0" err="1" smtClean="0">
                <a:solidFill>
                  <a:srgbClr val="D5FBFF"/>
                </a:solidFill>
                <a:latin typeface="Franklin Gothic Medium Cond" pitchFamily="34" charset="0"/>
              </a:rPr>
              <a:t>Amor</a:t>
            </a:r>
            <a:r>
              <a:rPr lang="fr-FR" sz="3600" dirty="0" smtClean="0">
                <a:solidFill>
                  <a:srgbClr val="D5FBFF"/>
                </a:solidFill>
                <a:latin typeface="Franklin Gothic Medium Cond" pitchFamily="34" charset="0"/>
              </a:rPr>
              <a:t/>
            </a:r>
            <a:br>
              <a:rPr lang="fr-FR" sz="3600" dirty="0" smtClean="0">
                <a:solidFill>
                  <a:srgbClr val="D5FBFF"/>
                </a:solidFill>
                <a:latin typeface="Franklin Gothic Medium Cond" pitchFamily="34" charset="0"/>
              </a:rPr>
            </a:br>
            <a:r>
              <a:rPr lang="pt-PT" sz="4000" dirty="0" smtClean="0">
                <a:solidFill>
                  <a:srgbClr val="D5FBFF"/>
                </a:solidFill>
                <a:latin typeface="Franklin Gothic Medium Cond" pitchFamily="34" charset="0"/>
              </a:rPr>
              <a:t>Função</a:t>
            </a:r>
            <a:r>
              <a:rPr lang="fr-FR" sz="4000" dirty="0" smtClean="0">
                <a:solidFill>
                  <a:srgbClr val="D5FBFF"/>
                </a:solidFill>
                <a:latin typeface="Franklin Gothic Medium Cond" pitchFamily="34" charset="0"/>
              </a:rPr>
              <a:t> </a:t>
            </a:r>
            <a:r>
              <a:rPr lang="fr-FR" sz="4000" dirty="0" err="1" smtClean="0">
                <a:solidFill>
                  <a:srgbClr val="D5FBFF"/>
                </a:solidFill>
                <a:latin typeface="Franklin Gothic Medium Cond" pitchFamily="34" charset="0"/>
              </a:rPr>
              <a:t>Socializadora</a:t>
            </a:r>
            <a:r>
              <a:rPr lang="fr-FR" sz="4000" dirty="0" smtClean="0">
                <a:solidFill>
                  <a:srgbClr val="D5FBFF"/>
                </a:solidFill>
                <a:latin typeface="Franklin Gothic Medium Cond" pitchFamily="34" charset="0"/>
              </a:rPr>
              <a:t> da </a:t>
            </a:r>
            <a:r>
              <a:rPr lang="fr-FR" sz="4000" dirty="0" err="1" smtClean="0">
                <a:solidFill>
                  <a:srgbClr val="D5FBFF"/>
                </a:solidFill>
                <a:latin typeface="Franklin Gothic Medium Cond" pitchFamily="34" charset="0"/>
              </a:rPr>
              <a:t>Família</a:t>
            </a:r>
            <a:endParaRPr lang="fr-FR" sz="4000" dirty="0" smtClean="0">
              <a:solidFill>
                <a:srgbClr val="D5FBFF"/>
              </a:solidFill>
              <a:latin typeface="Franklin Gothic Medium Con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412776"/>
            <a:ext cx="3024336" cy="3890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1729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628800"/>
            <a:ext cx="4060825" cy="3176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5887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569912"/>
            <a:ext cx="3810000" cy="571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2966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733550"/>
            <a:ext cx="4772025" cy="3390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0430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>
          <a:xfrm>
            <a:off x="2143125" y="274638"/>
            <a:ext cx="6543675" cy="1143000"/>
          </a:xfrm>
        </p:spPr>
        <p:txBody>
          <a:bodyPr/>
          <a:lstStyle/>
          <a:p>
            <a:r>
              <a:rPr lang="pt-PT" sz="3600" dirty="0" smtClean="0">
                <a:latin typeface="Franklin Gothic Medium Cond" pitchFamily="34" charset="0"/>
              </a:rPr>
              <a:t>Função socializadora da Família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2843808" y="1412776"/>
            <a:ext cx="43981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3200" dirty="0">
                <a:latin typeface="Franklin Gothic Medium Cond" pitchFamily="34" charset="0"/>
              </a:rPr>
              <a:t>É da Família que recebemos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3167428" y="2680541"/>
            <a:ext cx="26380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pt-PT" dirty="0"/>
              <a:t> </a:t>
            </a:r>
            <a:r>
              <a:rPr lang="pt-PT" sz="3200" dirty="0">
                <a:latin typeface="Franklin Gothic Medium Cond" pitchFamily="34" charset="0"/>
              </a:rPr>
              <a:t>a</a:t>
            </a:r>
            <a:r>
              <a:rPr lang="pt-PT" dirty="0" smtClean="0"/>
              <a:t> </a:t>
            </a:r>
            <a:r>
              <a:rPr lang="pt-PT" sz="3200" dirty="0" smtClean="0">
                <a:latin typeface="Franklin Gothic Medium Cond" pitchFamily="34" charset="0"/>
              </a:rPr>
              <a:t>vida</a:t>
            </a:r>
            <a:endParaRPr lang="pt-PT" sz="3200" dirty="0">
              <a:latin typeface="Franklin Gothic Medium Cond" pitchFamily="34" charset="0"/>
            </a:endParaRPr>
          </a:p>
        </p:txBody>
      </p:sp>
      <p:sp>
        <p:nvSpPr>
          <p:cNvPr id="8" name="Espace réservé du contenu 2"/>
          <p:cNvSpPr txBox="1">
            <a:spLocks/>
          </p:cNvSpPr>
          <p:nvPr/>
        </p:nvSpPr>
        <p:spPr bwMode="auto">
          <a:xfrm>
            <a:off x="5791758" y="5063510"/>
            <a:ext cx="3190215" cy="1101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charset="0"/>
              <a:buNone/>
            </a:pPr>
            <a:r>
              <a:rPr lang="fr-FR" dirty="0" smtClean="0">
                <a:latin typeface="Franklin Gothic Medium Cond" pitchFamily="34" charset="0"/>
              </a:rPr>
              <a:t>os </a:t>
            </a:r>
            <a:r>
              <a:rPr lang="pt-PT" dirty="0" smtClean="0">
                <a:latin typeface="Franklin Gothic Medium Cond" pitchFamily="34" charset="0"/>
              </a:rPr>
              <a:t>primeiros</a:t>
            </a:r>
            <a:r>
              <a:rPr lang="fr-FR" dirty="0" smtClean="0">
                <a:latin typeface="Franklin Gothic Medium Cond" pitchFamily="34" charset="0"/>
              </a:rPr>
              <a:t> afectos</a:t>
            </a:r>
          </a:p>
        </p:txBody>
      </p:sp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574" y="1922094"/>
            <a:ext cx="2588001" cy="2594163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756" y="4481799"/>
            <a:ext cx="3224003" cy="21923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2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2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2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" grpId="0"/>
      <p:bldP spid="4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>
          <a:xfrm>
            <a:off x="2143125" y="274638"/>
            <a:ext cx="6543675" cy="1143000"/>
          </a:xfrm>
        </p:spPr>
        <p:txBody>
          <a:bodyPr/>
          <a:lstStyle/>
          <a:p>
            <a:r>
              <a:rPr lang="pt-PT" sz="3600" dirty="0" smtClean="0">
                <a:latin typeface="Franklin Gothic Medium Cond" pitchFamily="34" charset="0"/>
              </a:rPr>
              <a:t>Função socializadora da Família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2267744" y="1412776"/>
            <a:ext cx="583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200" dirty="0">
                <a:latin typeface="Franklin Gothic Medium Cond" pitchFamily="34" charset="0"/>
              </a:rPr>
              <a:t>É </a:t>
            </a:r>
            <a:r>
              <a:rPr lang="pt-PT" sz="3200" dirty="0" smtClean="0">
                <a:latin typeface="Franklin Gothic Medium Cond" pitchFamily="34" charset="0"/>
              </a:rPr>
              <a:t>na </a:t>
            </a:r>
            <a:r>
              <a:rPr lang="pt-PT" sz="3200" dirty="0">
                <a:latin typeface="Franklin Gothic Medium Cond" pitchFamily="34" charset="0"/>
              </a:rPr>
              <a:t>Família que </a:t>
            </a:r>
            <a:r>
              <a:rPr lang="pt-PT" sz="3200" dirty="0" smtClean="0">
                <a:latin typeface="Franklin Gothic Medium Cond" pitchFamily="34" charset="0"/>
              </a:rPr>
              <a:t>aprendemos </a:t>
            </a:r>
            <a:r>
              <a:rPr lang="fr-FR" sz="3200" dirty="0" smtClean="0">
                <a:latin typeface="Franklin Gothic Medium Cond" pitchFamily="34" charset="0"/>
              </a:rPr>
              <a:t>a </a:t>
            </a:r>
            <a:r>
              <a:rPr lang="fr-FR" sz="3200" dirty="0">
                <a:latin typeface="Franklin Gothic Medium Cond" pitchFamily="34" charset="0"/>
              </a:rPr>
              <a:t>relacionar-nos </a:t>
            </a:r>
            <a:r>
              <a:rPr lang="fr-FR" sz="3200" dirty="0" err="1">
                <a:latin typeface="Franklin Gothic Medium Cond" pitchFamily="34" charset="0"/>
              </a:rPr>
              <a:t>com</a:t>
            </a:r>
            <a:r>
              <a:rPr lang="fr-FR" sz="3200" dirty="0">
                <a:latin typeface="Franklin Gothic Medium Cond" pitchFamily="34" charset="0"/>
              </a:rPr>
              <a:t> os </a:t>
            </a:r>
            <a:r>
              <a:rPr lang="fr-FR" sz="3200" dirty="0" err="1" smtClean="0">
                <a:latin typeface="Franklin Gothic Medium Cond" pitchFamily="34" charset="0"/>
              </a:rPr>
              <a:t>outros</a:t>
            </a:r>
            <a:r>
              <a:rPr lang="fr-FR" sz="3200" dirty="0" smtClean="0">
                <a:latin typeface="Franklin Gothic Medium Cond" pitchFamily="34" charset="0"/>
              </a:rPr>
              <a:t> </a:t>
            </a:r>
            <a:endParaRPr lang="fr-FR" sz="3200" dirty="0">
              <a:latin typeface="Franklin Gothic Medium Cond" pitchFamily="34" charset="0"/>
            </a:endParaRPr>
          </a:p>
          <a:p>
            <a:pPr algn="ctr"/>
            <a:r>
              <a:rPr lang="pt-PT" sz="3200" dirty="0" smtClean="0">
                <a:latin typeface="Franklin Gothic Medium Cond" pitchFamily="34" charset="0"/>
              </a:rPr>
              <a:t> </a:t>
            </a:r>
            <a:endParaRPr lang="pt-PT" sz="3200" dirty="0">
              <a:latin typeface="Franklin Gothic Medium Cond" pitchFamily="34" charset="0"/>
            </a:endParaRPr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2975331"/>
            <a:ext cx="4572000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775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3600" dirty="0" smtClean="0">
                <a:solidFill>
                  <a:schemeClr val="bg1"/>
                </a:solidFill>
                <a:latin typeface="Franklin Gothic Medium Cond" pitchFamily="34" charset="0"/>
              </a:rPr>
              <a:t>Função Socializadora da Família</a:t>
            </a:r>
          </a:p>
        </p:txBody>
      </p:sp>
      <p:sp>
        <p:nvSpPr>
          <p:cNvPr id="4099" name="Espace réservé du contenu 2"/>
          <p:cNvSpPr>
            <a:spLocks noGrp="1"/>
          </p:cNvSpPr>
          <p:nvPr>
            <p:ph idx="1"/>
          </p:nvPr>
        </p:nvSpPr>
        <p:spPr>
          <a:xfrm>
            <a:off x="457200" y="2232026"/>
            <a:ext cx="8229600" cy="1228814"/>
          </a:xfrm>
        </p:spPr>
        <p:txBody>
          <a:bodyPr/>
          <a:lstStyle/>
          <a:p>
            <a:pPr marL="0" indent="0" algn="ctr">
              <a:buNone/>
            </a:pPr>
            <a:r>
              <a:rPr lang="fr-FR" dirty="0" smtClean="0">
                <a:latin typeface="Franklin Gothic Medium Cond" pitchFamily="34" charset="0"/>
              </a:rPr>
              <a:t>O desenvolvimento da criança depende do equilíbrio entre </a:t>
            </a:r>
            <a:r>
              <a:rPr lang="fr-FR" b="1" dirty="0" smtClean="0">
                <a:solidFill>
                  <a:srgbClr val="7030A0"/>
                </a:solidFill>
                <a:latin typeface="Franklin Gothic Medium Cond" pitchFamily="34" charset="0"/>
              </a:rPr>
              <a:t>autoridade</a:t>
            </a:r>
            <a:r>
              <a:rPr lang="fr-FR" dirty="0" smtClean="0">
                <a:latin typeface="Franklin Gothic Medium Cond" pitchFamily="34" charset="0"/>
              </a:rPr>
              <a:t> e </a:t>
            </a:r>
            <a:r>
              <a:rPr lang="pt-PT" smtClean="0">
                <a:solidFill>
                  <a:srgbClr val="FF0066"/>
                </a:solidFill>
                <a:latin typeface="Franklin Gothic Medium Cond" pitchFamily="34" charset="0"/>
              </a:rPr>
              <a:t>afeto</a:t>
            </a:r>
            <a:r>
              <a:rPr lang="fr-FR" dirty="0" smtClean="0">
                <a:latin typeface="Franklin Gothic Medium Cond" pitchFamily="34" charset="0"/>
              </a:rPr>
              <a:t> </a:t>
            </a:r>
            <a:r>
              <a:rPr lang="fr-FR" dirty="0" smtClean="0">
                <a:latin typeface="Franklin Gothic Medium Cond" pitchFamily="34" charset="0"/>
              </a:rPr>
              <a:t>dos pais </a:t>
            </a:r>
            <a:r>
              <a:rPr lang="pt-PT" dirty="0" smtClean="0">
                <a:latin typeface="Franklin Gothic Medium Cond" pitchFamily="34" charset="0"/>
              </a:rPr>
              <a:t> </a:t>
            </a:r>
          </a:p>
        </p:txBody>
      </p:sp>
      <p:sp>
        <p:nvSpPr>
          <p:cNvPr id="2" name="CaixaDeTexto 1"/>
          <p:cNvSpPr txBox="1"/>
          <p:nvPr/>
        </p:nvSpPr>
        <p:spPr>
          <a:xfrm>
            <a:off x="3478204" y="3486913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pt-PT" sz="3200" dirty="0" smtClean="0">
                <a:solidFill>
                  <a:prstClr val="black"/>
                </a:solidFill>
                <a:latin typeface="Franklin Gothic Medium Cond" pitchFamily="34" charset="0"/>
              </a:rPr>
              <a:t>Confiança</a:t>
            </a:r>
            <a:endParaRPr lang="pt-PT" sz="3200" dirty="0">
              <a:solidFill>
                <a:prstClr val="black"/>
              </a:solidFill>
              <a:latin typeface="Franklin Gothic Medium Cond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3491880" y="4288740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pt-PT" sz="3200" dirty="0">
                <a:latin typeface="Franklin Gothic Medium Cond" pitchFamily="34" charset="0"/>
              </a:rPr>
              <a:t>Respeito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3143250" y="5019284"/>
            <a:ext cx="29409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pt-PT" sz="2800" dirty="0">
                <a:latin typeface="Franklin Gothic Medium Cond" pitchFamily="34" charset="0"/>
              </a:rPr>
              <a:t>Responsabilidade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3059832" y="5637343"/>
            <a:ext cx="2664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pt-PT" sz="3200" dirty="0">
                <a:latin typeface="Franklin Gothic Medium Cond" pitchFamily="34" charset="0"/>
              </a:rPr>
              <a:t>Liberdade</a:t>
            </a: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3460839"/>
            <a:ext cx="2857500" cy="2686050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3590090"/>
            <a:ext cx="3236731" cy="24275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000"/>
                            </p:stCondLst>
                            <p:childTnLst>
                              <p:par>
                                <p:cTn id="5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0"/>
                            </p:stCondLst>
                            <p:childTnLst>
                              <p:par>
                                <p:cTn id="7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  <p:bldP spid="2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>
          <a:xfrm>
            <a:off x="2143125" y="274638"/>
            <a:ext cx="6543675" cy="1143000"/>
          </a:xfrm>
        </p:spPr>
        <p:txBody>
          <a:bodyPr/>
          <a:lstStyle/>
          <a:p>
            <a:r>
              <a:rPr lang="pt-PT" sz="3600" dirty="0">
                <a:latin typeface="Franklin Gothic Medium Cond" pitchFamily="34" charset="0"/>
              </a:rPr>
              <a:t>Função </a:t>
            </a:r>
            <a:r>
              <a:rPr lang="pt-PT" sz="3600" dirty="0" smtClean="0">
                <a:latin typeface="Franklin Gothic Medium Cond" pitchFamily="34" charset="0"/>
              </a:rPr>
              <a:t>Socializadora </a:t>
            </a:r>
            <a:r>
              <a:rPr lang="pt-PT" sz="3600" dirty="0">
                <a:latin typeface="Franklin Gothic Medium Cond" pitchFamily="34" charset="0"/>
              </a:rPr>
              <a:t>da Família</a:t>
            </a:r>
            <a:endParaRPr lang="pt-PT" sz="3600" dirty="0" smtClean="0">
              <a:latin typeface="Franklin Gothic Medium Cond" pitchFamily="34" charset="0"/>
            </a:endParaRPr>
          </a:p>
        </p:txBody>
      </p:sp>
      <p:sp>
        <p:nvSpPr>
          <p:cNvPr id="5123" name="Espace réservé du contenu 2"/>
          <p:cNvSpPr>
            <a:spLocks noGrp="1"/>
          </p:cNvSpPr>
          <p:nvPr>
            <p:ph idx="1"/>
          </p:nvPr>
        </p:nvSpPr>
        <p:spPr>
          <a:xfrm>
            <a:off x="2143125" y="1600201"/>
            <a:ext cx="6543675" cy="1108720"/>
          </a:xfrm>
        </p:spPr>
        <p:txBody>
          <a:bodyPr/>
          <a:lstStyle/>
          <a:p>
            <a:pPr marL="0" indent="0" algn="ctr">
              <a:buNone/>
            </a:pPr>
            <a:r>
              <a:rPr lang="pt-PT" dirty="0" smtClean="0">
                <a:latin typeface="Franklin Gothic Medium Cond" pitchFamily="34" charset="0"/>
              </a:rPr>
              <a:t>A Família é o espaço onde se transmitem valores através de </a:t>
            </a:r>
          </a:p>
          <a:p>
            <a:pPr marL="0" indent="0">
              <a:buNone/>
            </a:pPr>
            <a:endParaRPr lang="pt-PT" dirty="0" smtClean="0">
              <a:latin typeface="Franklin Gothic Medium Cond" pitchFamily="34" charset="0"/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2699792" y="2924944"/>
            <a:ext cx="2088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200" dirty="0" smtClean="0">
                <a:latin typeface="Franklin Gothic Medium Cond" pitchFamily="34" charset="0"/>
              </a:rPr>
              <a:t>Palavras</a:t>
            </a:r>
            <a:endParaRPr lang="pt-PT" sz="3200" dirty="0">
              <a:latin typeface="Franklin Gothic Medium Cond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5199895" y="2924943"/>
            <a:ext cx="2808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200" dirty="0" smtClean="0">
                <a:latin typeface="Franklin Gothic Medium Cond" pitchFamily="34" charset="0"/>
              </a:rPr>
              <a:t>Gestos concretos</a:t>
            </a:r>
            <a:endParaRPr lang="pt-PT" sz="3200" dirty="0">
              <a:latin typeface="Franklin Gothic Medium Cond" pitchFamily="34" charset="0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7" y="3606558"/>
            <a:ext cx="1895475" cy="2019300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606558"/>
            <a:ext cx="2238375" cy="2038350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4282" y="3606557"/>
            <a:ext cx="1847850" cy="246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 build="p"/>
      <p:bldP spid="2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2195736" y="740813"/>
            <a:ext cx="66247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200" dirty="0" smtClean="0">
                <a:latin typeface="Franklin Gothic Medium" pitchFamily="34" charset="0"/>
              </a:rPr>
              <a:t>Valores e contra-valores Familiares</a:t>
            </a:r>
            <a:endParaRPr lang="pt-PT" sz="3200" dirty="0">
              <a:latin typeface="Franklin Gothic Medium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7185" y="2304167"/>
            <a:ext cx="4164013" cy="2652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9718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628800"/>
            <a:ext cx="3810000" cy="3554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9314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052736"/>
            <a:ext cx="2943637" cy="2943637"/>
          </a:xfrm>
          <a:prstGeom prst="rect">
            <a:avLst/>
          </a:prstGeom>
        </p:spPr>
      </p:pic>
      <p:pic>
        <p:nvPicPr>
          <p:cNvPr id="3" name="Imagem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3294303"/>
            <a:ext cx="3412749" cy="2556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816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255713"/>
            <a:ext cx="4445000" cy="434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0392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25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125</Template>
  <TotalTime>190</TotalTime>
  <Words>80</Words>
  <Application>Microsoft Office PowerPoint</Application>
  <PresentationFormat>Apresentação no Ecrã (4:3)</PresentationFormat>
  <Paragraphs>20</Paragraphs>
  <Slides>13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13</vt:i4>
      </vt:variant>
    </vt:vector>
  </HeadingPairs>
  <TitlesOfParts>
    <vt:vector size="14" baseType="lpstr">
      <vt:lpstr>125</vt:lpstr>
      <vt:lpstr>A Família, Comunidade de Amor Função Socializadora da Família</vt:lpstr>
      <vt:lpstr>Função socializadora da Família</vt:lpstr>
      <vt:lpstr>Função socializadora da Família</vt:lpstr>
      <vt:lpstr>Função Socializadora da Família</vt:lpstr>
      <vt:lpstr>Função Socializadora da Família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Família, Comunidade de Amor Função Socializadora da Família</dc:title>
  <dc:creator>JOSÉ CERTAL</dc:creator>
  <cp:lastModifiedBy>Cristina</cp:lastModifiedBy>
  <cp:revision>18</cp:revision>
  <dcterms:created xsi:type="dcterms:W3CDTF">2011-03-21T23:14:59Z</dcterms:created>
  <dcterms:modified xsi:type="dcterms:W3CDTF">2012-04-17T09:36:25Z</dcterms:modified>
</cp:coreProperties>
</file>